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390" r:id="rId2"/>
    <p:sldId id="469" r:id="rId3"/>
    <p:sldId id="470" r:id="rId4"/>
    <p:sldId id="492" r:id="rId5"/>
    <p:sldId id="486" r:id="rId6"/>
    <p:sldId id="474" r:id="rId7"/>
    <p:sldId id="487" r:id="rId8"/>
    <p:sldId id="489" r:id="rId9"/>
    <p:sldId id="491" r:id="rId10"/>
    <p:sldId id="496" r:id="rId11"/>
    <p:sldId id="493" r:id="rId12"/>
    <p:sldId id="500" r:id="rId13"/>
    <p:sldId id="499" r:id="rId14"/>
    <p:sldId id="501" r:id="rId15"/>
    <p:sldId id="494" r:id="rId16"/>
    <p:sldId id="497" r:id="rId17"/>
    <p:sldId id="498" r:id="rId18"/>
    <p:sldId id="502" r:id="rId19"/>
    <p:sldId id="503" r:id="rId20"/>
    <p:sldId id="495" r:id="rId21"/>
    <p:sldId id="505" r:id="rId22"/>
    <p:sldId id="506" r:id="rId23"/>
    <p:sldId id="507" r:id="rId24"/>
    <p:sldId id="508" r:id="rId25"/>
    <p:sldId id="509" r:id="rId26"/>
    <p:sldId id="511" r:id="rId27"/>
    <p:sldId id="510" r:id="rId28"/>
    <p:sldId id="512" r:id="rId29"/>
    <p:sldId id="513" r:id="rId30"/>
    <p:sldId id="514" r:id="rId31"/>
    <p:sldId id="515" r:id="rId32"/>
    <p:sldId id="516" r:id="rId33"/>
    <p:sldId id="517" r:id="rId34"/>
    <p:sldId id="518" r:id="rId35"/>
    <p:sldId id="519" r:id="rId36"/>
    <p:sldId id="471" r:id="rId37"/>
    <p:sldId id="472" r:id="rId38"/>
    <p:sldId id="521" r:id="rId39"/>
    <p:sldId id="522" r:id="rId40"/>
    <p:sldId id="523" r:id="rId41"/>
    <p:sldId id="525" r:id="rId42"/>
    <p:sldId id="524" r:id="rId43"/>
    <p:sldId id="526" r:id="rId44"/>
    <p:sldId id="527" r:id="rId45"/>
    <p:sldId id="528" r:id="rId46"/>
    <p:sldId id="529" r:id="rId47"/>
    <p:sldId id="520" r:id="rId48"/>
    <p:sldId id="530" r:id="rId49"/>
    <p:sldId id="531" r:id="rId50"/>
    <p:sldId id="532" r:id="rId51"/>
    <p:sldId id="533" r:id="rId52"/>
    <p:sldId id="488" r:id="rId53"/>
    <p:sldId id="537" r:id="rId54"/>
    <p:sldId id="538" r:id="rId55"/>
    <p:sldId id="539" r:id="rId56"/>
    <p:sldId id="540" r:id="rId57"/>
    <p:sldId id="541" r:id="rId58"/>
    <p:sldId id="542" r:id="rId59"/>
    <p:sldId id="543" r:id="rId60"/>
    <p:sldId id="544" r:id="rId61"/>
    <p:sldId id="545" r:id="rId62"/>
    <p:sldId id="546" r:id="rId63"/>
    <p:sldId id="547" r:id="rId64"/>
    <p:sldId id="548" r:id="rId65"/>
    <p:sldId id="549" r:id="rId66"/>
    <p:sldId id="550" r:id="rId67"/>
    <p:sldId id="551" r:id="rId68"/>
    <p:sldId id="552" r:id="rId69"/>
    <p:sldId id="553" r:id="rId70"/>
    <p:sldId id="554" r:id="rId71"/>
    <p:sldId id="536" r:id="rId72"/>
    <p:sldId id="557" r:id="rId73"/>
    <p:sldId id="556" r:id="rId74"/>
    <p:sldId id="555" r:id="rId75"/>
  </p:sldIdLst>
  <p:sldSz cx="12192000" cy="6858000"/>
  <p:notesSz cx="6808788" cy="99409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E7F9"/>
    <a:srgbClr val="FFE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D4E95EB1-04A8-42BB-8E5E-719D019099B9}" type="datetimeFigureOut">
              <a:rPr lang="ru-RU" smtClean="0"/>
              <a:t>27.11.2019</a:t>
            </a:fld>
            <a:endParaRPr lang="ru-RU"/>
          </a:p>
        </p:txBody>
      </p:sp>
      <p:sp>
        <p:nvSpPr>
          <p:cNvPr id="4" name="Образ слайда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5FD09D41-D2FC-4069-9108-EE2BBA03DA30}" type="slidenum">
              <a:rPr lang="ru-RU" smtClean="0"/>
              <a:t>‹#›</a:t>
            </a:fld>
            <a:endParaRPr lang="ru-RU"/>
          </a:p>
        </p:txBody>
      </p:sp>
    </p:spTree>
    <p:extLst>
      <p:ext uri="{BB962C8B-B14F-4D97-AF65-F5344CB8AC3E}">
        <p14:creationId xmlns:p14="http://schemas.microsoft.com/office/powerpoint/2010/main" val="71181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400" dirty="0"/>
              <a:t>Оценка численности застрахованного населения Карагандинской области осуществлена исходя из численности 15 социально-уязвимых категорий населения по данным Государственной корпорации, остальные – по фактическим поступления отчислений и взносов на ОСМС с 1 июля 2017 года. При этом, численность «условно незастрахованных» лиц составляет 4% или порядка 58 тысяч человек. Вместе с тем, за последние 3 календарных месяца с мая по июль 2019 регулярная уплата отчислений производилась за 45% наемных работников (численность наемных работников принята по данным КС МНЭ за 2018 г.), 12 календарных месяцев регулярно уплачивали за 34% наемных работников. Учитывая, что участником системы ОСМС может стать лицо, за которого уплачивается минимум 3 месяца подряд, есть риск для 55% наемных работников не стать участниками системы ОСМС. В этой связи органам государственных доходов совместно с местными исполнительными органами необходимо изучить причины низких показателей по уплате отчислений и принять необходимые меры.</a:t>
            </a:r>
          </a:p>
        </p:txBody>
      </p:sp>
      <p:sp>
        <p:nvSpPr>
          <p:cNvPr id="4" name="Номер слайда 3"/>
          <p:cNvSpPr>
            <a:spLocks noGrp="1"/>
          </p:cNvSpPr>
          <p:nvPr>
            <p:ph type="sldNum" sz="quarter" idx="5"/>
          </p:nvPr>
        </p:nvSpPr>
        <p:spPr/>
        <p:txBody>
          <a:bodyPr/>
          <a:lstStyle/>
          <a:p>
            <a:fld id="{B8A4A79C-1CF3-443B-BABF-47688A2D82CA}" type="slidenum">
              <a:rPr lang="ru-RU" smtClean="0"/>
              <a:t>2</a:t>
            </a:fld>
            <a:endParaRPr lang="ru-RU"/>
          </a:p>
        </p:txBody>
      </p:sp>
    </p:spTree>
    <p:extLst>
      <p:ext uri="{BB962C8B-B14F-4D97-AF65-F5344CB8AC3E}">
        <p14:creationId xmlns:p14="http://schemas.microsoft.com/office/powerpoint/2010/main" val="200519782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05FFD714-EBC3-4E26-AD53-8B3FBF7437C0}"/>
              </a:ext>
            </a:extLst>
          </p:cNvPr>
          <p:cNvPicPr>
            <a:picLocks noChangeAspect="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l="-38642" t="17640" r="18664" b="17640"/>
          <a:stretch/>
        </p:blipFill>
        <p:spPr>
          <a:xfrm>
            <a:off x="-13052" y="0"/>
            <a:ext cx="12205052" cy="6857999"/>
          </a:xfrm>
          <a:prstGeom prst="rect">
            <a:avLst/>
          </a:prstGeom>
        </p:spPr>
      </p:pic>
      <p:sp>
        <p:nvSpPr>
          <p:cNvPr id="4" name="Дата 3">
            <a:extLst>
              <a:ext uri="{FF2B5EF4-FFF2-40B4-BE49-F238E27FC236}">
                <a16:creationId xmlns:a16="http://schemas.microsoft.com/office/drawing/2014/main" id="{D7062D07-E75B-4097-9248-BD3BF3F58A4D}"/>
              </a:ext>
            </a:extLst>
          </p:cNvPr>
          <p:cNvSpPr>
            <a:spLocks noGrp="1"/>
          </p:cNvSpPr>
          <p:nvPr>
            <p:ph type="dt" sz="half" idx="10"/>
          </p:nvPr>
        </p:nvSpPr>
        <p:spPr/>
        <p:txBody>
          <a:bodyPr/>
          <a:lstStyle/>
          <a:p>
            <a:pPr>
              <a:defRPr/>
            </a:pPr>
            <a:fld id="{0DBF50AE-6F52-4CD0-B668-745FE271486C}" type="datetime1">
              <a:rPr lang="ru-RU" smtClean="0">
                <a:solidFill>
                  <a:srgbClr val="212121">
                    <a:tint val="75000"/>
                  </a:srgbClr>
                </a:solidFill>
              </a:rPr>
              <a:pPr>
                <a:defRPr/>
              </a:pPr>
              <a:t>27.11.2019</a:t>
            </a:fld>
            <a:endParaRPr lang="ru-RU">
              <a:solidFill>
                <a:srgbClr val="212121">
                  <a:tint val="75000"/>
                </a:srgbClr>
              </a:solidFill>
            </a:endParaRPr>
          </a:p>
        </p:txBody>
      </p:sp>
      <p:sp>
        <p:nvSpPr>
          <p:cNvPr id="5" name="Нижний колонтитул 4">
            <a:extLst>
              <a:ext uri="{FF2B5EF4-FFF2-40B4-BE49-F238E27FC236}">
                <a16:creationId xmlns:a16="http://schemas.microsoft.com/office/drawing/2014/main" id="{850B8D49-487A-4A37-A5E2-95B7574BD9FB}"/>
              </a:ext>
            </a:extLst>
          </p:cNvPr>
          <p:cNvSpPr>
            <a:spLocks noGrp="1"/>
          </p:cNvSpPr>
          <p:nvPr>
            <p:ph type="ftr" sz="quarter" idx="11"/>
          </p:nvPr>
        </p:nvSpPr>
        <p:spPr/>
        <p:txBody>
          <a:bodyPr/>
          <a:lstStyle/>
          <a:p>
            <a:pPr>
              <a:defRPr/>
            </a:pPr>
            <a:endParaRPr lang="ru-RU">
              <a:solidFill>
                <a:srgbClr val="212121">
                  <a:tint val="75000"/>
                </a:srgbClr>
              </a:solidFill>
            </a:endParaRPr>
          </a:p>
        </p:txBody>
      </p:sp>
      <p:sp>
        <p:nvSpPr>
          <p:cNvPr id="6" name="Номер слайда 5">
            <a:extLst>
              <a:ext uri="{FF2B5EF4-FFF2-40B4-BE49-F238E27FC236}">
                <a16:creationId xmlns:a16="http://schemas.microsoft.com/office/drawing/2014/main" id="{94D187EB-1F62-4B41-9D32-CA70E635772B}"/>
              </a:ext>
            </a:extLst>
          </p:cNvPr>
          <p:cNvSpPr>
            <a:spLocks noGrp="1"/>
          </p:cNvSpPr>
          <p:nvPr>
            <p:ph type="sldNum" sz="quarter" idx="12"/>
          </p:nvPr>
        </p:nvSpPr>
        <p:spPr/>
        <p:txBody>
          <a:bodyPr/>
          <a:lstStyle/>
          <a:p>
            <a:pPr>
              <a:defRPr/>
            </a:pPr>
            <a:fld id="{8D44B16B-2415-433A-AD2A-53AB704091BE}" type="slidenum">
              <a:rPr lang="ru-RU" smtClean="0">
                <a:ln w="6600">
                  <a:solidFill>
                    <a:srgbClr val="0E385E"/>
                  </a:solidFill>
                  <a:prstDash val="solid"/>
                </a:ln>
              </a:rPr>
              <a:pPr>
                <a:defRPr/>
              </a:pPr>
              <a:t>‹#›</a:t>
            </a:fld>
            <a:endParaRPr lang="ru-RU" dirty="0">
              <a:ln w="6600">
                <a:solidFill>
                  <a:srgbClr val="0E385E"/>
                </a:solidFill>
                <a:prstDash val="solid"/>
              </a:ln>
            </a:endParaRPr>
          </a:p>
        </p:txBody>
      </p:sp>
      <p:pic>
        <p:nvPicPr>
          <p:cNvPr id="12" name="Рисунок 11">
            <a:extLst>
              <a:ext uri="{FF2B5EF4-FFF2-40B4-BE49-F238E27FC236}">
                <a16:creationId xmlns:a16="http://schemas.microsoft.com/office/drawing/2014/main" id="{24111118-EE5D-4E1A-8E7F-8E1D6E694DF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390" t="4001" r="26430" b="10667"/>
          <a:stretch/>
        </p:blipFill>
        <p:spPr>
          <a:xfrm>
            <a:off x="-13052" y="1546504"/>
            <a:ext cx="4018994" cy="4018994"/>
          </a:xfrm>
          <a:prstGeom prst="rect">
            <a:avLst/>
          </a:prstGeom>
        </p:spPr>
      </p:pic>
      <p:sp>
        <p:nvSpPr>
          <p:cNvPr id="2" name="Заголовок 1">
            <a:extLst>
              <a:ext uri="{FF2B5EF4-FFF2-40B4-BE49-F238E27FC236}">
                <a16:creationId xmlns:a16="http://schemas.microsoft.com/office/drawing/2014/main" id="{AE43C45C-B751-4FE5-9FDA-3872778A3279}"/>
              </a:ext>
            </a:extLst>
          </p:cNvPr>
          <p:cNvSpPr>
            <a:spLocks noGrp="1"/>
          </p:cNvSpPr>
          <p:nvPr>
            <p:ph type="ctrTitle"/>
          </p:nvPr>
        </p:nvSpPr>
        <p:spPr>
          <a:xfrm>
            <a:off x="4005942" y="2680811"/>
            <a:ext cx="8186058" cy="1136849"/>
          </a:xfrm>
        </p:spPr>
        <p:txBody>
          <a:bodyPr anchor="b"/>
          <a:lstStyle>
            <a:lvl1pPr algn="ctr">
              <a:defRPr sz="6000"/>
            </a:lvl1pPr>
          </a:lstStyle>
          <a:p>
            <a:r>
              <a:rPr lang="ru-RU"/>
              <a:t>Образец заголовка</a:t>
            </a:r>
            <a:endParaRPr lang="ru-RU" dirty="0"/>
          </a:p>
        </p:txBody>
      </p:sp>
      <p:sp>
        <p:nvSpPr>
          <p:cNvPr id="3" name="Подзаголовок 2">
            <a:extLst>
              <a:ext uri="{FF2B5EF4-FFF2-40B4-BE49-F238E27FC236}">
                <a16:creationId xmlns:a16="http://schemas.microsoft.com/office/drawing/2014/main" id="{642DE4F9-44A4-41A3-949B-B428B26CDE95}"/>
              </a:ext>
            </a:extLst>
          </p:cNvPr>
          <p:cNvSpPr>
            <a:spLocks noGrp="1"/>
          </p:cNvSpPr>
          <p:nvPr>
            <p:ph type="subTitle" idx="1"/>
          </p:nvPr>
        </p:nvSpPr>
        <p:spPr>
          <a:xfrm>
            <a:off x="4005942" y="3909736"/>
            <a:ext cx="818605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Tree>
    <p:extLst>
      <p:ext uri="{BB962C8B-B14F-4D97-AF65-F5344CB8AC3E}">
        <p14:creationId xmlns:p14="http://schemas.microsoft.com/office/powerpoint/2010/main" val="233799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6" name="Picture 2" descr="Ð¤Ð¾Ð½Ð´ Ð¼ÐµÐ´Ð¸ÑÐ¸Ð½ÑÐºÐ¾Ð³Ð¾ ÑÑÑÐ°ÑÐ¾Ð²Ð°Ð½Ð¸Ñ">
            <a:extLst>
              <a:ext uri="{FF2B5EF4-FFF2-40B4-BE49-F238E27FC236}">
                <a16:creationId xmlns:a16="http://schemas.microsoft.com/office/drawing/2014/main" id="{5A3BD7CE-D0F4-4BA7-8A2B-7F799982C2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57101" y="35604"/>
            <a:ext cx="2519398" cy="82510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8329C32B-0632-4FCD-ACDB-F299E75C0FD2}"/>
              </a:ext>
            </a:extLst>
          </p:cNvPr>
          <p:cNvSpPr>
            <a:spLocks noGrp="1"/>
          </p:cNvSpPr>
          <p:nvPr>
            <p:ph type="title"/>
          </p:nvPr>
        </p:nvSpPr>
        <p:spPr>
          <a:xfrm>
            <a:off x="0" y="-12700"/>
            <a:ext cx="9448800" cy="825103"/>
          </a:xfrm>
        </p:spPr>
        <p:txBody>
          <a:bodyPr/>
          <a:lstStyle>
            <a:lvl1pPr algn="ctr">
              <a:defRPr/>
            </a:lvl1pPr>
          </a:lstStyle>
          <a:p>
            <a:r>
              <a:rPr lang="ru-RU"/>
              <a:t>Образец заголовка</a:t>
            </a:r>
            <a:endParaRPr lang="ru-RU" dirty="0"/>
          </a:p>
        </p:txBody>
      </p:sp>
      <p:sp>
        <p:nvSpPr>
          <p:cNvPr id="3" name="Объект 2">
            <a:extLst>
              <a:ext uri="{FF2B5EF4-FFF2-40B4-BE49-F238E27FC236}">
                <a16:creationId xmlns:a16="http://schemas.microsoft.com/office/drawing/2014/main" id="{1F3D31AF-EE3C-495C-87EC-3927359A1DB8}"/>
              </a:ext>
            </a:extLst>
          </p:cNvPr>
          <p:cNvSpPr>
            <a:spLocks noGrp="1"/>
          </p:cNvSpPr>
          <p:nvPr>
            <p:ph idx="1"/>
          </p:nvPr>
        </p:nvSpPr>
        <p:spPr>
          <a:xfrm>
            <a:off x="838200" y="1266594"/>
            <a:ext cx="10515600" cy="50762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3" name="Прямоугольник 12">
            <a:extLst>
              <a:ext uri="{FF2B5EF4-FFF2-40B4-BE49-F238E27FC236}">
                <a16:creationId xmlns:a16="http://schemas.microsoft.com/office/drawing/2014/main" id="{624036EF-05CE-478D-98A3-EC322CDEEEC6}"/>
              </a:ext>
            </a:extLst>
          </p:cNvPr>
          <p:cNvSpPr/>
          <p:nvPr userDrawn="1"/>
        </p:nvSpPr>
        <p:spPr>
          <a:xfrm>
            <a:off x="0" y="824707"/>
            <a:ext cx="6732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14" name="Прямоугольник 13">
            <a:extLst>
              <a:ext uri="{FF2B5EF4-FFF2-40B4-BE49-F238E27FC236}">
                <a16:creationId xmlns:a16="http://schemas.microsoft.com/office/drawing/2014/main" id="{5824C4D7-84F3-4ADA-BE9C-6C0A0B0701AC}"/>
              </a:ext>
            </a:extLst>
          </p:cNvPr>
          <p:cNvSpPr/>
          <p:nvPr userDrawn="1"/>
        </p:nvSpPr>
        <p:spPr>
          <a:xfrm>
            <a:off x="6731999" y="824707"/>
            <a:ext cx="3240000" cy="36000"/>
          </a:xfrm>
          <a:prstGeom prst="rect">
            <a:avLst/>
          </a:prstGeom>
          <a:gradFill flip="none" rotWithShape="1">
            <a:gsLst>
              <a:gs pos="0">
                <a:schemeClr val="accent2"/>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17" name="Дата 16">
            <a:extLst>
              <a:ext uri="{FF2B5EF4-FFF2-40B4-BE49-F238E27FC236}">
                <a16:creationId xmlns:a16="http://schemas.microsoft.com/office/drawing/2014/main" id="{9C634778-AD2B-4676-A89E-389FFC3624C7}"/>
              </a:ext>
            </a:extLst>
          </p:cNvPr>
          <p:cNvSpPr>
            <a:spLocks noGrp="1"/>
          </p:cNvSpPr>
          <p:nvPr>
            <p:ph type="dt" sz="half" idx="10"/>
          </p:nvPr>
        </p:nvSpPr>
        <p:spPr/>
        <p:txBody>
          <a:bodyPr/>
          <a:lstStyle/>
          <a:p>
            <a:pPr>
              <a:defRPr/>
            </a:pPr>
            <a:fld id="{EDA9FC52-1976-4A9B-95D6-3F0D3E472190}" type="datetime1">
              <a:rPr lang="ru-RU" smtClean="0">
                <a:solidFill>
                  <a:srgbClr val="212121">
                    <a:tint val="75000"/>
                  </a:srgbClr>
                </a:solidFill>
              </a:rPr>
              <a:pPr>
                <a:defRPr/>
              </a:pPr>
              <a:t>27.11.2019</a:t>
            </a:fld>
            <a:endParaRPr lang="ru-RU">
              <a:solidFill>
                <a:srgbClr val="212121">
                  <a:tint val="75000"/>
                </a:srgbClr>
              </a:solidFill>
            </a:endParaRPr>
          </a:p>
        </p:txBody>
      </p:sp>
      <p:sp>
        <p:nvSpPr>
          <p:cNvPr id="18" name="Нижний колонтитул 17">
            <a:extLst>
              <a:ext uri="{FF2B5EF4-FFF2-40B4-BE49-F238E27FC236}">
                <a16:creationId xmlns:a16="http://schemas.microsoft.com/office/drawing/2014/main" id="{8BD11A98-F55E-45EC-84E7-319083182D91}"/>
              </a:ext>
            </a:extLst>
          </p:cNvPr>
          <p:cNvSpPr>
            <a:spLocks noGrp="1"/>
          </p:cNvSpPr>
          <p:nvPr>
            <p:ph type="ftr" sz="quarter" idx="11"/>
          </p:nvPr>
        </p:nvSpPr>
        <p:spPr/>
        <p:txBody>
          <a:bodyPr/>
          <a:lstStyle/>
          <a:p>
            <a:pPr>
              <a:defRPr/>
            </a:pPr>
            <a:endParaRPr lang="ru-RU" dirty="0">
              <a:solidFill>
                <a:srgbClr val="212121">
                  <a:tint val="75000"/>
                </a:srgbClr>
              </a:solidFill>
            </a:endParaRPr>
          </a:p>
        </p:txBody>
      </p:sp>
      <p:sp>
        <p:nvSpPr>
          <p:cNvPr id="19" name="Номер слайда 18">
            <a:extLst>
              <a:ext uri="{FF2B5EF4-FFF2-40B4-BE49-F238E27FC236}">
                <a16:creationId xmlns:a16="http://schemas.microsoft.com/office/drawing/2014/main" id="{10AC2772-2998-45E7-BDBF-E4E6CFB01073}"/>
              </a:ext>
            </a:extLst>
          </p:cNvPr>
          <p:cNvSpPr>
            <a:spLocks noGrp="1"/>
          </p:cNvSpPr>
          <p:nvPr>
            <p:ph type="sldNum" sz="quarter" idx="12"/>
          </p:nvPr>
        </p:nvSpPr>
        <p:spPr/>
        <p:txBody>
          <a:bodyPr/>
          <a:lstStyle/>
          <a:p>
            <a:pPr>
              <a:defRPr/>
            </a:pPr>
            <a:fld id="{8D44B16B-2415-433A-AD2A-53AB704091BE}" type="slidenum">
              <a:rPr lang="ru-RU" smtClean="0">
                <a:ln w="6600">
                  <a:solidFill>
                    <a:srgbClr val="0E385E"/>
                  </a:solidFill>
                  <a:prstDash val="solid"/>
                </a:ln>
              </a:rPr>
              <a:pPr>
                <a:defRPr/>
              </a:pPr>
              <a:t>‹#›</a:t>
            </a:fld>
            <a:endParaRPr lang="ru-RU">
              <a:ln w="6600">
                <a:solidFill>
                  <a:srgbClr val="0E385E"/>
                </a:solidFill>
                <a:prstDash val="solid"/>
              </a:ln>
            </a:endParaRPr>
          </a:p>
        </p:txBody>
      </p:sp>
      <p:pic>
        <p:nvPicPr>
          <p:cNvPr id="22" name="Рисунок 21">
            <a:extLst>
              <a:ext uri="{FF2B5EF4-FFF2-40B4-BE49-F238E27FC236}">
                <a16:creationId xmlns:a16="http://schemas.microsoft.com/office/drawing/2014/main" id="{752E0EF0-26A0-45A6-9126-231D130EDEDA}"/>
              </a:ext>
            </a:extLst>
          </p:cNvPr>
          <p:cNvPicPr>
            <a:picLocks noChangeAspect="1"/>
          </p:cNvPicPr>
          <p:nvPr userDrawn="1"/>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1000"/>
                    </a14:imgEffect>
                  </a14:imgLayer>
                </a14:imgProps>
              </a:ext>
              <a:ext uri="{28A0092B-C50C-407E-A947-70E740481C1C}">
                <a14:useLocalDpi xmlns:a14="http://schemas.microsoft.com/office/drawing/2010/main" val="0"/>
              </a:ext>
            </a:extLst>
          </a:blip>
          <a:srcRect l="19679" t="15066" r="-39657" b="27881"/>
          <a:stretch/>
        </p:blipFill>
        <p:spPr>
          <a:xfrm>
            <a:off x="-13052" y="812402"/>
            <a:ext cx="12205052" cy="6045597"/>
          </a:xfrm>
          <a:prstGeom prst="rect">
            <a:avLst/>
          </a:prstGeom>
        </p:spPr>
      </p:pic>
    </p:spTree>
    <p:extLst>
      <p:ext uri="{BB962C8B-B14F-4D97-AF65-F5344CB8AC3E}">
        <p14:creationId xmlns:p14="http://schemas.microsoft.com/office/powerpoint/2010/main" val="402055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E1179193-09FF-48C8-9E2D-CE452C526FB2}"/>
              </a:ext>
            </a:extLst>
          </p:cNvPr>
          <p:cNvPicPr>
            <a:picLocks noChangeAspect="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l="-38642" t="17640" r="18664" b="17640"/>
          <a:stretch/>
        </p:blipFill>
        <p:spPr>
          <a:xfrm>
            <a:off x="-13052" y="0"/>
            <a:ext cx="12205052" cy="6857999"/>
          </a:xfrm>
          <a:prstGeom prst="rect">
            <a:avLst/>
          </a:prstGeom>
        </p:spPr>
      </p:pic>
      <p:sp>
        <p:nvSpPr>
          <p:cNvPr id="2" name="Заголовок 1">
            <a:extLst>
              <a:ext uri="{FF2B5EF4-FFF2-40B4-BE49-F238E27FC236}">
                <a16:creationId xmlns:a16="http://schemas.microsoft.com/office/drawing/2014/main" id="{331D7AB0-4DD4-4401-AD72-B2296FD9943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RU" dirty="0"/>
          </a:p>
        </p:txBody>
      </p:sp>
      <p:sp>
        <p:nvSpPr>
          <p:cNvPr id="3" name="Текст 2">
            <a:extLst>
              <a:ext uri="{FF2B5EF4-FFF2-40B4-BE49-F238E27FC236}">
                <a16:creationId xmlns:a16="http://schemas.microsoft.com/office/drawing/2014/main" id="{65423464-9225-471B-A6C7-02002B2D47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7DE905E-66C5-4153-8A3A-92B66A449295}"/>
              </a:ext>
            </a:extLst>
          </p:cNvPr>
          <p:cNvSpPr>
            <a:spLocks noGrp="1"/>
          </p:cNvSpPr>
          <p:nvPr>
            <p:ph type="dt" sz="half" idx="10"/>
          </p:nvPr>
        </p:nvSpPr>
        <p:spPr/>
        <p:txBody>
          <a:bodyPr/>
          <a:lstStyle/>
          <a:p>
            <a:pPr>
              <a:defRPr/>
            </a:pPr>
            <a:fld id="{4DE8F142-EEF0-419D-890F-3CAA984255BB}" type="datetime1">
              <a:rPr lang="ru-RU" smtClean="0">
                <a:solidFill>
                  <a:srgbClr val="212121">
                    <a:tint val="75000"/>
                  </a:srgbClr>
                </a:solidFill>
              </a:rPr>
              <a:pPr>
                <a:defRPr/>
              </a:pPr>
              <a:t>27.11.2019</a:t>
            </a:fld>
            <a:endParaRPr lang="ru-RU">
              <a:solidFill>
                <a:srgbClr val="212121">
                  <a:tint val="75000"/>
                </a:srgbClr>
              </a:solidFill>
            </a:endParaRPr>
          </a:p>
        </p:txBody>
      </p:sp>
      <p:sp>
        <p:nvSpPr>
          <p:cNvPr id="5" name="Нижний колонтитул 4">
            <a:extLst>
              <a:ext uri="{FF2B5EF4-FFF2-40B4-BE49-F238E27FC236}">
                <a16:creationId xmlns:a16="http://schemas.microsoft.com/office/drawing/2014/main" id="{2C1F0B4D-F802-40B6-AD73-51F813C2F592}"/>
              </a:ext>
            </a:extLst>
          </p:cNvPr>
          <p:cNvSpPr>
            <a:spLocks noGrp="1"/>
          </p:cNvSpPr>
          <p:nvPr>
            <p:ph type="ftr" sz="quarter" idx="11"/>
          </p:nvPr>
        </p:nvSpPr>
        <p:spPr/>
        <p:txBody>
          <a:bodyPr/>
          <a:lstStyle/>
          <a:p>
            <a:pPr>
              <a:defRPr/>
            </a:pPr>
            <a:endParaRPr lang="ru-RU">
              <a:solidFill>
                <a:srgbClr val="212121">
                  <a:tint val="75000"/>
                </a:srgbClr>
              </a:solidFill>
            </a:endParaRPr>
          </a:p>
        </p:txBody>
      </p:sp>
      <p:sp>
        <p:nvSpPr>
          <p:cNvPr id="6" name="Номер слайда 5">
            <a:extLst>
              <a:ext uri="{FF2B5EF4-FFF2-40B4-BE49-F238E27FC236}">
                <a16:creationId xmlns:a16="http://schemas.microsoft.com/office/drawing/2014/main" id="{0FB2A431-2B68-4951-8F39-19EF07AC4846}"/>
              </a:ext>
            </a:extLst>
          </p:cNvPr>
          <p:cNvSpPr>
            <a:spLocks noGrp="1"/>
          </p:cNvSpPr>
          <p:nvPr>
            <p:ph type="sldNum" sz="quarter" idx="12"/>
          </p:nvPr>
        </p:nvSpPr>
        <p:spPr/>
        <p:txBody>
          <a:bodyPr/>
          <a:lstStyle/>
          <a:p>
            <a:pPr>
              <a:defRPr/>
            </a:pPr>
            <a:fld id="{8D44B16B-2415-433A-AD2A-53AB704091BE}" type="slidenum">
              <a:rPr lang="ru-RU" smtClean="0">
                <a:ln w="6600">
                  <a:solidFill>
                    <a:srgbClr val="0E385E"/>
                  </a:solidFill>
                  <a:prstDash val="solid"/>
                </a:ln>
              </a:rPr>
              <a:pPr>
                <a:defRPr/>
              </a:pPr>
              <a:t>‹#›</a:t>
            </a:fld>
            <a:endParaRPr lang="ru-RU">
              <a:ln w="6600">
                <a:solidFill>
                  <a:srgbClr val="0E385E"/>
                </a:solidFill>
                <a:prstDash val="solid"/>
              </a:ln>
            </a:endParaRPr>
          </a:p>
        </p:txBody>
      </p:sp>
      <p:sp>
        <p:nvSpPr>
          <p:cNvPr id="8" name="Прямоугольник 7">
            <a:extLst>
              <a:ext uri="{FF2B5EF4-FFF2-40B4-BE49-F238E27FC236}">
                <a16:creationId xmlns:a16="http://schemas.microsoft.com/office/drawing/2014/main" id="{9041CD53-0893-46B3-93F1-D74DC9B46064}"/>
              </a:ext>
            </a:extLst>
          </p:cNvPr>
          <p:cNvSpPr/>
          <p:nvPr userDrawn="1"/>
        </p:nvSpPr>
        <p:spPr>
          <a:xfrm>
            <a:off x="0" y="4583313"/>
            <a:ext cx="6732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pic>
        <p:nvPicPr>
          <p:cNvPr id="10" name="Picture 2" descr="Ð¤Ð¾Ð½Ð´ Ð¼ÐµÐ´Ð¸ÑÐ¸Ð½ÑÐºÐ¾Ð³Ð¾ ÑÑÑÐ°ÑÐ¾Ð²Ð°Ð½Ð¸Ñ">
            <a:extLst>
              <a:ext uri="{FF2B5EF4-FFF2-40B4-BE49-F238E27FC236}">
                <a16:creationId xmlns:a16="http://schemas.microsoft.com/office/drawing/2014/main" id="{0C3A7633-36AE-4C2F-A5D0-452CCA100BF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23398" y="3794210"/>
            <a:ext cx="2519398" cy="825103"/>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a:extLst>
              <a:ext uri="{FF2B5EF4-FFF2-40B4-BE49-F238E27FC236}">
                <a16:creationId xmlns:a16="http://schemas.microsoft.com/office/drawing/2014/main" id="{E60C5392-DBBD-4957-8481-09EEFC2DE205}"/>
              </a:ext>
            </a:extLst>
          </p:cNvPr>
          <p:cNvSpPr/>
          <p:nvPr userDrawn="1"/>
        </p:nvSpPr>
        <p:spPr>
          <a:xfrm>
            <a:off x="6731999" y="4583313"/>
            <a:ext cx="3204000" cy="36000"/>
          </a:xfrm>
          <a:prstGeom prst="rect">
            <a:avLst/>
          </a:prstGeom>
          <a:gradFill flip="none" rotWithShape="1">
            <a:gsLst>
              <a:gs pos="0">
                <a:schemeClr val="accent2"/>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Tree>
    <p:extLst>
      <p:ext uri="{BB962C8B-B14F-4D97-AF65-F5344CB8AC3E}">
        <p14:creationId xmlns:p14="http://schemas.microsoft.com/office/powerpoint/2010/main" val="166064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DA56164-1866-47C0-939D-20FF23EAF31A}"/>
              </a:ext>
            </a:extLst>
          </p:cNvPr>
          <p:cNvSpPr>
            <a:spLocks noGrp="1"/>
          </p:cNvSpPr>
          <p:nvPr>
            <p:ph sz="half" idx="1"/>
          </p:nvPr>
        </p:nvSpPr>
        <p:spPr>
          <a:xfrm>
            <a:off x="266700" y="945011"/>
            <a:ext cx="5600700" cy="523195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a:extLst>
              <a:ext uri="{FF2B5EF4-FFF2-40B4-BE49-F238E27FC236}">
                <a16:creationId xmlns:a16="http://schemas.microsoft.com/office/drawing/2014/main" id="{7462CC38-0ED1-46E5-A4D9-ED16DFF7C3E3}"/>
              </a:ext>
            </a:extLst>
          </p:cNvPr>
          <p:cNvSpPr>
            <a:spLocks noGrp="1"/>
          </p:cNvSpPr>
          <p:nvPr>
            <p:ph sz="half" idx="2"/>
          </p:nvPr>
        </p:nvSpPr>
        <p:spPr>
          <a:xfrm>
            <a:off x="6324602" y="945011"/>
            <a:ext cx="5600700" cy="523195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45B689D-9C1E-42FE-A566-5665233764C5}"/>
              </a:ext>
            </a:extLst>
          </p:cNvPr>
          <p:cNvSpPr>
            <a:spLocks noGrp="1"/>
          </p:cNvSpPr>
          <p:nvPr>
            <p:ph type="dt" sz="half" idx="10"/>
          </p:nvPr>
        </p:nvSpPr>
        <p:spPr/>
        <p:txBody>
          <a:bodyPr/>
          <a:lstStyle/>
          <a:p>
            <a:pPr>
              <a:defRPr/>
            </a:pPr>
            <a:fld id="{AA58AE16-436B-46F3-A492-F42C4459A88B}" type="datetime1">
              <a:rPr lang="ru-RU" smtClean="0">
                <a:solidFill>
                  <a:srgbClr val="212121">
                    <a:tint val="75000"/>
                  </a:srgbClr>
                </a:solidFill>
              </a:rPr>
              <a:pPr>
                <a:defRPr/>
              </a:pPr>
              <a:t>27.11.2019</a:t>
            </a:fld>
            <a:endParaRPr lang="ru-RU">
              <a:solidFill>
                <a:srgbClr val="212121">
                  <a:tint val="75000"/>
                </a:srgbClr>
              </a:solidFill>
            </a:endParaRPr>
          </a:p>
        </p:txBody>
      </p:sp>
      <p:sp>
        <p:nvSpPr>
          <p:cNvPr id="6" name="Нижний колонтитул 5">
            <a:extLst>
              <a:ext uri="{FF2B5EF4-FFF2-40B4-BE49-F238E27FC236}">
                <a16:creationId xmlns:a16="http://schemas.microsoft.com/office/drawing/2014/main" id="{82891050-3047-4A41-A890-4C4EB72C3F8E}"/>
              </a:ext>
            </a:extLst>
          </p:cNvPr>
          <p:cNvSpPr>
            <a:spLocks noGrp="1"/>
          </p:cNvSpPr>
          <p:nvPr>
            <p:ph type="ftr" sz="quarter" idx="11"/>
          </p:nvPr>
        </p:nvSpPr>
        <p:spPr/>
        <p:txBody>
          <a:bodyPr/>
          <a:lstStyle/>
          <a:p>
            <a:pPr>
              <a:defRPr/>
            </a:pPr>
            <a:endParaRPr lang="ru-RU">
              <a:solidFill>
                <a:srgbClr val="212121">
                  <a:tint val="75000"/>
                </a:srgbClr>
              </a:solidFill>
            </a:endParaRPr>
          </a:p>
        </p:txBody>
      </p:sp>
      <p:sp>
        <p:nvSpPr>
          <p:cNvPr id="7" name="Номер слайда 6">
            <a:extLst>
              <a:ext uri="{FF2B5EF4-FFF2-40B4-BE49-F238E27FC236}">
                <a16:creationId xmlns:a16="http://schemas.microsoft.com/office/drawing/2014/main" id="{539CBBD2-9690-4324-97CD-63894EF96CFE}"/>
              </a:ext>
            </a:extLst>
          </p:cNvPr>
          <p:cNvSpPr>
            <a:spLocks noGrp="1"/>
          </p:cNvSpPr>
          <p:nvPr>
            <p:ph type="sldNum" sz="quarter" idx="12"/>
          </p:nvPr>
        </p:nvSpPr>
        <p:spPr/>
        <p:txBody>
          <a:bodyPr/>
          <a:lstStyle/>
          <a:p>
            <a:pPr>
              <a:defRPr/>
            </a:pPr>
            <a:fld id="{8D44B16B-2415-433A-AD2A-53AB704091BE}" type="slidenum">
              <a:rPr lang="ru-RU" smtClean="0">
                <a:ln w="6600">
                  <a:solidFill>
                    <a:srgbClr val="0E385E"/>
                  </a:solidFill>
                  <a:prstDash val="solid"/>
                </a:ln>
              </a:rPr>
              <a:pPr>
                <a:defRPr/>
              </a:pPr>
              <a:t>‹#›</a:t>
            </a:fld>
            <a:endParaRPr lang="ru-RU">
              <a:ln w="6600">
                <a:solidFill>
                  <a:srgbClr val="0E385E"/>
                </a:solidFill>
                <a:prstDash val="solid"/>
              </a:ln>
            </a:endParaRPr>
          </a:p>
        </p:txBody>
      </p:sp>
      <p:pic>
        <p:nvPicPr>
          <p:cNvPr id="11" name="Picture 2" descr="Ð¤Ð¾Ð½Ð´ Ð¼ÐµÐ´Ð¸ÑÐ¸Ð½ÑÐºÐ¾Ð³Ð¾ ÑÑÑÐ°ÑÐ¾Ð²Ð°Ð½Ð¸Ñ">
            <a:extLst>
              <a:ext uri="{FF2B5EF4-FFF2-40B4-BE49-F238E27FC236}">
                <a16:creationId xmlns:a16="http://schemas.microsoft.com/office/drawing/2014/main" id="{7C2CFFA4-4B7C-42D1-9F55-FC9D2DF617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57101" y="35604"/>
            <a:ext cx="2519398" cy="825103"/>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a:extLst>
              <a:ext uri="{FF2B5EF4-FFF2-40B4-BE49-F238E27FC236}">
                <a16:creationId xmlns:a16="http://schemas.microsoft.com/office/drawing/2014/main" id="{F8A217DC-3D75-49C2-87AE-ED315E7B7048}"/>
              </a:ext>
            </a:extLst>
          </p:cNvPr>
          <p:cNvSpPr>
            <a:spLocks noGrp="1"/>
          </p:cNvSpPr>
          <p:nvPr>
            <p:ph type="title"/>
          </p:nvPr>
        </p:nvSpPr>
        <p:spPr>
          <a:xfrm>
            <a:off x="0" y="-12700"/>
            <a:ext cx="9448800" cy="825103"/>
          </a:xfrm>
        </p:spPr>
        <p:txBody>
          <a:bodyPr/>
          <a:lstStyle>
            <a:lvl1pPr algn="ctr">
              <a:defRPr/>
            </a:lvl1pPr>
          </a:lstStyle>
          <a:p>
            <a:r>
              <a:rPr lang="ru-RU"/>
              <a:t>Образец заголовка</a:t>
            </a:r>
            <a:endParaRPr lang="ru-RU" dirty="0"/>
          </a:p>
        </p:txBody>
      </p:sp>
      <p:sp>
        <p:nvSpPr>
          <p:cNvPr id="13" name="Прямоугольник 12">
            <a:extLst>
              <a:ext uri="{FF2B5EF4-FFF2-40B4-BE49-F238E27FC236}">
                <a16:creationId xmlns:a16="http://schemas.microsoft.com/office/drawing/2014/main" id="{70A6C9EF-5159-41B0-B2DB-E7AACBAABEB0}"/>
              </a:ext>
            </a:extLst>
          </p:cNvPr>
          <p:cNvSpPr/>
          <p:nvPr userDrawn="1"/>
        </p:nvSpPr>
        <p:spPr>
          <a:xfrm>
            <a:off x="0" y="824707"/>
            <a:ext cx="6732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14" name="Прямоугольник 13">
            <a:extLst>
              <a:ext uri="{FF2B5EF4-FFF2-40B4-BE49-F238E27FC236}">
                <a16:creationId xmlns:a16="http://schemas.microsoft.com/office/drawing/2014/main" id="{94CDB3CF-A227-452B-919F-9BE9CCBE7151}"/>
              </a:ext>
            </a:extLst>
          </p:cNvPr>
          <p:cNvSpPr/>
          <p:nvPr userDrawn="1"/>
        </p:nvSpPr>
        <p:spPr>
          <a:xfrm>
            <a:off x="6731999" y="824707"/>
            <a:ext cx="3240000" cy="36000"/>
          </a:xfrm>
          <a:prstGeom prst="rect">
            <a:avLst/>
          </a:prstGeom>
          <a:gradFill flip="none" rotWithShape="1">
            <a:gsLst>
              <a:gs pos="0">
                <a:schemeClr val="accent2"/>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pic>
        <p:nvPicPr>
          <p:cNvPr id="15" name="Рисунок 14">
            <a:extLst>
              <a:ext uri="{FF2B5EF4-FFF2-40B4-BE49-F238E27FC236}">
                <a16:creationId xmlns:a16="http://schemas.microsoft.com/office/drawing/2014/main" id="{08F04E6D-864E-48DB-BECA-34C30E0AC937}"/>
              </a:ext>
            </a:extLst>
          </p:cNvPr>
          <p:cNvPicPr>
            <a:picLocks noChangeAspect="1"/>
          </p:cNvPicPr>
          <p:nvPr userDrawn="1"/>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1000"/>
                    </a14:imgEffect>
                  </a14:imgLayer>
                </a14:imgProps>
              </a:ext>
              <a:ext uri="{28A0092B-C50C-407E-A947-70E740481C1C}">
                <a14:useLocalDpi xmlns:a14="http://schemas.microsoft.com/office/drawing/2010/main" val="0"/>
              </a:ext>
            </a:extLst>
          </a:blip>
          <a:srcRect l="19679" t="15066" r="-39657" b="27881"/>
          <a:stretch/>
        </p:blipFill>
        <p:spPr>
          <a:xfrm>
            <a:off x="-13052" y="812402"/>
            <a:ext cx="12205052" cy="6045597"/>
          </a:xfrm>
          <a:prstGeom prst="rect">
            <a:avLst/>
          </a:prstGeom>
        </p:spPr>
      </p:pic>
    </p:spTree>
    <p:extLst>
      <p:ext uri="{BB962C8B-B14F-4D97-AF65-F5344CB8AC3E}">
        <p14:creationId xmlns:p14="http://schemas.microsoft.com/office/powerpoint/2010/main" val="323726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C62BA452-CA51-48FB-AA2A-50B8751D4500}"/>
              </a:ext>
            </a:extLst>
          </p:cNvPr>
          <p:cNvSpPr>
            <a:spLocks noGrp="1"/>
          </p:cNvSpPr>
          <p:nvPr>
            <p:ph type="body" idx="1"/>
          </p:nvPr>
        </p:nvSpPr>
        <p:spPr>
          <a:xfrm>
            <a:off x="237575" y="949211"/>
            <a:ext cx="5760000" cy="823912"/>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b"/>
          <a:lstStyle>
            <a:lvl1pPr marL="0" indent="0" algn="ctr">
              <a:buNone/>
              <a:defRPr sz="2400" b="1">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F3FB4BE-4798-4E32-8886-48E192D5057A}"/>
              </a:ext>
            </a:extLst>
          </p:cNvPr>
          <p:cNvSpPr>
            <a:spLocks noGrp="1"/>
          </p:cNvSpPr>
          <p:nvPr>
            <p:ph sz="half" idx="2"/>
          </p:nvPr>
        </p:nvSpPr>
        <p:spPr>
          <a:xfrm>
            <a:off x="237575" y="1906942"/>
            <a:ext cx="5760000" cy="453147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a:extLst>
              <a:ext uri="{FF2B5EF4-FFF2-40B4-BE49-F238E27FC236}">
                <a16:creationId xmlns:a16="http://schemas.microsoft.com/office/drawing/2014/main" id="{744D1CA3-5CCF-4A86-9DBF-8863691D7B9E}"/>
              </a:ext>
            </a:extLst>
          </p:cNvPr>
          <p:cNvSpPr>
            <a:spLocks noGrp="1"/>
          </p:cNvSpPr>
          <p:nvPr>
            <p:ph type="body" sz="quarter" idx="3"/>
          </p:nvPr>
        </p:nvSpPr>
        <p:spPr>
          <a:xfrm>
            <a:off x="6215061" y="949211"/>
            <a:ext cx="5760000" cy="823912"/>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b"/>
          <a:lstStyle>
            <a:lvl1pPr marL="0" indent="0" algn="ctr">
              <a:buNone/>
              <a:defRPr sz="2400" b="1">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A24362C-F8DD-4F1E-B437-7A83DA9D0B57}"/>
              </a:ext>
            </a:extLst>
          </p:cNvPr>
          <p:cNvSpPr>
            <a:spLocks noGrp="1"/>
          </p:cNvSpPr>
          <p:nvPr>
            <p:ph sz="quarter" idx="4"/>
          </p:nvPr>
        </p:nvSpPr>
        <p:spPr>
          <a:xfrm>
            <a:off x="6215062" y="1906942"/>
            <a:ext cx="5759999" cy="453147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7" name="Дата 6">
            <a:extLst>
              <a:ext uri="{FF2B5EF4-FFF2-40B4-BE49-F238E27FC236}">
                <a16:creationId xmlns:a16="http://schemas.microsoft.com/office/drawing/2014/main" id="{4C126768-9778-4347-B6EF-7E3A6089E7CD}"/>
              </a:ext>
            </a:extLst>
          </p:cNvPr>
          <p:cNvSpPr>
            <a:spLocks noGrp="1"/>
          </p:cNvSpPr>
          <p:nvPr>
            <p:ph type="dt" sz="half" idx="10"/>
          </p:nvPr>
        </p:nvSpPr>
        <p:spPr/>
        <p:txBody>
          <a:bodyPr/>
          <a:lstStyle/>
          <a:p>
            <a:pPr>
              <a:defRPr/>
            </a:pPr>
            <a:fld id="{7E6ADD3D-F88F-4976-AB9E-D5997B047B5D}" type="datetime1">
              <a:rPr lang="ru-RU" smtClean="0">
                <a:solidFill>
                  <a:srgbClr val="212121">
                    <a:tint val="75000"/>
                  </a:srgbClr>
                </a:solidFill>
              </a:rPr>
              <a:pPr>
                <a:defRPr/>
              </a:pPr>
              <a:t>27.11.2019</a:t>
            </a:fld>
            <a:endParaRPr lang="ru-RU">
              <a:solidFill>
                <a:srgbClr val="212121">
                  <a:tint val="75000"/>
                </a:srgbClr>
              </a:solidFill>
            </a:endParaRPr>
          </a:p>
        </p:txBody>
      </p:sp>
      <p:sp>
        <p:nvSpPr>
          <p:cNvPr id="8" name="Нижний колонтитул 7">
            <a:extLst>
              <a:ext uri="{FF2B5EF4-FFF2-40B4-BE49-F238E27FC236}">
                <a16:creationId xmlns:a16="http://schemas.microsoft.com/office/drawing/2014/main" id="{41D048E3-CD59-4A57-9887-971A47FABE16}"/>
              </a:ext>
            </a:extLst>
          </p:cNvPr>
          <p:cNvSpPr>
            <a:spLocks noGrp="1"/>
          </p:cNvSpPr>
          <p:nvPr>
            <p:ph type="ftr" sz="quarter" idx="11"/>
          </p:nvPr>
        </p:nvSpPr>
        <p:spPr/>
        <p:txBody>
          <a:bodyPr/>
          <a:lstStyle/>
          <a:p>
            <a:pPr>
              <a:defRPr/>
            </a:pPr>
            <a:endParaRPr lang="ru-RU">
              <a:solidFill>
                <a:srgbClr val="212121">
                  <a:tint val="75000"/>
                </a:srgbClr>
              </a:solidFill>
            </a:endParaRPr>
          </a:p>
        </p:txBody>
      </p:sp>
      <p:sp>
        <p:nvSpPr>
          <p:cNvPr id="9" name="Номер слайда 8">
            <a:extLst>
              <a:ext uri="{FF2B5EF4-FFF2-40B4-BE49-F238E27FC236}">
                <a16:creationId xmlns:a16="http://schemas.microsoft.com/office/drawing/2014/main" id="{EA6E6DC7-27EA-4A2E-814E-838FE6AF3D2D}"/>
              </a:ext>
            </a:extLst>
          </p:cNvPr>
          <p:cNvSpPr>
            <a:spLocks noGrp="1"/>
          </p:cNvSpPr>
          <p:nvPr>
            <p:ph type="sldNum" sz="quarter" idx="12"/>
          </p:nvPr>
        </p:nvSpPr>
        <p:spPr/>
        <p:txBody>
          <a:bodyPr/>
          <a:lstStyle/>
          <a:p>
            <a:pPr>
              <a:defRPr/>
            </a:pPr>
            <a:fld id="{8D44B16B-2415-433A-AD2A-53AB704091BE}" type="slidenum">
              <a:rPr lang="ru-RU" smtClean="0">
                <a:ln w="6600">
                  <a:solidFill>
                    <a:srgbClr val="0E385E"/>
                  </a:solidFill>
                  <a:prstDash val="solid"/>
                </a:ln>
              </a:rPr>
              <a:pPr>
                <a:defRPr/>
              </a:pPr>
              <a:t>‹#›</a:t>
            </a:fld>
            <a:endParaRPr lang="ru-RU">
              <a:ln w="6600">
                <a:solidFill>
                  <a:srgbClr val="0E385E"/>
                </a:solidFill>
                <a:prstDash val="solid"/>
              </a:ln>
            </a:endParaRPr>
          </a:p>
        </p:txBody>
      </p:sp>
      <p:pic>
        <p:nvPicPr>
          <p:cNvPr id="12" name="Picture 2" descr="Ð¤Ð¾Ð½Ð´ Ð¼ÐµÐ´Ð¸ÑÐ¸Ð½ÑÐºÐ¾Ð³Ð¾ ÑÑÑÐ°ÑÐ¾Ð²Ð°Ð½Ð¸Ñ">
            <a:extLst>
              <a:ext uri="{FF2B5EF4-FFF2-40B4-BE49-F238E27FC236}">
                <a16:creationId xmlns:a16="http://schemas.microsoft.com/office/drawing/2014/main" id="{EFBDB0CD-9A42-4FAC-A1DF-23EE1A474D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57101" y="35604"/>
            <a:ext cx="2519398" cy="825103"/>
          </a:xfrm>
          <a:prstGeom prst="rect">
            <a:avLst/>
          </a:prstGeom>
          <a:noFill/>
          <a:extLst>
            <a:ext uri="{909E8E84-426E-40DD-AFC4-6F175D3DCCD1}">
              <a14:hiddenFill xmlns:a14="http://schemas.microsoft.com/office/drawing/2010/main">
                <a:solidFill>
                  <a:srgbClr val="FFFFFF"/>
                </a:solidFill>
              </a14:hiddenFill>
            </a:ext>
          </a:extLst>
        </p:spPr>
      </p:pic>
      <p:sp>
        <p:nvSpPr>
          <p:cNvPr id="13" name="Заголовок 1">
            <a:extLst>
              <a:ext uri="{FF2B5EF4-FFF2-40B4-BE49-F238E27FC236}">
                <a16:creationId xmlns:a16="http://schemas.microsoft.com/office/drawing/2014/main" id="{3A5560E6-3D9E-4BA7-B3C0-83AB15DFDD5C}"/>
              </a:ext>
            </a:extLst>
          </p:cNvPr>
          <p:cNvSpPr>
            <a:spLocks noGrp="1"/>
          </p:cNvSpPr>
          <p:nvPr>
            <p:ph type="title"/>
          </p:nvPr>
        </p:nvSpPr>
        <p:spPr>
          <a:xfrm>
            <a:off x="0" y="-12700"/>
            <a:ext cx="9448800" cy="825103"/>
          </a:xfrm>
        </p:spPr>
        <p:txBody>
          <a:bodyPr/>
          <a:lstStyle>
            <a:lvl1pPr algn="ctr">
              <a:defRPr/>
            </a:lvl1pPr>
          </a:lstStyle>
          <a:p>
            <a:r>
              <a:rPr lang="ru-RU"/>
              <a:t>Образец заголовка</a:t>
            </a:r>
            <a:endParaRPr lang="ru-RU" dirty="0"/>
          </a:p>
        </p:txBody>
      </p:sp>
      <p:sp>
        <p:nvSpPr>
          <p:cNvPr id="14" name="Прямоугольник 13">
            <a:extLst>
              <a:ext uri="{FF2B5EF4-FFF2-40B4-BE49-F238E27FC236}">
                <a16:creationId xmlns:a16="http://schemas.microsoft.com/office/drawing/2014/main" id="{A917C964-93CD-4D80-94E3-4E0373433E08}"/>
              </a:ext>
            </a:extLst>
          </p:cNvPr>
          <p:cNvSpPr/>
          <p:nvPr userDrawn="1"/>
        </p:nvSpPr>
        <p:spPr>
          <a:xfrm>
            <a:off x="0" y="824707"/>
            <a:ext cx="6732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15" name="Прямоугольник 14">
            <a:extLst>
              <a:ext uri="{FF2B5EF4-FFF2-40B4-BE49-F238E27FC236}">
                <a16:creationId xmlns:a16="http://schemas.microsoft.com/office/drawing/2014/main" id="{BF2ED400-3E1B-4B12-B496-7420600887C9}"/>
              </a:ext>
            </a:extLst>
          </p:cNvPr>
          <p:cNvSpPr/>
          <p:nvPr userDrawn="1"/>
        </p:nvSpPr>
        <p:spPr>
          <a:xfrm>
            <a:off x="6731999" y="824707"/>
            <a:ext cx="3240000" cy="36000"/>
          </a:xfrm>
          <a:prstGeom prst="rect">
            <a:avLst/>
          </a:prstGeom>
          <a:gradFill flip="none" rotWithShape="1">
            <a:gsLst>
              <a:gs pos="0">
                <a:schemeClr val="accent2"/>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pic>
        <p:nvPicPr>
          <p:cNvPr id="16" name="Рисунок 15">
            <a:extLst>
              <a:ext uri="{FF2B5EF4-FFF2-40B4-BE49-F238E27FC236}">
                <a16:creationId xmlns:a16="http://schemas.microsoft.com/office/drawing/2014/main" id="{EE67A84C-8955-4CCC-B024-E3CD7399EDFD}"/>
              </a:ext>
            </a:extLst>
          </p:cNvPr>
          <p:cNvPicPr>
            <a:picLocks noChangeAspect="1"/>
          </p:cNvPicPr>
          <p:nvPr userDrawn="1"/>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1000"/>
                    </a14:imgEffect>
                  </a14:imgLayer>
                </a14:imgProps>
              </a:ext>
              <a:ext uri="{28A0092B-C50C-407E-A947-70E740481C1C}">
                <a14:useLocalDpi xmlns:a14="http://schemas.microsoft.com/office/drawing/2010/main" val="0"/>
              </a:ext>
            </a:extLst>
          </a:blip>
          <a:srcRect l="19679" t="15066" r="-39657" b="27881"/>
          <a:stretch/>
        </p:blipFill>
        <p:spPr>
          <a:xfrm>
            <a:off x="-13052" y="812402"/>
            <a:ext cx="12205052" cy="6045597"/>
          </a:xfrm>
          <a:prstGeom prst="rect">
            <a:avLst/>
          </a:prstGeom>
        </p:spPr>
      </p:pic>
    </p:spTree>
    <p:extLst>
      <p:ext uri="{BB962C8B-B14F-4D97-AF65-F5344CB8AC3E}">
        <p14:creationId xmlns:p14="http://schemas.microsoft.com/office/powerpoint/2010/main" val="356140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C04C8951-B214-4704-BF65-10511B2DEB5B}"/>
              </a:ext>
            </a:extLst>
          </p:cNvPr>
          <p:cNvSpPr>
            <a:spLocks noGrp="1"/>
          </p:cNvSpPr>
          <p:nvPr>
            <p:ph type="dt" sz="half" idx="10"/>
          </p:nvPr>
        </p:nvSpPr>
        <p:spPr/>
        <p:txBody>
          <a:bodyPr/>
          <a:lstStyle/>
          <a:p>
            <a:pPr>
              <a:defRPr/>
            </a:pPr>
            <a:fld id="{3BE17565-4B2B-4725-9B0A-51A411CB5603}" type="datetime1">
              <a:rPr lang="ru-RU" smtClean="0">
                <a:solidFill>
                  <a:srgbClr val="212121">
                    <a:tint val="75000"/>
                  </a:srgbClr>
                </a:solidFill>
              </a:rPr>
              <a:pPr>
                <a:defRPr/>
              </a:pPr>
              <a:t>27.11.2019</a:t>
            </a:fld>
            <a:endParaRPr lang="ru-RU">
              <a:solidFill>
                <a:srgbClr val="212121">
                  <a:tint val="75000"/>
                </a:srgbClr>
              </a:solidFill>
            </a:endParaRPr>
          </a:p>
        </p:txBody>
      </p:sp>
      <p:sp>
        <p:nvSpPr>
          <p:cNvPr id="4" name="Нижний колонтитул 3">
            <a:extLst>
              <a:ext uri="{FF2B5EF4-FFF2-40B4-BE49-F238E27FC236}">
                <a16:creationId xmlns:a16="http://schemas.microsoft.com/office/drawing/2014/main" id="{597BA562-4085-48B5-979A-318D97A050CF}"/>
              </a:ext>
            </a:extLst>
          </p:cNvPr>
          <p:cNvSpPr>
            <a:spLocks noGrp="1"/>
          </p:cNvSpPr>
          <p:nvPr>
            <p:ph type="ftr" sz="quarter" idx="11"/>
          </p:nvPr>
        </p:nvSpPr>
        <p:spPr/>
        <p:txBody>
          <a:bodyPr/>
          <a:lstStyle/>
          <a:p>
            <a:pPr>
              <a:defRPr/>
            </a:pPr>
            <a:endParaRPr lang="ru-RU">
              <a:solidFill>
                <a:srgbClr val="212121">
                  <a:tint val="75000"/>
                </a:srgbClr>
              </a:solidFill>
            </a:endParaRPr>
          </a:p>
        </p:txBody>
      </p:sp>
      <p:sp>
        <p:nvSpPr>
          <p:cNvPr id="5" name="Номер слайда 4">
            <a:extLst>
              <a:ext uri="{FF2B5EF4-FFF2-40B4-BE49-F238E27FC236}">
                <a16:creationId xmlns:a16="http://schemas.microsoft.com/office/drawing/2014/main" id="{4D4B769D-4108-4FF8-94AC-83D1020C2104}"/>
              </a:ext>
            </a:extLst>
          </p:cNvPr>
          <p:cNvSpPr>
            <a:spLocks noGrp="1"/>
          </p:cNvSpPr>
          <p:nvPr>
            <p:ph type="sldNum" sz="quarter" idx="12"/>
          </p:nvPr>
        </p:nvSpPr>
        <p:spPr/>
        <p:txBody>
          <a:bodyPr/>
          <a:lstStyle/>
          <a:p>
            <a:pPr>
              <a:defRPr/>
            </a:pPr>
            <a:fld id="{8D44B16B-2415-433A-AD2A-53AB704091BE}" type="slidenum">
              <a:rPr lang="ru-RU" smtClean="0">
                <a:ln w="6600">
                  <a:solidFill>
                    <a:srgbClr val="0E385E"/>
                  </a:solidFill>
                  <a:prstDash val="solid"/>
                </a:ln>
              </a:rPr>
              <a:pPr>
                <a:defRPr/>
              </a:pPr>
              <a:t>‹#›</a:t>
            </a:fld>
            <a:endParaRPr lang="ru-RU">
              <a:ln w="6600">
                <a:solidFill>
                  <a:srgbClr val="0E385E"/>
                </a:solidFill>
                <a:prstDash val="solid"/>
              </a:ln>
            </a:endParaRPr>
          </a:p>
        </p:txBody>
      </p:sp>
      <p:pic>
        <p:nvPicPr>
          <p:cNvPr id="8" name="Picture 2" descr="Ð¤Ð¾Ð½Ð´ Ð¼ÐµÐ´Ð¸ÑÐ¸Ð½ÑÐºÐ¾Ð³Ð¾ ÑÑÑÐ°ÑÐ¾Ð²Ð°Ð½Ð¸Ñ">
            <a:extLst>
              <a:ext uri="{FF2B5EF4-FFF2-40B4-BE49-F238E27FC236}">
                <a16:creationId xmlns:a16="http://schemas.microsoft.com/office/drawing/2014/main" id="{089E6491-F601-4F10-88A5-EC0F7145B6D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57101" y="35604"/>
            <a:ext cx="2519398" cy="825103"/>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1">
            <a:extLst>
              <a:ext uri="{FF2B5EF4-FFF2-40B4-BE49-F238E27FC236}">
                <a16:creationId xmlns:a16="http://schemas.microsoft.com/office/drawing/2014/main" id="{B67E47F1-19CE-40CF-BF37-51B932B9D822}"/>
              </a:ext>
            </a:extLst>
          </p:cNvPr>
          <p:cNvSpPr>
            <a:spLocks noGrp="1"/>
          </p:cNvSpPr>
          <p:nvPr>
            <p:ph type="title"/>
          </p:nvPr>
        </p:nvSpPr>
        <p:spPr>
          <a:xfrm>
            <a:off x="0" y="-12700"/>
            <a:ext cx="9448800" cy="825103"/>
          </a:xfrm>
        </p:spPr>
        <p:txBody>
          <a:bodyPr/>
          <a:lstStyle>
            <a:lvl1pPr algn="ctr">
              <a:defRPr/>
            </a:lvl1pPr>
          </a:lstStyle>
          <a:p>
            <a:r>
              <a:rPr lang="ru-RU"/>
              <a:t>Образец заголовка</a:t>
            </a:r>
            <a:endParaRPr lang="ru-RU" dirty="0"/>
          </a:p>
        </p:txBody>
      </p:sp>
      <p:sp>
        <p:nvSpPr>
          <p:cNvPr id="10" name="Прямоугольник 9">
            <a:extLst>
              <a:ext uri="{FF2B5EF4-FFF2-40B4-BE49-F238E27FC236}">
                <a16:creationId xmlns:a16="http://schemas.microsoft.com/office/drawing/2014/main" id="{B7C24FF7-DCB7-413D-80CA-972E48A7282C}"/>
              </a:ext>
            </a:extLst>
          </p:cNvPr>
          <p:cNvSpPr/>
          <p:nvPr userDrawn="1"/>
        </p:nvSpPr>
        <p:spPr>
          <a:xfrm>
            <a:off x="0" y="824707"/>
            <a:ext cx="6732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11" name="Прямоугольник 10">
            <a:extLst>
              <a:ext uri="{FF2B5EF4-FFF2-40B4-BE49-F238E27FC236}">
                <a16:creationId xmlns:a16="http://schemas.microsoft.com/office/drawing/2014/main" id="{7B64E842-3481-472F-8EED-A96DE07C6094}"/>
              </a:ext>
            </a:extLst>
          </p:cNvPr>
          <p:cNvSpPr/>
          <p:nvPr userDrawn="1"/>
        </p:nvSpPr>
        <p:spPr>
          <a:xfrm>
            <a:off x="6731999" y="824707"/>
            <a:ext cx="3240000" cy="36000"/>
          </a:xfrm>
          <a:prstGeom prst="rect">
            <a:avLst/>
          </a:prstGeom>
          <a:gradFill flip="none" rotWithShape="1">
            <a:gsLst>
              <a:gs pos="0">
                <a:schemeClr val="accent2"/>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pic>
        <p:nvPicPr>
          <p:cNvPr id="12" name="Рисунок 11">
            <a:extLst>
              <a:ext uri="{FF2B5EF4-FFF2-40B4-BE49-F238E27FC236}">
                <a16:creationId xmlns:a16="http://schemas.microsoft.com/office/drawing/2014/main" id="{D35D601E-0844-4209-AAF9-82C77E2FA23E}"/>
              </a:ext>
            </a:extLst>
          </p:cNvPr>
          <p:cNvPicPr>
            <a:picLocks noChangeAspect="1"/>
          </p:cNvPicPr>
          <p:nvPr userDrawn="1"/>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1000"/>
                    </a14:imgEffect>
                  </a14:imgLayer>
                </a14:imgProps>
              </a:ext>
              <a:ext uri="{28A0092B-C50C-407E-A947-70E740481C1C}">
                <a14:useLocalDpi xmlns:a14="http://schemas.microsoft.com/office/drawing/2010/main" val="0"/>
              </a:ext>
            </a:extLst>
          </a:blip>
          <a:srcRect l="19679" t="15066" r="-39657" b="27881"/>
          <a:stretch/>
        </p:blipFill>
        <p:spPr>
          <a:xfrm>
            <a:off x="-13052" y="812402"/>
            <a:ext cx="12205052" cy="6045597"/>
          </a:xfrm>
          <a:prstGeom prst="rect">
            <a:avLst/>
          </a:prstGeom>
        </p:spPr>
      </p:pic>
    </p:spTree>
    <p:extLst>
      <p:ext uri="{BB962C8B-B14F-4D97-AF65-F5344CB8AC3E}">
        <p14:creationId xmlns:p14="http://schemas.microsoft.com/office/powerpoint/2010/main" val="275124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9DD8C39-706B-4C36-AC27-0A910724837C}"/>
              </a:ext>
            </a:extLst>
          </p:cNvPr>
          <p:cNvSpPr>
            <a:spLocks noGrp="1"/>
          </p:cNvSpPr>
          <p:nvPr>
            <p:ph type="dt" sz="half" idx="10"/>
          </p:nvPr>
        </p:nvSpPr>
        <p:spPr/>
        <p:txBody>
          <a:bodyPr/>
          <a:lstStyle/>
          <a:p>
            <a:pPr>
              <a:defRPr/>
            </a:pPr>
            <a:fld id="{BFC7B358-B436-4A60-9F9E-46E64F5CCC61}" type="datetime1">
              <a:rPr lang="ru-RU" smtClean="0">
                <a:solidFill>
                  <a:srgbClr val="212121">
                    <a:tint val="75000"/>
                  </a:srgbClr>
                </a:solidFill>
              </a:rPr>
              <a:pPr>
                <a:defRPr/>
              </a:pPr>
              <a:t>27.11.2019</a:t>
            </a:fld>
            <a:endParaRPr lang="ru-RU">
              <a:solidFill>
                <a:srgbClr val="212121">
                  <a:tint val="75000"/>
                </a:srgbClr>
              </a:solidFill>
            </a:endParaRPr>
          </a:p>
        </p:txBody>
      </p:sp>
      <p:sp>
        <p:nvSpPr>
          <p:cNvPr id="3" name="Нижний колонтитул 2">
            <a:extLst>
              <a:ext uri="{FF2B5EF4-FFF2-40B4-BE49-F238E27FC236}">
                <a16:creationId xmlns:a16="http://schemas.microsoft.com/office/drawing/2014/main" id="{3237E213-19C0-4F67-BCCF-0AE37F0AC055}"/>
              </a:ext>
            </a:extLst>
          </p:cNvPr>
          <p:cNvSpPr>
            <a:spLocks noGrp="1"/>
          </p:cNvSpPr>
          <p:nvPr>
            <p:ph type="ftr" sz="quarter" idx="11"/>
          </p:nvPr>
        </p:nvSpPr>
        <p:spPr/>
        <p:txBody>
          <a:bodyPr/>
          <a:lstStyle/>
          <a:p>
            <a:pPr>
              <a:defRPr/>
            </a:pPr>
            <a:endParaRPr lang="ru-RU">
              <a:solidFill>
                <a:srgbClr val="212121">
                  <a:tint val="75000"/>
                </a:srgbClr>
              </a:solidFill>
            </a:endParaRPr>
          </a:p>
        </p:txBody>
      </p:sp>
      <p:sp>
        <p:nvSpPr>
          <p:cNvPr id="4" name="Номер слайда 3">
            <a:extLst>
              <a:ext uri="{FF2B5EF4-FFF2-40B4-BE49-F238E27FC236}">
                <a16:creationId xmlns:a16="http://schemas.microsoft.com/office/drawing/2014/main" id="{13363EB3-54AA-46B5-BFB9-CF1EFA1F0498}"/>
              </a:ext>
            </a:extLst>
          </p:cNvPr>
          <p:cNvSpPr>
            <a:spLocks noGrp="1"/>
          </p:cNvSpPr>
          <p:nvPr>
            <p:ph type="sldNum" sz="quarter" idx="12"/>
          </p:nvPr>
        </p:nvSpPr>
        <p:spPr/>
        <p:txBody>
          <a:bodyPr/>
          <a:lstStyle/>
          <a:p>
            <a:pPr>
              <a:defRPr/>
            </a:pPr>
            <a:fld id="{8D44B16B-2415-433A-AD2A-53AB704091BE}" type="slidenum">
              <a:rPr lang="ru-RU" smtClean="0">
                <a:ln w="6600">
                  <a:solidFill>
                    <a:srgbClr val="0E385E"/>
                  </a:solidFill>
                  <a:prstDash val="solid"/>
                </a:ln>
              </a:rPr>
              <a:pPr>
                <a:defRPr/>
              </a:pPr>
              <a:t>‹#›</a:t>
            </a:fld>
            <a:endParaRPr lang="ru-RU">
              <a:ln w="6600">
                <a:solidFill>
                  <a:srgbClr val="0E385E"/>
                </a:solidFill>
                <a:prstDash val="solid"/>
              </a:ln>
            </a:endParaRPr>
          </a:p>
        </p:txBody>
      </p:sp>
      <p:pic>
        <p:nvPicPr>
          <p:cNvPr id="5" name="Рисунок 4">
            <a:extLst>
              <a:ext uri="{FF2B5EF4-FFF2-40B4-BE49-F238E27FC236}">
                <a16:creationId xmlns:a16="http://schemas.microsoft.com/office/drawing/2014/main" id="{D4FB65BD-BB32-4499-8CF0-63D5A3D37BCB}"/>
              </a:ext>
            </a:extLst>
          </p:cNvPr>
          <p:cNvPicPr>
            <a:picLocks noChangeAspect="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l="-78887" t="-2966" r="-3126" b="4783"/>
          <a:stretch/>
        </p:blipFill>
        <p:spPr>
          <a:xfrm>
            <a:off x="-13052" y="0"/>
            <a:ext cx="12205052" cy="6857999"/>
          </a:xfrm>
          <a:prstGeom prst="rect">
            <a:avLst/>
          </a:prstGeom>
        </p:spPr>
      </p:pic>
      <p:pic>
        <p:nvPicPr>
          <p:cNvPr id="6" name="Picture 2" descr="Ð¤Ð¾Ð½Ð´ Ð¼ÐµÐ´Ð¸ÑÐ¸Ð½ÑÐºÐ¾Ð³Ð¾ ÑÑÑÐ°ÑÐ¾Ð²Ð°Ð½Ð¸Ñ">
            <a:extLst>
              <a:ext uri="{FF2B5EF4-FFF2-40B4-BE49-F238E27FC236}">
                <a16:creationId xmlns:a16="http://schemas.microsoft.com/office/drawing/2014/main" id="{628BC23D-CD8D-472B-8CA1-BE2595E781A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1901" y="35604"/>
            <a:ext cx="2519398" cy="825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74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pic>
        <p:nvPicPr>
          <p:cNvPr id="26" name="Рисунок 25">
            <a:extLst>
              <a:ext uri="{FF2B5EF4-FFF2-40B4-BE49-F238E27FC236}">
                <a16:creationId xmlns:a16="http://schemas.microsoft.com/office/drawing/2014/main" id="{96C806B7-E285-4336-B881-BED13BFDFD12}"/>
              </a:ext>
            </a:extLst>
          </p:cNvPr>
          <p:cNvPicPr>
            <a:picLocks noChangeAspect="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l="-108155" t="-12664" r="52544" b="38875"/>
          <a:stretch/>
        </p:blipFill>
        <p:spPr>
          <a:xfrm>
            <a:off x="-13052" y="812006"/>
            <a:ext cx="12205052" cy="6028545"/>
          </a:xfrm>
          <a:prstGeom prst="rect">
            <a:avLst/>
          </a:prstGeom>
        </p:spPr>
      </p:pic>
      <p:pic>
        <p:nvPicPr>
          <p:cNvPr id="1026" name="Picture 2" descr="Ð¤Ð¾Ð½Ð´ Ð¼ÐµÐ´Ð¸ÑÐ¸Ð½ÑÐºÐ¾Ð³Ð¾ ÑÑÑÐ°ÑÐ¾Ð²Ð°Ð½Ð¸Ñ">
            <a:extLst>
              <a:ext uri="{FF2B5EF4-FFF2-40B4-BE49-F238E27FC236}">
                <a16:creationId xmlns:a16="http://schemas.microsoft.com/office/drawing/2014/main" id="{EB1102B0-9B00-45A5-90DE-9E686E797DA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94179" y="17448"/>
            <a:ext cx="2497643" cy="81797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38F7192C-74F3-44B1-B6E0-B880A7F0D4F2}"/>
              </a:ext>
            </a:extLst>
          </p:cNvPr>
          <p:cNvSpPr>
            <a:spLocks noGrp="1"/>
          </p:cNvSpPr>
          <p:nvPr>
            <p:ph type="title"/>
          </p:nvPr>
        </p:nvSpPr>
        <p:spPr>
          <a:xfrm>
            <a:off x="1" y="0"/>
            <a:ext cx="7419973" cy="848007"/>
          </a:xfrm>
          <a:solidFill>
            <a:schemeClr val="bg2"/>
          </a:solidFill>
        </p:spPr>
        <p:txBody>
          <a:bodyPr anchor="b"/>
          <a:lstStyle>
            <a:lvl1pPr algn="ctr">
              <a:defRPr sz="3200"/>
            </a:lvl1pPr>
          </a:lstStyle>
          <a:p>
            <a:r>
              <a:rPr lang="ru-RU"/>
              <a:t>Образец заголовка</a:t>
            </a:r>
            <a:endParaRPr lang="ru-RU" dirty="0"/>
          </a:p>
        </p:txBody>
      </p:sp>
      <p:sp>
        <p:nvSpPr>
          <p:cNvPr id="4" name="Текст 3">
            <a:extLst>
              <a:ext uri="{FF2B5EF4-FFF2-40B4-BE49-F238E27FC236}">
                <a16:creationId xmlns:a16="http://schemas.microsoft.com/office/drawing/2014/main" id="{1C338953-7899-46B2-A2A7-999B62A22805}"/>
              </a:ext>
            </a:extLst>
          </p:cNvPr>
          <p:cNvSpPr>
            <a:spLocks noGrp="1"/>
          </p:cNvSpPr>
          <p:nvPr>
            <p:ph type="body" sz="half" idx="2"/>
          </p:nvPr>
        </p:nvSpPr>
        <p:spPr>
          <a:xfrm>
            <a:off x="7419975" y="812007"/>
            <a:ext cx="4772025" cy="6045993"/>
          </a:xfrm>
          <a:solidFill>
            <a:schemeClr val="tx1">
              <a:alpha val="10000"/>
            </a:schemeClr>
          </a:solid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D0F17C0-0070-4072-BE8D-A575102F9601}"/>
              </a:ext>
            </a:extLst>
          </p:cNvPr>
          <p:cNvSpPr>
            <a:spLocks noGrp="1"/>
          </p:cNvSpPr>
          <p:nvPr>
            <p:ph type="dt" sz="half" idx="10"/>
          </p:nvPr>
        </p:nvSpPr>
        <p:spPr>
          <a:xfrm>
            <a:off x="-2" y="6480572"/>
            <a:ext cx="2743200" cy="365125"/>
          </a:xfrm>
        </p:spPr>
        <p:txBody>
          <a:bodyPr/>
          <a:lstStyle/>
          <a:p>
            <a:pPr>
              <a:defRPr/>
            </a:pPr>
            <a:fld id="{4C8EEFA8-A8F5-465A-9F4B-D1ABAE0FE606}" type="datetime1">
              <a:rPr lang="ru-RU" smtClean="0">
                <a:solidFill>
                  <a:srgbClr val="212121">
                    <a:tint val="75000"/>
                  </a:srgbClr>
                </a:solidFill>
              </a:rPr>
              <a:pPr>
                <a:defRPr/>
              </a:pPr>
              <a:t>27.11.2019</a:t>
            </a:fld>
            <a:endParaRPr lang="ru-RU">
              <a:solidFill>
                <a:srgbClr val="212121">
                  <a:tint val="75000"/>
                </a:srgbClr>
              </a:solidFill>
            </a:endParaRPr>
          </a:p>
        </p:txBody>
      </p:sp>
      <p:grpSp>
        <p:nvGrpSpPr>
          <p:cNvPr id="10" name="Группа 9">
            <a:extLst>
              <a:ext uri="{FF2B5EF4-FFF2-40B4-BE49-F238E27FC236}">
                <a16:creationId xmlns:a16="http://schemas.microsoft.com/office/drawing/2014/main" id="{085A84E3-F2D1-4315-A800-F2458C3F8D2C}"/>
              </a:ext>
            </a:extLst>
          </p:cNvPr>
          <p:cNvGrpSpPr/>
          <p:nvPr userDrawn="1"/>
        </p:nvGrpSpPr>
        <p:grpSpPr>
          <a:xfrm>
            <a:off x="1" y="812007"/>
            <a:ext cx="12192000" cy="36000"/>
            <a:chOff x="0" y="824707"/>
            <a:chExt cx="9468000" cy="72000"/>
          </a:xfrm>
        </p:grpSpPr>
        <p:sp>
          <p:nvSpPr>
            <p:cNvPr id="8" name="Прямоугольник 7">
              <a:extLst>
                <a:ext uri="{FF2B5EF4-FFF2-40B4-BE49-F238E27FC236}">
                  <a16:creationId xmlns:a16="http://schemas.microsoft.com/office/drawing/2014/main" id="{2097EAC1-44AE-4689-AB30-5724F5521FDA}"/>
                </a:ext>
              </a:extLst>
            </p:cNvPr>
            <p:cNvSpPr/>
            <p:nvPr userDrawn="1"/>
          </p:nvSpPr>
          <p:spPr>
            <a:xfrm>
              <a:off x="0" y="824707"/>
              <a:ext cx="673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9" name="Прямоугольник 8">
              <a:extLst>
                <a:ext uri="{FF2B5EF4-FFF2-40B4-BE49-F238E27FC236}">
                  <a16:creationId xmlns:a16="http://schemas.microsoft.com/office/drawing/2014/main" id="{BA01C561-A42D-45B3-A870-A79B2641F3EB}"/>
                </a:ext>
              </a:extLst>
            </p:cNvPr>
            <p:cNvSpPr/>
            <p:nvPr userDrawn="1"/>
          </p:nvSpPr>
          <p:spPr>
            <a:xfrm>
              <a:off x="6732000" y="824707"/>
              <a:ext cx="2736000" cy="72000"/>
            </a:xfrm>
            <a:prstGeom prst="rect">
              <a:avLst/>
            </a:prstGeom>
            <a:gradFill flip="none" rotWithShape="1">
              <a:gsLst>
                <a:gs pos="0">
                  <a:schemeClr val="accent2"/>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grpSp>
      <p:sp>
        <p:nvSpPr>
          <p:cNvPr id="3" name="Объект 2">
            <a:extLst>
              <a:ext uri="{FF2B5EF4-FFF2-40B4-BE49-F238E27FC236}">
                <a16:creationId xmlns:a16="http://schemas.microsoft.com/office/drawing/2014/main" id="{E9B3DD65-A3DE-4DA9-9CF9-26889AB62119}"/>
              </a:ext>
            </a:extLst>
          </p:cNvPr>
          <p:cNvSpPr>
            <a:spLocks noGrp="1"/>
          </p:cNvSpPr>
          <p:nvPr>
            <p:ph idx="1"/>
          </p:nvPr>
        </p:nvSpPr>
        <p:spPr>
          <a:xfrm>
            <a:off x="-1" y="848008"/>
            <a:ext cx="7419975" cy="55868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6" name="Нижний колонтитул 5">
            <a:extLst>
              <a:ext uri="{FF2B5EF4-FFF2-40B4-BE49-F238E27FC236}">
                <a16:creationId xmlns:a16="http://schemas.microsoft.com/office/drawing/2014/main" id="{1AD7192C-6970-4172-AEAD-85FBDE86BF56}"/>
              </a:ext>
            </a:extLst>
          </p:cNvPr>
          <p:cNvSpPr>
            <a:spLocks noGrp="1"/>
          </p:cNvSpPr>
          <p:nvPr>
            <p:ph type="ftr" sz="quarter" idx="11"/>
          </p:nvPr>
        </p:nvSpPr>
        <p:spPr/>
        <p:txBody>
          <a:bodyPr/>
          <a:lstStyle/>
          <a:p>
            <a:pPr>
              <a:defRPr/>
            </a:pPr>
            <a:endParaRPr lang="ru-RU" dirty="0">
              <a:solidFill>
                <a:srgbClr val="212121">
                  <a:tint val="75000"/>
                </a:srgbClr>
              </a:solidFill>
            </a:endParaRPr>
          </a:p>
        </p:txBody>
      </p:sp>
      <p:sp>
        <p:nvSpPr>
          <p:cNvPr id="7" name="Номер слайда 6">
            <a:extLst>
              <a:ext uri="{FF2B5EF4-FFF2-40B4-BE49-F238E27FC236}">
                <a16:creationId xmlns:a16="http://schemas.microsoft.com/office/drawing/2014/main" id="{B2066F7E-9151-4C72-81F8-9E5BDC74D8CD}"/>
              </a:ext>
            </a:extLst>
          </p:cNvPr>
          <p:cNvSpPr>
            <a:spLocks noGrp="1"/>
          </p:cNvSpPr>
          <p:nvPr>
            <p:ph type="sldNum" sz="quarter" idx="12"/>
          </p:nvPr>
        </p:nvSpPr>
        <p:spPr/>
        <p:txBody>
          <a:bodyPr/>
          <a:lstStyle/>
          <a:p>
            <a:pPr>
              <a:defRPr/>
            </a:pPr>
            <a:fld id="{8D44B16B-2415-433A-AD2A-53AB704091BE}" type="slidenum">
              <a:rPr lang="ru-RU" smtClean="0">
                <a:ln w="6600">
                  <a:solidFill>
                    <a:srgbClr val="0E385E"/>
                  </a:solidFill>
                  <a:prstDash val="solid"/>
                </a:ln>
              </a:rPr>
              <a:pPr>
                <a:defRPr/>
              </a:pPr>
              <a:t>‹#›</a:t>
            </a:fld>
            <a:endParaRPr lang="ru-RU" dirty="0">
              <a:ln w="6600">
                <a:solidFill>
                  <a:srgbClr val="0E385E"/>
                </a:solidFill>
                <a:prstDash val="solid"/>
              </a:ln>
            </a:endParaRPr>
          </a:p>
        </p:txBody>
      </p:sp>
    </p:spTree>
    <p:extLst>
      <p:ext uri="{BB962C8B-B14F-4D97-AF65-F5344CB8AC3E}">
        <p14:creationId xmlns:p14="http://schemas.microsoft.com/office/powerpoint/2010/main" val="259735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77F84B15-B1D5-493C-88BC-EDEA60ED67D8}"/>
              </a:ext>
            </a:extLst>
          </p:cNvPr>
          <p:cNvSpPr>
            <a:spLocks noGrp="1"/>
          </p:cNvSpPr>
          <p:nvPr>
            <p:ph type="pic" idx="1"/>
          </p:nvPr>
        </p:nvSpPr>
        <p:spPr>
          <a:xfrm>
            <a:off x="3797300" y="987425"/>
            <a:ext cx="8293100" cy="5299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a:extLst>
              <a:ext uri="{FF2B5EF4-FFF2-40B4-BE49-F238E27FC236}">
                <a16:creationId xmlns:a16="http://schemas.microsoft.com/office/drawing/2014/main" id="{74F14CC9-4239-4EA5-BCCE-BE14D2BB5428}"/>
              </a:ext>
            </a:extLst>
          </p:cNvPr>
          <p:cNvSpPr>
            <a:spLocks noGrp="1"/>
          </p:cNvSpPr>
          <p:nvPr>
            <p:ph type="body" sz="half" idx="2"/>
          </p:nvPr>
        </p:nvSpPr>
        <p:spPr>
          <a:xfrm>
            <a:off x="-11617" y="848007"/>
            <a:ext cx="3523164" cy="56385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34A5346-52A3-4921-809B-F5511C363B0F}"/>
              </a:ext>
            </a:extLst>
          </p:cNvPr>
          <p:cNvSpPr>
            <a:spLocks noGrp="1"/>
          </p:cNvSpPr>
          <p:nvPr>
            <p:ph type="dt" sz="half" idx="10"/>
          </p:nvPr>
        </p:nvSpPr>
        <p:spPr/>
        <p:txBody>
          <a:bodyPr/>
          <a:lstStyle/>
          <a:p>
            <a:pPr>
              <a:defRPr/>
            </a:pPr>
            <a:fld id="{201601D5-447F-4FC0-9216-94BBD10DE234}" type="datetime1">
              <a:rPr lang="ru-RU" smtClean="0">
                <a:solidFill>
                  <a:srgbClr val="212121">
                    <a:tint val="75000"/>
                  </a:srgbClr>
                </a:solidFill>
              </a:rPr>
              <a:pPr>
                <a:defRPr/>
              </a:pPr>
              <a:t>27.11.2019</a:t>
            </a:fld>
            <a:endParaRPr lang="ru-RU">
              <a:solidFill>
                <a:srgbClr val="212121">
                  <a:tint val="75000"/>
                </a:srgbClr>
              </a:solidFill>
            </a:endParaRPr>
          </a:p>
        </p:txBody>
      </p:sp>
      <p:sp>
        <p:nvSpPr>
          <p:cNvPr id="6" name="Нижний колонтитул 5">
            <a:extLst>
              <a:ext uri="{FF2B5EF4-FFF2-40B4-BE49-F238E27FC236}">
                <a16:creationId xmlns:a16="http://schemas.microsoft.com/office/drawing/2014/main" id="{E983AA01-03EE-480D-B952-75C36C154A6D}"/>
              </a:ext>
            </a:extLst>
          </p:cNvPr>
          <p:cNvSpPr>
            <a:spLocks noGrp="1"/>
          </p:cNvSpPr>
          <p:nvPr>
            <p:ph type="ftr" sz="quarter" idx="11"/>
          </p:nvPr>
        </p:nvSpPr>
        <p:spPr/>
        <p:txBody>
          <a:bodyPr/>
          <a:lstStyle/>
          <a:p>
            <a:pPr>
              <a:defRPr/>
            </a:pPr>
            <a:endParaRPr lang="ru-RU">
              <a:solidFill>
                <a:srgbClr val="212121">
                  <a:tint val="75000"/>
                </a:srgbClr>
              </a:solidFill>
            </a:endParaRPr>
          </a:p>
        </p:txBody>
      </p:sp>
      <p:sp>
        <p:nvSpPr>
          <p:cNvPr id="7" name="Номер слайда 6">
            <a:extLst>
              <a:ext uri="{FF2B5EF4-FFF2-40B4-BE49-F238E27FC236}">
                <a16:creationId xmlns:a16="http://schemas.microsoft.com/office/drawing/2014/main" id="{82ED3330-AE0B-4558-A101-6D3CAD0C54EB}"/>
              </a:ext>
            </a:extLst>
          </p:cNvPr>
          <p:cNvSpPr>
            <a:spLocks noGrp="1"/>
          </p:cNvSpPr>
          <p:nvPr>
            <p:ph type="sldNum" sz="quarter" idx="12"/>
          </p:nvPr>
        </p:nvSpPr>
        <p:spPr/>
        <p:txBody>
          <a:bodyPr/>
          <a:lstStyle/>
          <a:p>
            <a:pPr>
              <a:defRPr/>
            </a:pPr>
            <a:fld id="{8D44B16B-2415-433A-AD2A-53AB704091BE}" type="slidenum">
              <a:rPr lang="ru-RU" smtClean="0">
                <a:ln w="6600">
                  <a:solidFill>
                    <a:srgbClr val="0E385E"/>
                  </a:solidFill>
                  <a:prstDash val="solid"/>
                </a:ln>
              </a:rPr>
              <a:pPr>
                <a:defRPr/>
              </a:pPr>
              <a:t>‹#›</a:t>
            </a:fld>
            <a:endParaRPr lang="ru-RU">
              <a:ln w="6600">
                <a:solidFill>
                  <a:srgbClr val="0E385E"/>
                </a:solidFill>
                <a:prstDash val="solid"/>
              </a:ln>
            </a:endParaRPr>
          </a:p>
        </p:txBody>
      </p:sp>
      <p:pic>
        <p:nvPicPr>
          <p:cNvPr id="8" name="Picture 2" descr="Ð¤Ð¾Ð½Ð´ Ð¼ÐµÐ´Ð¸ÑÐ¸Ð½ÑÐºÐ¾Ð³Ð¾ ÑÑÑÐ°ÑÐ¾Ð²Ð°Ð½Ð¸Ñ">
            <a:extLst>
              <a:ext uri="{FF2B5EF4-FFF2-40B4-BE49-F238E27FC236}">
                <a16:creationId xmlns:a16="http://schemas.microsoft.com/office/drawing/2014/main" id="{5CF75948-FC51-42FB-9911-6A06F460FF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30148"/>
            <a:ext cx="2497643" cy="817978"/>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1">
            <a:extLst>
              <a:ext uri="{FF2B5EF4-FFF2-40B4-BE49-F238E27FC236}">
                <a16:creationId xmlns:a16="http://schemas.microsoft.com/office/drawing/2014/main" id="{CF04EE1C-725F-4910-B1FE-A56DB3371DB7}"/>
              </a:ext>
            </a:extLst>
          </p:cNvPr>
          <p:cNvSpPr txBox="1">
            <a:spLocks/>
          </p:cNvSpPr>
          <p:nvPr userDrawn="1"/>
        </p:nvSpPr>
        <p:spPr>
          <a:xfrm>
            <a:off x="3522658" y="0"/>
            <a:ext cx="8669342" cy="848007"/>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a:defRPr/>
            </a:pPr>
            <a:r>
              <a:rPr lang="ru-RU">
                <a:solidFill>
                  <a:srgbClr val="212121"/>
                </a:solidFill>
              </a:rPr>
              <a:t>Образец заголовка</a:t>
            </a:r>
            <a:endParaRPr lang="ru-RU" dirty="0">
              <a:solidFill>
                <a:srgbClr val="212121"/>
              </a:solidFill>
            </a:endParaRPr>
          </a:p>
        </p:txBody>
      </p:sp>
      <p:sp>
        <p:nvSpPr>
          <p:cNvPr id="11" name="Прямоугольник 10">
            <a:extLst>
              <a:ext uri="{FF2B5EF4-FFF2-40B4-BE49-F238E27FC236}">
                <a16:creationId xmlns:a16="http://schemas.microsoft.com/office/drawing/2014/main" id="{A38655A7-E5FC-47F2-B6B9-D6DD78BCF076}"/>
              </a:ext>
            </a:extLst>
          </p:cNvPr>
          <p:cNvSpPr/>
          <p:nvPr userDrawn="1"/>
        </p:nvSpPr>
        <p:spPr>
          <a:xfrm>
            <a:off x="3522658" y="812007"/>
            <a:ext cx="866883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12" name="Прямоугольник 11">
            <a:extLst>
              <a:ext uri="{FF2B5EF4-FFF2-40B4-BE49-F238E27FC236}">
                <a16:creationId xmlns:a16="http://schemas.microsoft.com/office/drawing/2014/main" id="{505DD3C5-BF10-4C4C-8686-69A79EB785B3}"/>
              </a:ext>
            </a:extLst>
          </p:cNvPr>
          <p:cNvSpPr/>
          <p:nvPr userDrawn="1"/>
        </p:nvSpPr>
        <p:spPr>
          <a:xfrm>
            <a:off x="0" y="812007"/>
            <a:ext cx="3523163" cy="36000"/>
          </a:xfrm>
          <a:prstGeom prst="rect">
            <a:avLst/>
          </a:prstGeom>
          <a:gradFill flip="none" rotWithShape="1">
            <a:gsLst>
              <a:gs pos="0">
                <a:schemeClr val="accent2"/>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pic>
        <p:nvPicPr>
          <p:cNvPr id="13" name="Рисунок 12">
            <a:extLst>
              <a:ext uri="{FF2B5EF4-FFF2-40B4-BE49-F238E27FC236}">
                <a16:creationId xmlns:a16="http://schemas.microsoft.com/office/drawing/2014/main" id="{A73CB04F-CBF9-4A90-995C-D1BF705EE1AB}"/>
              </a:ext>
            </a:extLst>
          </p:cNvPr>
          <p:cNvPicPr>
            <a:picLocks noChangeAspect="1"/>
          </p:cNvPicPr>
          <p:nvPr userDrawn="1"/>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1000"/>
                    </a14:imgEffect>
                  </a14:imgLayer>
                </a14:imgProps>
              </a:ext>
              <a:ext uri="{28A0092B-C50C-407E-A947-70E740481C1C}">
                <a14:useLocalDpi xmlns:a14="http://schemas.microsoft.com/office/drawing/2010/main" val="0"/>
              </a:ext>
            </a:extLst>
          </a:blip>
          <a:srcRect l="-1478" t="-536" r="-36" b="41087"/>
          <a:stretch/>
        </p:blipFill>
        <p:spPr>
          <a:xfrm rot="5400000">
            <a:off x="-1183594" y="2019983"/>
            <a:ext cx="6009994" cy="3666042"/>
          </a:xfrm>
          <a:prstGeom prst="rect">
            <a:avLst/>
          </a:prstGeom>
        </p:spPr>
      </p:pic>
    </p:spTree>
    <p:extLst>
      <p:ext uri="{BB962C8B-B14F-4D97-AF65-F5344CB8AC3E}">
        <p14:creationId xmlns:p14="http://schemas.microsoft.com/office/powerpoint/2010/main" val="2249718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BFFDEE-C434-4322-B6E4-5A44B71BAC86}"/>
              </a:ext>
            </a:extLst>
          </p:cNvPr>
          <p:cNvSpPr>
            <a:spLocks noGrp="1"/>
          </p:cNvSpPr>
          <p:nvPr>
            <p:ph type="title"/>
          </p:nvPr>
        </p:nvSpPr>
        <p:spPr>
          <a:xfrm>
            <a:off x="838200" y="268485"/>
            <a:ext cx="10515600" cy="82510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a:extLst>
              <a:ext uri="{FF2B5EF4-FFF2-40B4-BE49-F238E27FC236}">
                <a16:creationId xmlns:a16="http://schemas.microsoft.com/office/drawing/2014/main" id="{D0F3623D-7001-4C25-A768-A39B58A9AE4C}"/>
              </a:ext>
            </a:extLst>
          </p:cNvPr>
          <p:cNvSpPr>
            <a:spLocks noGrp="1"/>
          </p:cNvSpPr>
          <p:nvPr>
            <p:ph type="body" idx="1"/>
          </p:nvPr>
        </p:nvSpPr>
        <p:spPr>
          <a:xfrm>
            <a:off x="838200" y="1100700"/>
            <a:ext cx="10515600" cy="50762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1956573-F587-4A73-8F22-738AF1C33B8C}"/>
              </a:ext>
            </a:extLst>
          </p:cNvPr>
          <p:cNvSpPr>
            <a:spLocks noGrp="1"/>
          </p:cNvSpPr>
          <p:nvPr>
            <p:ph type="dt" sz="half" idx="2"/>
          </p:nvPr>
        </p:nvSpPr>
        <p:spPr>
          <a:xfrm>
            <a:off x="0" y="648672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4E2531D-CA51-4987-A09B-971EDD883B85}" type="datetime1">
              <a:rPr lang="ru-RU" smtClean="0">
                <a:solidFill>
                  <a:srgbClr val="212121">
                    <a:tint val="75000"/>
                  </a:srgbClr>
                </a:solidFill>
              </a:rPr>
              <a:pPr>
                <a:defRPr/>
              </a:pPr>
              <a:t>27.11.2019</a:t>
            </a:fld>
            <a:endParaRPr lang="ru-RU">
              <a:solidFill>
                <a:srgbClr val="212121">
                  <a:tint val="75000"/>
                </a:srgbClr>
              </a:solidFill>
            </a:endParaRPr>
          </a:p>
        </p:txBody>
      </p:sp>
      <p:sp>
        <p:nvSpPr>
          <p:cNvPr id="5" name="Нижний колонтитул 4">
            <a:extLst>
              <a:ext uri="{FF2B5EF4-FFF2-40B4-BE49-F238E27FC236}">
                <a16:creationId xmlns:a16="http://schemas.microsoft.com/office/drawing/2014/main" id="{40961F34-260E-4801-93CF-A9703DD9B7CC}"/>
              </a:ext>
            </a:extLst>
          </p:cNvPr>
          <p:cNvSpPr>
            <a:spLocks noGrp="1"/>
          </p:cNvSpPr>
          <p:nvPr>
            <p:ph type="ftr" sz="quarter" idx="3"/>
          </p:nvPr>
        </p:nvSpPr>
        <p:spPr>
          <a:xfrm>
            <a:off x="2743200" y="6486724"/>
            <a:ext cx="670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dirty="0">
              <a:solidFill>
                <a:srgbClr val="212121">
                  <a:tint val="75000"/>
                </a:srgbClr>
              </a:solidFill>
            </a:endParaRPr>
          </a:p>
        </p:txBody>
      </p:sp>
      <p:sp>
        <p:nvSpPr>
          <p:cNvPr id="6" name="Номер слайда 5">
            <a:extLst>
              <a:ext uri="{FF2B5EF4-FFF2-40B4-BE49-F238E27FC236}">
                <a16:creationId xmlns:a16="http://schemas.microsoft.com/office/drawing/2014/main" id="{F692A079-9F85-4DF1-B859-421F66734E4C}"/>
              </a:ext>
            </a:extLst>
          </p:cNvPr>
          <p:cNvSpPr>
            <a:spLocks noGrp="1"/>
          </p:cNvSpPr>
          <p:nvPr>
            <p:ph type="sldNum" sz="quarter" idx="4"/>
          </p:nvPr>
        </p:nvSpPr>
        <p:spPr>
          <a:xfrm>
            <a:off x="9448800" y="6486724"/>
            <a:ext cx="2743200" cy="365125"/>
          </a:xfrm>
          <a:prstGeom prst="rect">
            <a:avLst/>
          </a:prstGeom>
        </p:spPr>
        <p:txBody>
          <a:bodyPr vert="horz" lIns="91440" tIns="45720" rIns="91440" bIns="45720" rtlCol="0" anchor="ctr"/>
          <a:lstStyle>
            <a:lvl1pPr algn="r">
              <a:defRPr sz="2000" b="1" cap="none" spc="0">
                <a:ln w="6600">
                  <a:solidFill>
                    <a:schemeClr val="accent2"/>
                  </a:solidFill>
                  <a:prstDash val="solid"/>
                </a:ln>
                <a:solidFill>
                  <a:srgbClr val="FFFFFF"/>
                </a:solidFill>
                <a:effectLst>
                  <a:outerShdw blurRad="38100" dist="38100" dir="2700000" algn="tl">
                    <a:srgbClr val="000000">
                      <a:alpha val="43137"/>
                    </a:srgbClr>
                  </a:outerShdw>
                </a:effectLst>
              </a:defRPr>
            </a:lvl1pPr>
          </a:lstStyle>
          <a:p>
            <a:pPr>
              <a:defRPr/>
            </a:pPr>
            <a:fld id="{8D44B16B-2415-433A-AD2A-53AB704091BE}" type="slidenum">
              <a:rPr lang="ru-RU" smtClean="0">
                <a:ln w="6600">
                  <a:solidFill>
                    <a:srgbClr val="0E385E"/>
                  </a:solidFill>
                  <a:prstDash val="solid"/>
                </a:ln>
              </a:rPr>
              <a:pPr>
                <a:defRPr/>
              </a:pPr>
              <a:t>‹#›</a:t>
            </a:fld>
            <a:endParaRPr lang="ru-RU">
              <a:ln w="6600">
                <a:solidFill>
                  <a:srgbClr val="0E385E"/>
                </a:solidFill>
                <a:prstDash val="solid"/>
              </a:ln>
            </a:endParaRPr>
          </a:p>
        </p:txBody>
      </p:sp>
    </p:spTree>
    <p:extLst>
      <p:ext uri="{BB962C8B-B14F-4D97-AF65-F5344CB8AC3E}">
        <p14:creationId xmlns:p14="http://schemas.microsoft.com/office/powerpoint/2010/main" val="361416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13.jpg"/><Relationship Id="rId7" Type="http://schemas.openxmlformats.org/officeDocument/2006/relationships/image" Target="../media/image42.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2.jfif"/><Relationship Id="rId5" Type="http://schemas.openxmlformats.org/officeDocument/2006/relationships/image" Target="../media/image11.jpg"/><Relationship Id="rId4" Type="http://schemas.openxmlformats.org/officeDocument/2006/relationships/image" Target="../media/image9.jpg"/><Relationship Id="rId9" Type="http://schemas.openxmlformats.org/officeDocument/2006/relationships/image" Target="../media/image44.jf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f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8F54985-5EA1-437C-8206-D1D84E0C98AC}"/>
              </a:ext>
            </a:extLst>
          </p:cNvPr>
          <p:cNvSpPr/>
          <p:nvPr/>
        </p:nvSpPr>
        <p:spPr>
          <a:xfrm>
            <a:off x="6287478" y="3980430"/>
            <a:ext cx="5702300" cy="92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5" name="Прямоугольник 4">
            <a:extLst>
              <a:ext uri="{FF2B5EF4-FFF2-40B4-BE49-F238E27FC236}">
                <a16:creationId xmlns:a16="http://schemas.microsoft.com/office/drawing/2014/main" id="{1BD05351-A6A4-4300-903F-AA6DF3D94D8A}"/>
              </a:ext>
            </a:extLst>
          </p:cNvPr>
          <p:cNvSpPr/>
          <p:nvPr/>
        </p:nvSpPr>
        <p:spPr>
          <a:xfrm>
            <a:off x="4185628" y="3980429"/>
            <a:ext cx="2101850" cy="92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7" name="Прямоугольник 6"/>
          <p:cNvSpPr/>
          <p:nvPr/>
        </p:nvSpPr>
        <p:spPr>
          <a:xfrm>
            <a:off x="0" y="3909736"/>
            <a:ext cx="3934691" cy="1446550"/>
          </a:xfrm>
          <a:prstGeom prst="rect">
            <a:avLst/>
          </a:prstGeom>
          <a:solidFill>
            <a:schemeClr val="bg1"/>
          </a:solidFill>
        </p:spPr>
        <p:txBody>
          <a:bodyPr wrap="square">
            <a:spAutoFit/>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kumimoji="0" lang="ru-RU" sz="2200" b="1" i="0" u="none" strike="noStrike" kern="1200" cap="all" spc="0" normalizeH="0" baseline="0" noProof="0" dirty="0">
                <a:ln>
                  <a:noFill/>
                </a:ln>
                <a:solidFill>
                  <a:srgbClr val="6F8B27"/>
                </a:solidFill>
                <a:effectLst/>
                <a:uLnTx/>
                <a:uFillTx/>
                <a:latin typeface="Tahoma" panose="020B0604030504040204" pitchFamily="34" charset="0"/>
                <a:ea typeface="Tahoma" panose="020B0604030504040204" pitchFamily="34" charset="0"/>
                <a:cs typeface="Tahoma" panose="020B0604030504040204" pitchFamily="34" charset="0"/>
              </a:rPr>
              <a:t>Фонд</a:t>
            </a:r>
          </a:p>
          <a:p>
            <a:pPr marL="0" marR="0" lvl="2" indent="0" algn="ctr" defTabSz="914400" rtl="0" eaLnBrk="1" fontAlgn="auto" latinLnBrk="0" hangingPunct="1">
              <a:lnSpc>
                <a:spcPct val="100000"/>
              </a:lnSpc>
              <a:spcBef>
                <a:spcPts val="0"/>
              </a:spcBef>
              <a:spcAft>
                <a:spcPts val="0"/>
              </a:spcAft>
              <a:buClrTx/>
              <a:buSzTx/>
              <a:buFontTx/>
              <a:buNone/>
              <a:tabLst/>
              <a:defRPr/>
            </a:pPr>
            <a:r>
              <a:rPr kumimoji="0" lang="ru-RU" sz="2200" b="1" i="0" u="none" strike="noStrike" kern="1200" cap="all" spc="0" normalizeH="0" baseline="0" noProof="0" dirty="0">
                <a:ln>
                  <a:noFill/>
                </a:ln>
                <a:solidFill>
                  <a:srgbClr val="6F8B27"/>
                </a:solidFill>
                <a:effectLst/>
                <a:uLnTx/>
                <a:uFillTx/>
                <a:latin typeface="Tahoma" panose="020B0604030504040204" pitchFamily="34" charset="0"/>
                <a:ea typeface="Tahoma" panose="020B0604030504040204" pitchFamily="34" charset="0"/>
                <a:cs typeface="Tahoma" panose="020B0604030504040204" pitchFamily="34" charset="0"/>
              </a:rPr>
              <a:t>социального медицинского страхования</a:t>
            </a:r>
          </a:p>
        </p:txBody>
      </p:sp>
      <p:sp>
        <p:nvSpPr>
          <p:cNvPr id="9" name="Прямоугольник 8"/>
          <p:cNvSpPr/>
          <p:nvPr/>
        </p:nvSpPr>
        <p:spPr>
          <a:xfrm>
            <a:off x="4026717" y="2834623"/>
            <a:ext cx="7963062" cy="1446550"/>
          </a:xfrm>
          <a:prstGeom prst="rect">
            <a:avLst/>
          </a:prstGeom>
        </p:spPr>
        <p:txBody>
          <a:bodyPr wrap="square">
            <a:spAutoFit/>
          </a:bodyPr>
          <a:lstStyle/>
          <a:p>
            <a:pPr lvl="0">
              <a:defRPr/>
            </a:pPr>
            <a:r>
              <a:rPr lang="ru-RU" sz="2800" b="1" dirty="0">
                <a:solidFill>
                  <a:srgbClr val="002060"/>
                </a:solidFill>
                <a:latin typeface="Arial Narrow" panose="020B0606020202030204" pitchFamily="34" charset="0"/>
                <a:cs typeface="Courier New" panose="02070309020205020404" pitchFamily="49" charset="0"/>
              </a:rPr>
              <a:t>Бизнес процессы по оказанию медицинской помощи населению в рамках ГОБМП и в системе ОСМС</a:t>
            </a:r>
            <a:endParaRPr lang="kk-KZ" sz="2800" b="1" dirty="0">
              <a:solidFill>
                <a:srgbClr val="002060"/>
              </a:solidFill>
              <a:latin typeface="Arial Narrow" panose="020B0606020202030204" pitchFamily="34" charset="0"/>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k-KZ" sz="3200" b="1" i="0" u="none" strike="noStrike" kern="1200" cap="none" spc="0" normalizeH="0" baseline="0" noProof="0" dirty="0">
              <a:ln>
                <a:noFill/>
              </a:ln>
              <a:solidFill>
                <a:srgbClr val="C00000"/>
              </a:solidFill>
              <a:effectLst/>
              <a:uLnTx/>
              <a:uFillTx/>
              <a:latin typeface="Arial Narrow" panose="020B0606020202030204" pitchFamily="34" charset="0"/>
              <a:ea typeface="+mn-ea"/>
              <a:cs typeface="Courier New" panose="02070309020205020404" pitchFamily="49" charset="0"/>
            </a:endParaRPr>
          </a:p>
        </p:txBody>
      </p:sp>
    </p:spTree>
    <p:extLst>
      <p:ext uri="{BB962C8B-B14F-4D97-AF65-F5344CB8AC3E}">
        <p14:creationId xmlns:p14="http://schemas.microsoft.com/office/powerpoint/2010/main" val="337981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graphicFrame>
        <p:nvGraphicFramePr>
          <p:cNvPr id="8" name="Таблица 7">
            <a:extLst>
              <a:ext uri="{FF2B5EF4-FFF2-40B4-BE49-F238E27FC236}">
                <a16:creationId xmlns:a16="http://schemas.microsoft.com/office/drawing/2014/main" id="{54931BD4-322D-4DA9-9E26-243552B7E9CE}"/>
              </a:ext>
            </a:extLst>
          </p:cNvPr>
          <p:cNvGraphicFramePr>
            <a:graphicFrameLocks noGrp="1"/>
          </p:cNvGraphicFramePr>
          <p:nvPr>
            <p:extLst>
              <p:ext uri="{D42A27DB-BD31-4B8C-83A1-F6EECF244321}">
                <p14:modId xmlns:p14="http://schemas.microsoft.com/office/powerpoint/2010/main" val="2922176353"/>
              </p:ext>
            </p:extLst>
          </p:nvPr>
        </p:nvGraphicFramePr>
        <p:xfrm>
          <a:off x="123825" y="873522"/>
          <a:ext cx="5762628" cy="5956140"/>
        </p:xfrm>
        <a:graphic>
          <a:graphicData uri="http://schemas.openxmlformats.org/drawingml/2006/table">
            <a:tbl>
              <a:tblPr firstRow="1" firstCol="1" bandRow="1"/>
              <a:tblGrid>
                <a:gridCol w="267253">
                  <a:extLst>
                    <a:ext uri="{9D8B030D-6E8A-4147-A177-3AD203B41FA5}">
                      <a16:colId xmlns:a16="http://schemas.microsoft.com/office/drawing/2014/main" val="20001"/>
                    </a:ext>
                  </a:extLst>
                </a:gridCol>
                <a:gridCol w="5495375">
                  <a:extLst>
                    <a:ext uri="{9D8B030D-6E8A-4147-A177-3AD203B41FA5}">
                      <a16:colId xmlns:a16="http://schemas.microsoft.com/office/drawing/2014/main" val="4093393424"/>
                    </a:ext>
                  </a:extLst>
                </a:gridCol>
              </a:tblGrid>
              <a:tr h="279632">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lnSpc>
                          <a:spcPct val="107000"/>
                        </a:lnSpc>
                        <a:spcAft>
                          <a:spcPts val="0"/>
                        </a:spcAft>
                      </a:pPr>
                      <a:r>
                        <a:rPr lang="ru-RU" sz="1000" dirty="0">
                          <a:solidFill>
                            <a:srgbClr val="002060"/>
                          </a:solidFill>
                          <a:effectLst/>
                          <a:latin typeface="Arial Narrow" panose="020B0606020202030204" pitchFamily="34" charset="0"/>
                        </a:rPr>
                        <a:t>№</a:t>
                      </a:r>
                      <a:endParaRPr lang="ru-RU" sz="1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nchor="ctr">
                    <a:lnL w="12700" cmpd="sng">
                      <a:solidFill>
                        <a:srgbClr val="5B9BD5"/>
                      </a:solidFill>
                    </a:lnL>
                    <a:lnR w="12700" cmpd="sng">
                      <a:solidFill>
                        <a:srgbClr val="5B9BD5"/>
                      </a:solidFill>
                    </a:lnR>
                    <a:lnT w="12700" cmpd="sng">
                      <a:solidFill>
                        <a:srgbClr val="5B9BD5"/>
                      </a:solidFill>
                    </a:lnT>
                    <a:lnB w="254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tc>
                  <a:txBody>
                    <a:bodyPr/>
                    <a:lstStyle/>
                    <a:p>
                      <a:pPr algn="ctr">
                        <a:lnSpc>
                          <a:spcPct val="107000"/>
                        </a:lnSpc>
                        <a:spcAft>
                          <a:spcPts val="0"/>
                        </a:spcAft>
                      </a:pPr>
                      <a:r>
                        <a:rPr lang="ru-RU" sz="1000" b="1" dirty="0">
                          <a:solidFill>
                            <a:srgbClr val="002060"/>
                          </a:solidFill>
                          <a:effectLst/>
                          <a:latin typeface="Arial Narrow" panose="020B0606020202030204" pitchFamily="34" charset="0"/>
                        </a:rPr>
                        <a:t>Нозология код МКБ</a:t>
                      </a:r>
                      <a:endParaRPr lang="ru-RU" sz="10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nchor="ctr">
                    <a:lnL w="12700" cap="flat" cmpd="sng" algn="ctr">
                      <a:solidFill>
                        <a:srgbClr val="5B9BD5"/>
                      </a:solidFill>
                      <a:prstDash val="solid"/>
                      <a:round/>
                      <a:headEnd type="none" w="med" len="med"/>
                      <a:tailEnd type="none" w="med" len="med"/>
                    </a:lnL>
                    <a:lnR w="12700" cmpd="sng">
                      <a:solidFill>
                        <a:srgbClr val="5B9BD5"/>
                      </a:solidFill>
                    </a:lnR>
                    <a:lnT w="12700" cmpd="sng">
                      <a:solidFill>
                        <a:srgbClr val="5B9BD5"/>
                      </a:solidFill>
                    </a:lnT>
                    <a:lnB w="254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extLst>
                  <a:ext uri="{0D108BD9-81ED-4DB2-BD59-A6C34878D82A}">
                    <a16:rowId xmlns:a16="http://schemas.microsoft.com/office/drawing/2014/main" val="10000"/>
                  </a:ext>
                </a:extLst>
              </a:tr>
              <a:tr h="159644">
                <a:tc rowSpan="4">
                  <a:txBody>
                    <a:bodyPr/>
                    <a:lstStyle/>
                    <a:p>
                      <a:pPr algn="ctr" fontAlgn="ctr"/>
                      <a:r>
                        <a:rPr lang="en-US" sz="1000" b="1" i="0" u="none" strike="noStrike" dirty="0">
                          <a:solidFill>
                            <a:srgbClr val="FF0000"/>
                          </a:solidFill>
                          <a:effectLst/>
                          <a:latin typeface="Arial Narrow" panose="020B0606020202030204" pitchFamily="34" charset="0"/>
                          <a:cs typeface="Arial" panose="020B0604020202020204" pitchFamily="34" charset="0"/>
                        </a:rPr>
                        <a:t>10</a:t>
                      </a:r>
                      <a:endParaRPr lang="ru-RU" sz="1000" b="1" i="0" u="none" strike="noStrike" dirty="0">
                        <a:solidFill>
                          <a:srgbClr val="FF000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54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cs typeface="Arial" panose="020B0604020202020204" pitchFamily="34" charset="0"/>
                        </a:rPr>
                        <a:t>Неинфекционный энтерит и колит:</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54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892396"/>
                  </a:ext>
                </a:extLst>
              </a:tr>
              <a:tr h="159644">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cs typeface="Arial" panose="020B0604020202020204" pitchFamily="34" charset="0"/>
                        </a:rPr>
                        <a:t>9.1. </a:t>
                      </a:r>
                      <a:r>
                        <a:rPr lang="ru-RU" sz="1000" b="0" i="0" u="none" strike="noStrike" dirty="0" err="1">
                          <a:solidFill>
                            <a:srgbClr val="002060"/>
                          </a:solidFill>
                          <a:effectLst/>
                          <a:latin typeface="Arial Narrow" panose="020B0606020202030204" pitchFamily="34" charset="0"/>
                          <a:cs typeface="Arial" panose="020B0604020202020204" pitchFamily="34" charset="0"/>
                        </a:rPr>
                        <a:t>БолезньКрона</a:t>
                      </a:r>
                      <a:r>
                        <a:rPr lang="ru-RU" sz="1000" b="0" i="0" u="none" strike="noStrike" dirty="0">
                          <a:solidFill>
                            <a:srgbClr val="002060"/>
                          </a:solidFill>
                          <a:effectLst/>
                          <a:latin typeface="Arial Narrow" panose="020B0606020202030204" pitchFamily="34" charset="0"/>
                          <a:cs typeface="Arial" panose="020B0604020202020204" pitchFamily="34" charset="0"/>
                        </a:rPr>
                        <a:t> (регионарный энтерит), </a:t>
                      </a:r>
                      <a:r>
                        <a:rPr lang="ru-RU" sz="1000" b="0" i="0" u="none" strike="noStrike" dirty="0">
                          <a:solidFill>
                            <a:srgbClr val="C00000"/>
                          </a:solidFill>
                          <a:effectLst/>
                          <a:latin typeface="Arial Narrow" panose="020B0606020202030204" pitchFamily="34" charset="0"/>
                          <a:cs typeface="Arial" panose="020B0604020202020204" pitchFamily="34" charset="0"/>
                        </a:rPr>
                        <a:t>К50</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7776343"/>
                  </a:ext>
                </a:extLst>
              </a:tr>
              <a:tr h="159644">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cs typeface="Arial" panose="020B0604020202020204" pitchFamily="34" charset="0"/>
                        </a:rPr>
                        <a:t>9.2. Язвенный колит, </a:t>
                      </a:r>
                      <a:r>
                        <a:rPr lang="ru-RU" sz="1000" b="0" i="0" u="none" strike="noStrike" dirty="0">
                          <a:solidFill>
                            <a:srgbClr val="C00000"/>
                          </a:solidFill>
                          <a:effectLst/>
                          <a:latin typeface="Arial Narrow" panose="020B0606020202030204" pitchFamily="34" charset="0"/>
                          <a:cs typeface="Arial" panose="020B0604020202020204" pitchFamily="34" charset="0"/>
                        </a:rPr>
                        <a:t>К51</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7404537"/>
                  </a:ext>
                </a:extLst>
              </a:tr>
              <a:tr h="159644">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cs typeface="Arial" panose="020B0604020202020204" pitchFamily="34" charset="0"/>
                        </a:rPr>
                        <a:t>9.3. Другие неинфекционные гастроэнтериты и колиты, </a:t>
                      </a:r>
                      <a:r>
                        <a:rPr lang="ru-RU" sz="1000" b="0" i="0" u="none" strike="noStrike" dirty="0">
                          <a:solidFill>
                            <a:srgbClr val="C00000"/>
                          </a:solidFill>
                          <a:effectLst/>
                          <a:latin typeface="Arial Narrow" panose="020B0606020202030204" pitchFamily="34" charset="0"/>
                          <a:cs typeface="Arial" panose="020B0604020202020204" pitchFamily="34" charset="0"/>
                        </a:rPr>
                        <a:t>K52</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7610919"/>
                  </a:ext>
                </a:extLst>
              </a:tr>
              <a:tr h="159644">
                <a:tc rowSpan="7">
                  <a:txBody>
                    <a:bodyPr/>
                    <a:lstStyle/>
                    <a:p>
                      <a:pPr algn="ctr" fontAlgn="ctr"/>
                      <a:r>
                        <a:rPr lang="en-US" sz="1000" b="1" i="0" u="none" strike="noStrike" dirty="0">
                          <a:solidFill>
                            <a:srgbClr val="FF0000"/>
                          </a:solidFill>
                          <a:effectLst/>
                          <a:latin typeface="Arial Narrow" panose="020B0606020202030204" pitchFamily="34" charset="0"/>
                          <a:cs typeface="Arial" panose="020B0604020202020204" pitchFamily="34" charset="0"/>
                        </a:rPr>
                        <a:t>11</a:t>
                      </a:r>
                      <a:endParaRPr lang="ru-RU" sz="1000" b="1" i="0" u="none" strike="noStrike" dirty="0">
                        <a:solidFill>
                          <a:srgbClr val="FF000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cs typeface="Arial" panose="020B0604020202020204" pitchFamily="34" charset="0"/>
                        </a:rPr>
                        <a:t>Цирроз печени, </a:t>
                      </a:r>
                      <a:r>
                        <a:rPr lang="ru-RU" sz="1000" b="0" i="0" u="none" strike="noStrike" dirty="0">
                          <a:solidFill>
                            <a:srgbClr val="C00000"/>
                          </a:solidFill>
                          <a:effectLst/>
                          <a:latin typeface="Arial Narrow" panose="020B0606020202030204" pitchFamily="34" charset="0"/>
                          <a:cs typeface="Arial" panose="020B0604020202020204" pitchFamily="34" charset="0"/>
                        </a:rPr>
                        <a:t>К70- К76</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3111805"/>
                  </a:ext>
                </a:extLst>
              </a:tr>
              <a:tr h="159644">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cs typeface="Arial" panose="020B0604020202020204" pitchFamily="34" charset="0"/>
                        </a:rPr>
                        <a:t>Токсическое поражение печени, </a:t>
                      </a:r>
                      <a:r>
                        <a:rPr lang="ru-RU" sz="1000" b="0" i="0" u="none" strike="noStrike" dirty="0">
                          <a:solidFill>
                            <a:srgbClr val="C00000"/>
                          </a:solidFill>
                          <a:effectLst/>
                          <a:latin typeface="Arial Narrow" panose="020B0606020202030204" pitchFamily="34" charset="0"/>
                          <a:cs typeface="Arial" panose="020B0604020202020204" pitchFamily="34" charset="0"/>
                        </a:rPr>
                        <a:t>К71</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2005333"/>
                  </a:ext>
                </a:extLst>
              </a:tr>
              <a:tr h="169064">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err="1">
                          <a:solidFill>
                            <a:srgbClr val="002060"/>
                          </a:solidFill>
                          <a:effectLst/>
                          <a:latin typeface="Arial Narrow" panose="020B0606020202030204" pitchFamily="34" charset="0"/>
                          <a:cs typeface="Arial" panose="020B0604020202020204" pitchFamily="34" charset="0"/>
                        </a:rPr>
                        <a:t>Печоночная</a:t>
                      </a:r>
                      <a:r>
                        <a:rPr lang="ru-RU" sz="1000" b="0" i="0" u="none" strike="noStrike" dirty="0">
                          <a:solidFill>
                            <a:srgbClr val="002060"/>
                          </a:solidFill>
                          <a:effectLst/>
                          <a:latin typeface="Arial Narrow" panose="020B0606020202030204" pitchFamily="34" charset="0"/>
                          <a:cs typeface="Arial" panose="020B0604020202020204" pitchFamily="34" charset="0"/>
                        </a:rPr>
                        <a:t> недостаточность, не классифицированная в других рубриках, </a:t>
                      </a:r>
                      <a:r>
                        <a:rPr lang="ru-RU" sz="1000" b="0" i="0" u="none" strike="noStrike" dirty="0">
                          <a:solidFill>
                            <a:srgbClr val="C00000"/>
                          </a:solidFill>
                          <a:effectLst/>
                          <a:latin typeface="Arial Narrow" panose="020B0606020202030204" pitchFamily="34" charset="0"/>
                          <a:cs typeface="Arial" panose="020B0604020202020204" pitchFamily="34" charset="0"/>
                        </a:rPr>
                        <a:t>К72</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0324096"/>
                  </a:ext>
                </a:extLst>
              </a:tr>
              <a:tr h="159644">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cs typeface="Arial" panose="020B0604020202020204" pitchFamily="34" charset="0"/>
                        </a:rPr>
                        <a:t>Хронический гепатит, не классифицированный в других рубриках</a:t>
                      </a:r>
                      <a:r>
                        <a:rPr lang="ru-RU" sz="1000" b="0" i="0" u="none" strike="noStrike" dirty="0">
                          <a:solidFill>
                            <a:srgbClr val="C00000"/>
                          </a:solidFill>
                          <a:effectLst/>
                          <a:latin typeface="Arial Narrow" panose="020B0606020202030204" pitchFamily="34" charset="0"/>
                          <a:cs typeface="Arial" panose="020B0604020202020204" pitchFamily="34" charset="0"/>
                        </a:rPr>
                        <a:t>, К73</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7816675"/>
                  </a:ext>
                </a:extLst>
              </a:tr>
              <a:tr h="159644">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cs typeface="Arial" panose="020B0604020202020204" pitchFamily="34" charset="0"/>
                        </a:rPr>
                        <a:t>Фиброз и цирроз печени, </a:t>
                      </a:r>
                      <a:r>
                        <a:rPr lang="ru-RU" sz="1000" b="0" i="0" u="none" strike="noStrike" dirty="0">
                          <a:solidFill>
                            <a:srgbClr val="C00000"/>
                          </a:solidFill>
                          <a:effectLst/>
                          <a:latin typeface="Arial Narrow" panose="020B0606020202030204" pitchFamily="34" charset="0"/>
                          <a:cs typeface="Arial" panose="020B0604020202020204" pitchFamily="34" charset="0"/>
                        </a:rPr>
                        <a:t>К74</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3292379"/>
                  </a:ext>
                </a:extLst>
              </a:tr>
              <a:tr h="159644">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cs typeface="Arial" panose="020B0604020202020204" pitchFamily="34" charset="0"/>
                        </a:rPr>
                        <a:t>Другие воспалительные болезни печени, </a:t>
                      </a:r>
                      <a:r>
                        <a:rPr lang="ru-RU" sz="1000" b="0" i="0" u="none" strike="noStrike" dirty="0">
                          <a:solidFill>
                            <a:srgbClr val="C00000"/>
                          </a:solidFill>
                          <a:effectLst/>
                          <a:latin typeface="Arial Narrow" panose="020B0606020202030204" pitchFamily="34" charset="0"/>
                          <a:cs typeface="Arial" panose="020B0604020202020204" pitchFamily="34" charset="0"/>
                        </a:rPr>
                        <a:t>К75</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358708"/>
                  </a:ext>
                </a:extLst>
              </a:tr>
              <a:tr h="159644">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cs typeface="Arial" panose="020B0604020202020204" pitchFamily="34" charset="0"/>
                        </a:rPr>
                        <a:t>Другие болезни печени, </a:t>
                      </a:r>
                      <a:r>
                        <a:rPr lang="ru-RU" sz="1000" b="0" i="0" u="none" strike="noStrike" dirty="0">
                          <a:solidFill>
                            <a:srgbClr val="C00000"/>
                          </a:solidFill>
                          <a:effectLst/>
                          <a:latin typeface="Arial Narrow" panose="020B0606020202030204" pitchFamily="34" charset="0"/>
                          <a:cs typeface="Arial" panose="020B0604020202020204" pitchFamily="34" charset="0"/>
                        </a:rPr>
                        <a:t>К76</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3343494"/>
                  </a:ext>
                </a:extLst>
              </a:tr>
              <a:tr h="159644">
                <a:tc gridSpan="2">
                  <a:txBody>
                    <a:bodyPr/>
                    <a:lstStyle/>
                    <a:p>
                      <a:pPr algn="ctr"/>
                      <a:r>
                        <a:rPr lang="ru-RU" sz="1200" b="1" dirty="0">
                          <a:solidFill>
                            <a:srgbClr val="002060"/>
                          </a:solidFill>
                          <a:latin typeface="Arial Narrow" panose="020B0606020202030204" pitchFamily="34" charset="0"/>
                          <a:cs typeface="Arial" panose="020B0604020202020204" pitchFamily="34" charset="0"/>
                        </a:rPr>
                        <a:t>6. Болезни костно-мышечной системы и соединительной ткани</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ru-RU" sz="1100" b="1" dirty="0">
                        <a:solidFill>
                          <a:srgbClr val="002060"/>
                        </a:solidFill>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0992639"/>
                  </a:ext>
                </a:extLst>
              </a:tr>
              <a:tr h="159644">
                <a:tc rowSpan="5">
                  <a:txBody>
                    <a:bodyPr/>
                    <a:lstStyle/>
                    <a:p>
                      <a:pPr algn="ctr" fontAlgn="ctr"/>
                      <a:r>
                        <a:rPr lang="en-US" sz="1000" b="1" i="0" u="none" strike="noStrike" dirty="0">
                          <a:solidFill>
                            <a:srgbClr val="FF0000"/>
                          </a:solidFill>
                          <a:effectLst/>
                          <a:latin typeface="Arial Narrow" panose="020B0606020202030204" pitchFamily="34" charset="0"/>
                          <a:cs typeface="Arial" panose="020B0604020202020204" pitchFamily="34" charset="0"/>
                        </a:rPr>
                        <a:t>12</a:t>
                      </a:r>
                      <a:endParaRPr lang="ru-RU" sz="1000" b="1" i="0" u="none" strike="noStrike" dirty="0">
                        <a:solidFill>
                          <a:srgbClr val="FF000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err="1">
                          <a:solidFill>
                            <a:srgbClr val="002060"/>
                          </a:solidFill>
                          <a:effectLst/>
                          <a:latin typeface="Arial Narrow" panose="020B0606020202030204" pitchFamily="34" charset="0"/>
                          <a:cs typeface="Arial" panose="020B0604020202020204" pitchFamily="34" charset="0"/>
                        </a:rPr>
                        <a:t>Артропатии</a:t>
                      </a:r>
                      <a:r>
                        <a:rPr lang="ru-RU" sz="1000" b="0" i="0" u="none" strike="noStrike" dirty="0">
                          <a:solidFill>
                            <a:srgbClr val="002060"/>
                          </a:solidFill>
                          <a:effectLst/>
                          <a:latin typeface="Arial Narrow" panose="020B0606020202030204" pitchFamily="34" charset="0"/>
                          <a:cs typeface="Arial" panose="020B0604020202020204" pitchFamily="34" charset="0"/>
                        </a:rPr>
                        <a:t>, </a:t>
                      </a:r>
                      <a:r>
                        <a:rPr lang="ru-RU" sz="1000" b="0" i="0" u="none" strike="noStrike" dirty="0" err="1">
                          <a:solidFill>
                            <a:srgbClr val="002060"/>
                          </a:solidFill>
                          <a:effectLst/>
                          <a:latin typeface="Arial Narrow" panose="020B0606020202030204" pitchFamily="34" charset="0"/>
                          <a:cs typeface="Arial" panose="020B0604020202020204" pitchFamily="34" charset="0"/>
                        </a:rPr>
                        <a:t>дорсопатии</a:t>
                      </a:r>
                      <a:r>
                        <a:rPr lang="ru-RU" sz="1000" b="0" i="0" u="none" strike="noStrike" dirty="0">
                          <a:solidFill>
                            <a:srgbClr val="002060"/>
                          </a:solidFill>
                          <a:effectLst/>
                          <a:latin typeface="Arial Narrow" panose="020B0606020202030204" pitchFamily="34" charset="0"/>
                          <a:cs typeface="Arial" panose="020B0604020202020204" pitchFamily="34" charset="0"/>
                        </a:rPr>
                        <a:t>:</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8786689"/>
                  </a:ext>
                </a:extLst>
              </a:tr>
              <a:tr h="159644">
                <a:tc vMerge="1">
                  <a:txBody>
                    <a:bodyPr/>
                    <a:lstStyle/>
                    <a:p>
                      <a:pPr algn="ctr" fontAlgn="ctr"/>
                      <a:endParaRPr lang="ru-RU" sz="1100" b="1" i="0" u="none" strike="noStrike" dirty="0">
                        <a:solidFill>
                          <a:srgbClr val="FF000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cs typeface="Arial" panose="020B0604020202020204" pitchFamily="34" charset="0"/>
                        </a:rPr>
                        <a:t>11.1. Ревматоидный артрит, </a:t>
                      </a:r>
                      <a:r>
                        <a:rPr lang="ru-RU" sz="1000" b="0" i="0" u="none" strike="noStrike" dirty="0">
                          <a:solidFill>
                            <a:srgbClr val="C00000"/>
                          </a:solidFill>
                          <a:effectLst/>
                          <a:latin typeface="Arial Narrow" panose="020B0606020202030204" pitchFamily="34" charset="0"/>
                          <a:cs typeface="Arial" panose="020B0604020202020204" pitchFamily="34" charset="0"/>
                        </a:rPr>
                        <a:t>М 06; М 05</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2552005"/>
                  </a:ext>
                </a:extLst>
              </a:tr>
              <a:tr h="159644">
                <a:tc vMerge="1">
                  <a:txBody>
                    <a:bodyPr/>
                    <a:lstStyle/>
                    <a:p>
                      <a:pPr algn="ctr" fontAlgn="ctr"/>
                      <a:endParaRPr lang="ru-RU" sz="1100" b="1" i="0" u="none" strike="noStrike" dirty="0">
                        <a:solidFill>
                          <a:srgbClr val="FF000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cs typeface="Arial" panose="020B0604020202020204" pitchFamily="34" charset="0"/>
                        </a:rPr>
                        <a:t>11.2. </a:t>
                      </a:r>
                      <a:r>
                        <a:rPr lang="ru-RU" sz="1000" b="0" i="0" u="none" strike="noStrike" dirty="0" err="1">
                          <a:solidFill>
                            <a:srgbClr val="002060"/>
                          </a:solidFill>
                          <a:effectLst/>
                          <a:latin typeface="Arial Narrow" panose="020B0606020202030204" pitchFamily="34" charset="0"/>
                          <a:cs typeface="Arial" panose="020B0604020202020204" pitchFamily="34" charset="0"/>
                        </a:rPr>
                        <a:t>Псориатические</a:t>
                      </a:r>
                      <a:r>
                        <a:rPr lang="ru-RU" sz="1000" b="0" i="0" u="none" strike="noStrike" dirty="0">
                          <a:solidFill>
                            <a:srgbClr val="002060"/>
                          </a:solidFill>
                          <a:effectLst/>
                          <a:latin typeface="Arial Narrow" panose="020B0606020202030204" pitchFamily="34" charset="0"/>
                          <a:cs typeface="Arial" panose="020B0604020202020204" pitchFamily="34" charset="0"/>
                        </a:rPr>
                        <a:t> </a:t>
                      </a:r>
                      <a:r>
                        <a:rPr lang="ru-RU" sz="1000" b="0" i="0" u="none" strike="noStrike" dirty="0" err="1">
                          <a:solidFill>
                            <a:srgbClr val="002060"/>
                          </a:solidFill>
                          <a:effectLst/>
                          <a:latin typeface="Arial Narrow" panose="020B0606020202030204" pitchFamily="34" charset="0"/>
                          <a:cs typeface="Arial" panose="020B0604020202020204" pitchFamily="34" charset="0"/>
                        </a:rPr>
                        <a:t>артропатии</a:t>
                      </a:r>
                      <a:r>
                        <a:rPr lang="ru-RU" sz="1000" b="0" i="0" u="none" strike="noStrike" dirty="0">
                          <a:solidFill>
                            <a:srgbClr val="002060"/>
                          </a:solidFill>
                          <a:effectLst/>
                          <a:latin typeface="Arial Narrow" panose="020B0606020202030204" pitchFamily="34" charset="0"/>
                          <a:cs typeface="Arial" panose="020B0604020202020204" pitchFamily="34" charset="0"/>
                        </a:rPr>
                        <a:t>, </a:t>
                      </a:r>
                      <a:r>
                        <a:rPr lang="ru-RU" sz="1000" b="0" i="0" u="none" strike="noStrike" dirty="0">
                          <a:solidFill>
                            <a:srgbClr val="C00000"/>
                          </a:solidFill>
                          <a:effectLst/>
                          <a:latin typeface="Arial Narrow" panose="020B0606020202030204" pitchFamily="34" charset="0"/>
                          <a:cs typeface="Arial" panose="020B0604020202020204" pitchFamily="34" charset="0"/>
                        </a:rPr>
                        <a:t>М 07.3</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141866"/>
                  </a:ext>
                </a:extLst>
              </a:tr>
              <a:tr h="159644">
                <a:tc vMerge="1">
                  <a:txBody>
                    <a:bodyPr/>
                    <a:lstStyle/>
                    <a:p>
                      <a:pPr algn="ctr" fontAlgn="ctr"/>
                      <a:endParaRPr lang="ru-RU" sz="1100" b="1" i="0" u="none" strike="noStrike" dirty="0">
                        <a:solidFill>
                          <a:srgbClr val="FF000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cs typeface="Arial" panose="020B0604020202020204" pitchFamily="34" charset="0"/>
                        </a:rPr>
                        <a:t>11.3. </a:t>
                      </a:r>
                      <a:r>
                        <a:rPr lang="ru-RU" sz="1000" b="0" i="0" u="none" strike="noStrike" dirty="0" err="1">
                          <a:solidFill>
                            <a:srgbClr val="002060"/>
                          </a:solidFill>
                          <a:effectLst/>
                          <a:latin typeface="Arial Narrow" panose="020B0606020202030204" pitchFamily="34" charset="0"/>
                          <a:cs typeface="Arial" panose="020B0604020202020204" pitchFamily="34" charset="0"/>
                        </a:rPr>
                        <a:t>Анкилозирующий</a:t>
                      </a:r>
                      <a:r>
                        <a:rPr lang="ru-RU" sz="1000" b="0" i="0" u="none" strike="noStrike" dirty="0">
                          <a:solidFill>
                            <a:srgbClr val="002060"/>
                          </a:solidFill>
                          <a:effectLst/>
                          <a:latin typeface="Arial Narrow" panose="020B0606020202030204" pitchFamily="34" charset="0"/>
                          <a:cs typeface="Arial" panose="020B0604020202020204" pitchFamily="34" charset="0"/>
                        </a:rPr>
                        <a:t> спондилит, </a:t>
                      </a:r>
                      <a:r>
                        <a:rPr lang="ru-RU" sz="1000" b="0" i="0" u="none" strike="noStrike" dirty="0">
                          <a:solidFill>
                            <a:srgbClr val="C00000"/>
                          </a:solidFill>
                          <a:effectLst/>
                          <a:latin typeface="Arial Narrow" panose="020B0606020202030204" pitchFamily="34" charset="0"/>
                          <a:cs typeface="Arial" panose="020B0604020202020204" pitchFamily="34" charset="0"/>
                        </a:rPr>
                        <a:t>М45;</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8973766"/>
                  </a:ext>
                </a:extLst>
              </a:tr>
              <a:tr h="159644">
                <a:tc vMerge="1">
                  <a:txBody>
                    <a:bodyPr/>
                    <a:lstStyle/>
                    <a:p>
                      <a:pPr algn="ctr" fontAlgn="ctr"/>
                      <a:endParaRPr lang="ru-RU" sz="1100" b="1" i="0" u="none" strike="noStrike" dirty="0">
                        <a:solidFill>
                          <a:srgbClr val="FF000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cs typeface="Arial" panose="020B0604020202020204" pitchFamily="34" charset="0"/>
                        </a:rPr>
                        <a:t>11.4. Юношеский (ювенильный) артрит, </a:t>
                      </a:r>
                      <a:r>
                        <a:rPr lang="ru-RU" sz="1000" b="0" i="0" u="none" strike="noStrike" dirty="0">
                          <a:solidFill>
                            <a:srgbClr val="C00000"/>
                          </a:solidFill>
                          <a:effectLst/>
                          <a:latin typeface="Arial Narrow" panose="020B0606020202030204" pitchFamily="34" charset="0"/>
                          <a:cs typeface="Arial" panose="020B0604020202020204" pitchFamily="34" charset="0"/>
                        </a:rPr>
                        <a:t>М08</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3989802"/>
                  </a:ext>
                </a:extLst>
              </a:tr>
              <a:tr h="159644">
                <a:tc rowSpan="7">
                  <a:txBody>
                    <a:bodyPr/>
                    <a:lstStyle/>
                    <a:p>
                      <a:pPr algn="ctr" fontAlgn="ctr"/>
                      <a:r>
                        <a:rPr lang="en-US" sz="1000" b="1" i="0" u="none" strike="noStrike" dirty="0">
                          <a:solidFill>
                            <a:srgbClr val="FF0000"/>
                          </a:solidFill>
                          <a:effectLst/>
                          <a:latin typeface="Arial Narrow" panose="020B0606020202030204" pitchFamily="34" charset="0"/>
                          <a:cs typeface="Arial" panose="020B0604020202020204" pitchFamily="34" charset="0"/>
                        </a:rPr>
                        <a:t>13</a:t>
                      </a:r>
                      <a:endParaRPr lang="ru-RU" sz="1000" b="1" i="0" u="none" strike="noStrike" dirty="0">
                        <a:solidFill>
                          <a:srgbClr val="FF000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Системные поражения соединительной ткани:</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315063"/>
                  </a:ext>
                </a:extLst>
              </a:tr>
              <a:tr h="159644">
                <a:tc vMerge="1">
                  <a:txBody>
                    <a:bodyPr/>
                    <a:lstStyle/>
                    <a:p>
                      <a:pPr algn="ctr" fontAlgn="ctr"/>
                      <a:endParaRPr lang="ru-RU" sz="1100" b="1" i="0" u="none" strike="noStrike" dirty="0">
                        <a:solidFill>
                          <a:srgbClr val="FF000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12.1. Узелковый </a:t>
                      </a:r>
                      <a:r>
                        <a:rPr lang="ru-RU" sz="1000" b="0" i="0" u="none" strike="noStrike" dirty="0" err="1">
                          <a:solidFill>
                            <a:srgbClr val="002060"/>
                          </a:solidFill>
                          <a:effectLst/>
                          <a:latin typeface="Arial Narrow" panose="020B0606020202030204" pitchFamily="34" charset="0"/>
                        </a:rPr>
                        <a:t>полиартериит</a:t>
                      </a:r>
                      <a:r>
                        <a:rPr lang="ru-RU" sz="1000" b="0" i="0" u="none" strike="noStrike" dirty="0">
                          <a:solidFill>
                            <a:srgbClr val="002060"/>
                          </a:solidFill>
                          <a:effectLst/>
                          <a:latin typeface="Arial Narrow" panose="020B0606020202030204" pitchFamily="34" charset="0"/>
                        </a:rPr>
                        <a:t>, </a:t>
                      </a:r>
                      <a:r>
                        <a:rPr lang="ru-RU" sz="1000" b="0" i="0" u="none" strike="noStrike" dirty="0">
                          <a:solidFill>
                            <a:srgbClr val="C00000"/>
                          </a:solidFill>
                          <a:effectLst/>
                          <a:latin typeface="Arial Narrow" panose="020B0606020202030204" pitchFamily="34" charset="0"/>
                        </a:rPr>
                        <a:t>М30</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1841835"/>
                  </a:ext>
                </a:extLst>
              </a:tr>
              <a:tr h="159644">
                <a:tc vMerge="1">
                  <a:txBody>
                    <a:bodyPr/>
                    <a:lstStyle/>
                    <a:p>
                      <a:pPr algn="ctr" fontAlgn="ctr"/>
                      <a:endParaRPr lang="ru-RU" sz="1100" b="1" i="0" u="none" strike="noStrike" dirty="0">
                        <a:solidFill>
                          <a:srgbClr val="FF000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12.2. Другие </a:t>
                      </a:r>
                      <a:r>
                        <a:rPr lang="ru-RU" sz="1000" b="0" i="0" u="none" strike="noStrike" dirty="0" err="1">
                          <a:solidFill>
                            <a:srgbClr val="002060"/>
                          </a:solidFill>
                          <a:effectLst/>
                          <a:latin typeface="Arial Narrow" panose="020B0606020202030204" pitchFamily="34" charset="0"/>
                        </a:rPr>
                        <a:t>некротизирующие</a:t>
                      </a:r>
                      <a:r>
                        <a:rPr lang="ru-RU" sz="1000" b="0" i="0" u="none" strike="noStrike" dirty="0">
                          <a:solidFill>
                            <a:srgbClr val="002060"/>
                          </a:solidFill>
                          <a:effectLst/>
                          <a:latin typeface="Arial Narrow" panose="020B0606020202030204" pitchFamily="34" charset="0"/>
                        </a:rPr>
                        <a:t> </a:t>
                      </a:r>
                      <a:r>
                        <a:rPr lang="ru-RU" sz="1000" b="0" i="0" u="none" strike="noStrike" dirty="0" err="1">
                          <a:solidFill>
                            <a:srgbClr val="002060"/>
                          </a:solidFill>
                          <a:effectLst/>
                          <a:latin typeface="Arial Narrow" panose="020B0606020202030204" pitchFamily="34" charset="0"/>
                        </a:rPr>
                        <a:t>васкулопатии</a:t>
                      </a:r>
                      <a:r>
                        <a:rPr lang="ru-RU" sz="1000" b="0" i="0" u="none" strike="noStrike" dirty="0">
                          <a:solidFill>
                            <a:srgbClr val="002060"/>
                          </a:solidFill>
                          <a:effectLst/>
                          <a:latin typeface="Arial Narrow" panose="020B0606020202030204" pitchFamily="34" charset="0"/>
                        </a:rPr>
                        <a:t>, </a:t>
                      </a:r>
                      <a:r>
                        <a:rPr lang="ru-RU" sz="1000" b="0" i="0" u="none" strike="noStrike" dirty="0">
                          <a:solidFill>
                            <a:srgbClr val="C00000"/>
                          </a:solidFill>
                          <a:effectLst/>
                          <a:latin typeface="Arial Narrow" panose="020B0606020202030204" pitchFamily="34" charset="0"/>
                        </a:rPr>
                        <a:t>М 31</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1235012"/>
                  </a:ext>
                </a:extLst>
              </a:tr>
              <a:tr h="159644">
                <a:tc vMerge="1">
                  <a:txBody>
                    <a:bodyPr/>
                    <a:lstStyle/>
                    <a:p>
                      <a:pPr algn="ctr" fontAlgn="ctr"/>
                      <a:endParaRPr lang="ru-RU" sz="1100" b="1" i="0" u="none" strike="noStrike" dirty="0">
                        <a:solidFill>
                          <a:srgbClr val="FF000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12.3. Системная красная волчанка, </a:t>
                      </a:r>
                      <a:r>
                        <a:rPr lang="ru-RU" sz="1000" b="0" i="0" u="none" strike="noStrike" dirty="0">
                          <a:solidFill>
                            <a:srgbClr val="C00000"/>
                          </a:solidFill>
                          <a:effectLst/>
                          <a:latin typeface="Arial Narrow" panose="020B0606020202030204" pitchFamily="34" charset="0"/>
                        </a:rPr>
                        <a:t>М32-М32.9</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644045"/>
                  </a:ext>
                </a:extLst>
              </a:tr>
              <a:tr h="159644">
                <a:tc vMerge="1">
                  <a:txBody>
                    <a:bodyPr/>
                    <a:lstStyle/>
                    <a:p>
                      <a:pPr algn="ctr" fontAlgn="ctr"/>
                      <a:endParaRPr lang="ru-RU" sz="1100" b="1" i="0" u="none" strike="noStrike" dirty="0">
                        <a:solidFill>
                          <a:srgbClr val="FF000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12.4. </a:t>
                      </a:r>
                      <a:r>
                        <a:rPr lang="ru-RU" sz="1000" b="0" i="0" u="none" strike="noStrike" dirty="0" err="1">
                          <a:solidFill>
                            <a:srgbClr val="002060"/>
                          </a:solidFill>
                          <a:effectLst/>
                          <a:latin typeface="Arial Narrow" panose="020B0606020202030204" pitchFamily="34" charset="0"/>
                        </a:rPr>
                        <a:t>Дерматополимиозит</a:t>
                      </a:r>
                      <a:r>
                        <a:rPr lang="ru-RU" sz="1000" b="0" i="0" u="none" strike="noStrike" dirty="0">
                          <a:solidFill>
                            <a:srgbClr val="002060"/>
                          </a:solidFill>
                          <a:effectLst/>
                          <a:latin typeface="Arial Narrow" panose="020B0606020202030204" pitchFamily="34" charset="0"/>
                        </a:rPr>
                        <a:t>, </a:t>
                      </a:r>
                      <a:r>
                        <a:rPr lang="en-US" sz="1000" b="0" i="0" u="none" strike="noStrike" dirty="0">
                          <a:solidFill>
                            <a:srgbClr val="C00000"/>
                          </a:solidFill>
                          <a:effectLst/>
                          <a:latin typeface="Arial Narrow" panose="020B0606020202030204" pitchFamily="34" charset="0"/>
                        </a:rPr>
                        <a:t>M33-</a:t>
                      </a:r>
                      <a:r>
                        <a:rPr lang="ru-RU" sz="1000" b="0" i="0" u="none" strike="noStrike" dirty="0">
                          <a:solidFill>
                            <a:srgbClr val="C00000"/>
                          </a:solidFill>
                          <a:effectLst/>
                          <a:latin typeface="Arial Narrow" panose="020B0606020202030204" pitchFamily="34" charset="0"/>
                        </a:rPr>
                        <a:t>М33.9</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0192460"/>
                  </a:ext>
                </a:extLst>
              </a:tr>
              <a:tr h="159644">
                <a:tc vMerge="1">
                  <a:txBody>
                    <a:bodyPr/>
                    <a:lstStyle/>
                    <a:p>
                      <a:pPr algn="ctr" fontAlgn="ctr"/>
                      <a:endParaRPr lang="ru-RU" sz="1100" b="1" i="0" u="none" strike="noStrike" dirty="0">
                        <a:solidFill>
                          <a:srgbClr val="FF000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12.5. Системный склероз (системная склеродермия), </a:t>
                      </a:r>
                      <a:r>
                        <a:rPr lang="ru-RU" sz="1000" b="0" i="0" u="none" strike="noStrike" dirty="0">
                          <a:solidFill>
                            <a:srgbClr val="C00000"/>
                          </a:solidFill>
                          <a:effectLst/>
                          <a:latin typeface="Arial Narrow" panose="020B0606020202030204" pitchFamily="34" charset="0"/>
                        </a:rPr>
                        <a:t>М.34-М34.9</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927043"/>
                  </a:ext>
                </a:extLst>
              </a:tr>
              <a:tr h="159644">
                <a:tc vMerge="1">
                  <a:txBody>
                    <a:bodyPr/>
                    <a:lstStyle/>
                    <a:p>
                      <a:pPr algn="ctr" fontAlgn="ctr"/>
                      <a:endParaRPr lang="ru-RU" sz="1100" b="1" i="0" u="none" strike="noStrike" dirty="0">
                        <a:solidFill>
                          <a:srgbClr val="FF000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12.6. Другие системные поражения соединительной ткани. </a:t>
                      </a:r>
                      <a:r>
                        <a:rPr lang="ru-RU" sz="1000" b="0" i="0" u="none" strike="noStrike" dirty="0">
                          <a:solidFill>
                            <a:srgbClr val="C00000"/>
                          </a:solidFill>
                          <a:effectLst/>
                          <a:latin typeface="Arial Narrow" panose="020B0606020202030204" pitchFamily="34" charset="0"/>
                        </a:rPr>
                        <a:t>М35</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6746661"/>
                  </a:ext>
                </a:extLst>
              </a:tr>
              <a:tr h="159644">
                <a:tc gridSpan="2">
                  <a:txBody>
                    <a:bodyPr/>
                    <a:lstStyle/>
                    <a:p>
                      <a:pPr algn="ctr" fontAlgn="ctr"/>
                      <a:r>
                        <a:rPr lang="ru-RU" sz="1200" b="1" i="0" u="none" strike="noStrike" dirty="0">
                          <a:solidFill>
                            <a:srgbClr val="002060"/>
                          </a:solidFill>
                          <a:effectLst/>
                          <a:latin typeface="Arial Narrow" panose="020B0606020202030204" pitchFamily="34" charset="0"/>
                          <a:cs typeface="Arial" panose="020B0604020202020204" pitchFamily="34" charset="0"/>
                        </a:rPr>
                        <a:t>7. Болезни эндокринной системы, расстройства питания и нарушения обмена веществ</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ru-RU" sz="1100" b="0" i="0" u="none" strike="noStrike" dirty="0">
                        <a:solidFill>
                          <a:srgbClr val="00206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624002"/>
                  </a:ext>
                </a:extLst>
              </a:tr>
              <a:tr h="159644">
                <a:tc rowSpan="3">
                  <a:txBody>
                    <a:bodyPr/>
                    <a:lstStyle/>
                    <a:p>
                      <a:pPr algn="ctr" fontAlgn="ctr"/>
                      <a:r>
                        <a:rPr lang="en-US" sz="1000" b="1" i="0" u="none" strike="noStrike" dirty="0">
                          <a:solidFill>
                            <a:srgbClr val="FF0000"/>
                          </a:solidFill>
                          <a:effectLst/>
                          <a:latin typeface="Arial Narrow" panose="020B0606020202030204" pitchFamily="34" charset="0"/>
                          <a:cs typeface="Arial" panose="020B0604020202020204" pitchFamily="34" charset="0"/>
                        </a:rPr>
                        <a:t>14</a:t>
                      </a:r>
                      <a:endParaRPr lang="ru-RU" sz="1000" b="1" i="0" u="none" strike="noStrike" dirty="0">
                        <a:solidFill>
                          <a:srgbClr val="FF000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Сахарный диабет 1 тип у детей </a:t>
                      </a:r>
                      <a:r>
                        <a:rPr lang="ru-RU" sz="1000" b="0" i="0" u="none" strike="noStrike" dirty="0">
                          <a:solidFill>
                            <a:srgbClr val="C00000"/>
                          </a:solidFill>
                          <a:effectLst/>
                          <a:latin typeface="Arial Narrow" panose="020B0606020202030204" pitchFamily="34" charset="0"/>
                        </a:rPr>
                        <a:t>Е 10</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3949396"/>
                  </a:ext>
                </a:extLst>
              </a:tr>
              <a:tr h="159644">
                <a:tc vMerge="1">
                  <a:txBody>
                    <a:bodyPr/>
                    <a:lstStyle/>
                    <a:p>
                      <a:pPr algn="ctr" fontAlgn="ctr"/>
                      <a:endParaRPr lang="ru-RU" sz="1100" b="1" i="0" u="none" strike="noStrike" dirty="0">
                        <a:solidFill>
                          <a:srgbClr val="FF000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Сахарный диабет 1 тип у взрослых </a:t>
                      </a:r>
                      <a:r>
                        <a:rPr lang="ru-RU" sz="1000" b="0" i="0" u="none" strike="noStrike" dirty="0">
                          <a:solidFill>
                            <a:srgbClr val="C00000"/>
                          </a:solidFill>
                          <a:effectLst/>
                          <a:latin typeface="Arial Narrow" panose="020B0606020202030204" pitchFamily="34" charset="0"/>
                        </a:rPr>
                        <a:t>Е 10</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0439013"/>
                  </a:ext>
                </a:extLst>
              </a:tr>
              <a:tr h="159644">
                <a:tc vMerge="1">
                  <a:txBody>
                    <a:bodyPr/>
                    <a:lstStyle/>
                    <a:p>
                      <a:pPr algn="ctr" fontAlgn="ctr"/>
                      <a:endParaRPr lang="ru-RU" sz="1100" b="1" i="0" u="none" strike="noStrike" dirty="0">
                        <a:solidFill>
                          <a:srgbClr val="FF000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Сахарный диабет </a:t>
                      </a:r>
                      <a:r>
                        <a:rPr lang="ru-RU" sz="1000" b="0" i="0" u="none" strike="noStrike" dirty="0">
                          <a:solidFill>
                            <a:srgbClr val="C00000"/>
                          </a:solidFill>
                          <a:effectLst/>
                          <a:latin typeface="Arial Narrow" panose="020B0606020202030204" pitchFamily="34" charset="0"/>
                        </a:rPr>
                        <a:t>Е11 – Е11.9</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637718"/>
                  </a:ext>
                </a:extLst>
              </a:tr>
              <a:tr h="201857">
                <a:tc rowSpan="3">
                  <a:txBody>
                    <a:bodyPr/>
                    <a:lstStyle/>
                    <a:p>
                      <a:pPr algn="ctr" fontAlgn="ctr"/>
                      <a:r>
                        <a:rPr lang="en-US" sz="1000" b="1" i="0" u="none" strike="noStrike" dirty="0">
                          <a:solidFill>
                            <a:srgbClr val="FF0000"/>
                          </a:solidFill>
                          <a:effectLst/>
                          <a:latin typeface="Arial Narrow" panose="020B0606020202030204" pitchFamily="34" charset="0"/>
                          <a:cs typeface="Arial" panose="020B0604020202020204" pitchFamily="34" charset="0"/>
                        </a:rPr>
                        <a:t>15</a:t>
                      </a:r>
                      <a:endParaRPr lang="ru-RU" sz="1000" b="1" i="0" u="none" strike="noStrike" dirty="0">
                        <a:solidFill>
                          <a:srgbClr val="FF000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Болезни щитовидной железы:</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5364687"/>
                  </a:ext>
                </a:extLst>
              </a:tr>
              <a:tr h="159644">
                <a:tc vMerge="1">
                  <a:txBody>
                    <a:bodyPr/>
                    <a:lstStyle/>
                    <a:p>
                      <a:endParaRPr lang="ru-RU" sz="1000" dirty="0"/>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14.1. Диффузный токсический зоб. Тиреотоксикоз, </a:t>
                      </a:r>
                      <a:r>
                        <a:rPr lang="ru-RU" sz="1000" b="0" i="0" u="none" strike="noStrike" dirty="0">
                          <a:solidFill>
                            <a:srgbClr val="C00000"/>
                          </a:solidFill>
                          <a:effectLst/>
                          <a:latin typeface="Arial Narrow" panose="020B0606020202030204" pitchFamily="34" charset="0"/>
                        </a:rPr>
                        <a:t>Е05 – Е05.9</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9162554"/>
                  </a:ext>
                </a:extLst>
              </a:tr>
              <a:tr h="194472">
                <a:tc vMerge="1">
                  <a:txBody>
                    <a:bodyPr/>
                    <a:lstStyle/>
                    <a:p>
                      <a:pPr algn="ctr" fontAlgn="ctr"/>
                      <a:endParaRPr lang="ru-RU" sz="1000" b="1" i="0" u="none" strike="noStrike" dirty="0">
                        <a:solidFill>
                          <a:srgbClr val="FF000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14.2. Гипотиреоз, </a:t>
                      </a:r>
                      <a:r>
                        <a:rPr lang="ru-RU" sz="1000" b="0" i="0" u="none" strike="noStrike" dirty="0">
                          <a:solidFill>
                            <a:srgbClr val="C00000"/>
                          </a:solidFill>
                          <a:effectLst/>
                          <a:latin typeface="Arial Narrow" panose="020B0606020202030204" pitchFamily="34" charset="0"/>
                        </a:rPr>
                        <a:t>Е02</a:t>
                      </a:r>
                      <a:endParaRPr lang="ru-RU" sz="1000" dirty="0">
                        <a:solidFill>
                          <a:srgbClr val="C00000"/>
                        </a:solidFill>
                        <a:latin typeface="Arial Narrow" panose="020B060602020203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4141622"/>
                  </a:ext>
                </a:extLst>
              </a:tr>
              <a:tr h="159644">
                <a:tc gridSpan="2">
                  <a:txBody>
                    <a:bodyPr/>
                    <a:lstStyle/>
                    <a:p>
                      <a:pPr algn="ctr"/>
                      <a:r>
                        <a:rPr lang="ru-RU" sz="1200" b="1" dirty="0">
                          <a:solidFill>
                            <a:srgbClr val="002060"/>
                          </a:solidFill>
                          <a:latin typeface="Arial Narrow" panose="020B0606020202030204" pitchFamily="34" charset="0"/>
                        </a:rPr>
                        <a:t>8. Болезни нервной системы</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ru-RU" sz="1000" b="1" dirty="0">
                        <a:solidFill>
                          <a:srgbClr val="002060"/>
                        </a:solidFill>
                        <a:latin typeface="Arial Narrow" panose="020B060602020203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2765232"/>
                  </a:ext>
                </a:extLst>
              </a:tr>
              <a:tr h="159644">
                <a:tc>
                  <a:txBody>
                    <a:bodyPr/>
                    <a:lstStyle/>
                    <a:p>
                      <a:pPr algn="ctr" fontAlgn="ctr"/>
                      <a:r>
                        <a:rPr lang="en-US" sz="1000" b="1" i="0" u="none" strike="noStrike" dirty="0">
                          <a:solidFill>
                            <a:srgbClr val="FF0000"/>
                          </a:solidFill>
                          <a:effectLst/>
                          <a:latin typeface="Arial Narrow" panose="020B0606020202030204" pitchFamily="34" charset="0"/>
                          <a:cs typeface="Arial" panose="020B0604020202020204" pitchFamily="34" charset="0"/>
                        </a:rPr>
                        <a:t>16</a:t>
                      </a:r>
                      <a:endParaRPr lang="ru-RU" sz="1000" b="1" i="0" u="none" strike="noStrike" dirty="0">
                        <a:solidFill>
                          <a:srgbClr val="FF000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Эпилепсия, </a:t>
                      </a:r>
                      <a:r>
                        <a:rPr lang="en-US" sz="1000" b="0" i="0" u="none" strike="noStrike" dirty="0">
                          <a:solidFill>
                            <a:srgbClr val="C00000"/>
                          </a:solidFill>
                          <a:effectLst/>
                          <a:latin typeface="Arial Narrow" panose="020B0606020202030204" pitchFamily="34" charset="0"/>
                        </a:rPr>
                        <a:t>G 40</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926565"/>
                  </a:ext>
                </a:extLst>
              </a:tr>
              <a:tr h="159644">
                <a:tc>
                  <a:txBody>
                    <a:bodyPr/>
                    <a:lstStyle/>
                    <a:p>
                      <a:pPr algn="ctr" fontAlgn="ctr"/>
                      <a:r>
                        <a:rPr lang="en-US" sz="1000" b="1" i="0" u="none" strike="noStrike" dirty="0">
                          <a:solidFill>
                            <a:srgbClr val="FF0000"/>
                          </a:solidFill>
                          <a:effectLst/>
                          <a:latin typeface="Arial Narrow" panose="020B0606020202030204" pitchFamily="34" charset="0"/>
                          <a:cs typeface="Arial" panose="020B0604020202020204" pitchFamily="34" charset="0"/>
                        </a:rPr>
                        <a:t>17</a:t>
                      </a:r>
                      <a:endParaRPr lang="ru-RU" sz="1000" b="1" i="0" u="none" strike="noStrike" dirty="0">
                        <a:solidFill>
                          <a:srgbClr val="FF000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Детский церебральный паралич, </a:t>
                      </a:r>
                      <a:r>
                        <a:rPr lang="ru-RU" sz="1000" b="0" i="0" u="none" strike="noStrike" dirty="0">
                          <a:solidFill>
                            <a:srgbClr val="C00000"/>
                          </a:solidFill>
                          <a:effectLst/>
                          <a:latin typeface="Arial Narrow" panose="020B0606020202030204" pitchFamily="34" charset="0"/>
                        </a:rPr>
                        <a:t>G 80</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4286455"/>
                  </a:ext>
                </a:extLst>
              </a:tr>
            </a:tbl>
          </a:graphicData>
        </a:graphic>
      </p:graphicFrame>
      <p:graphicFrame>
        <p:nvGraphicFramePr>
          <p:cNvPr id="7" name="Таблица 6">
            <a:extLst>
              <a:ext uri="{FF2B5EF4-FFF2-40B4-BE49-F238E27FC236}">
                <a16:creationId xmlns:a16="http://schemas.microsoft.com/office/drawing/2014/main" id="{5AC17781-5133-43A9-A87A-CD81F25A381C}"/>
              </a:ext>
            </a:extLst>
          </p:cNvPr>
          <p:cNvGraphicFramePr>
            <a:graphicFrameLocks noGrp="1"/>
          </p:cNvGraphicFramePr>
          <p:nvPr>
            <p:extLst>
              <p:ext uri="{D42A27DB-BD31-4B8C-83A1-F6EECF244321}">
                <p14:modId xmlns:p14="http://schemas.microsoft.com/office/powerpoint/2010/main" val="967953383"/>
              </p:ext>
            </p:extLst>
          </p:nvPr>
        </p:nvGraphicFramePr>
        <p:xfrm>
          <a:off x="5991225" y="873521"/>
          <a:ext cx="5943603" cy="5658249"/>
        </p:xfrm>
        <a:graphic>
          <a:graphicData uri="http://schemas.openxmlformats.org/drawingml/2006/table">
            <a:tbl>
              <a:tblPr firstRow="1" firstCol="1" bandRow="1"/>
              <a:tblGrid>
                <a:gridCol w="263429">
                  <a:extLst>
                    <a:ext uri="{9D8B030D-6E8A-4147-A177-3AD203B41FA5}">
                      <a16:colId xmlns:a16="http://schemas.microsoft.com/office/drawing/2014/main" val="20001"/>
                    </a:ext>
                  </a:extLst>
                </a:gridCol>
                <a:gridCol w="5680174">
                  <a:extLst>
                    <a:ext uri="{9D8B030D-6E8A-4147-A177-3AD203B41FA5}">
                      <a16:colId xmlns:a16="http://schemas.microsoft.com/office/drawing/2014/main" val="3395521268"/>
                    </a:ext>
                  </a:extLst>
                </a:gridCol>
              </a:tblGrid>
              <a:tr h="304914">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lnSpc>
                          <a:spcPct val="107000"/>
                        </a:lnSpc>
                        <a:spcAft>
                          <a:spcPts val="0"/>
                        </a:spcAft>
                      </a:pPr>
                      <a:r>
                        <a:rPr lang="ru-RU" sz="1000" dirty="0">
                          <a:solidFill>
                            <a:srgbClr val="002060"/>
                          </a:solidFill>
                          <a:effectLst/>
                          <a:latin typeface="Arial Narrow" panose="020B0606020202030204" pitchFamily="34" charset="0"/>
                        </a:rPr>
                        <a:t>№</a:t>
                      </a:r>
                      <a:endParaRPr lang="ru-RU" sz="1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nchor="ctr">
                    <a:lnL w="12700" cmpd="sng">
                      <a:solidFill>
                        <a:srgbClr val="5B9BD5"/>
                      </a:solidFill>
                    </a:lnL>
                    <a:lnR w="12700" cmpd="sng">
                      <a:solidFill>
                        <a:srgbClr val="5B9BD5"/>
                      </a:solidFill>
                    </a:lnR>
                    <a:lnT w="12700" cmpd="sng">
                      <a:solidFill>
                        <a:srgbClr val="5B9BD5"/>
                      </a:solidFill>
                    </a:lnT>
                    <a:lnB w="254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tc>
                  <a:txBody>
                    <a:bodyPr/>
                    <a:lstStyle/>
                    <a:p>
                      <a:pPr algn="ctr">
                        <a:lnSpc>
                          <a:spcPct val="107000"/>
                        </a:lnSpc>
                        <a:spcAft>
                          <a:spcPts val="0"/>
                        </a:spcAft>
                      </a:pPr>
                      <a:r>
                        <a:rPr lang="ru-RU" sz="1000" b="1" dirty="0">
                          <a:solidFill>
                            <a:srgbClr val="002060"/>
                          </a:solidFill>
                          <a:effectLst/>
                          <a:latin typeface="Arial Narrow" panose="020B0606020202030204" pitchFamily="34" charset="0"/>
                        </a:rPr>
                        <a:t>Нозология код МКБ</a:t>
                      </a:r>
                      <a:endParaRPr lang="ru-RU" sz="10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mpd="sng">
                      <a:solidFill>
                        <a:srgbClr val="5B9BD5"/>
                      </a:solidFill>
                    </a:lnT>
                    <a:lnB w="254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extLst>
                  <a:ext uri="{0D108BD9-81ED-4DB2-BD59-A6C34878D82A}">
                    <a16:rowId xmlns:a16="http://schemas.microsoft.com/office/drawing/2014/main" val="10000"/>
                  </a:ext>
                </a:extLst>
              </a:tr>
              <a:tr h="184348">
                <a:tc gridSpan="2">
                  <a:txBody>
                    <a:bodyPr/>
                    <a:lstStyle/>
                    <a:p>
                      <a:pPr algn="ctr" fontAlgn="ctr"/>
                      <a:r>
                        <a:rPr lang="ru-RU" sz="1000" b="1" i="0" u="none" strike="noStrike" dirty="0">
                          <a:solidFill>
                            <a:srgbClr val="002060"/>
                          </a:solidFill>
                          <a:effectLst/>
                          <a:latin typeface="Arial Narrow" panose="020B0606020202030204" pitchFamily="34" charset="0"/>
                        </a:rPr>
                        <a:t>9</a:t>
                      </a:r>
                      <a:r>
                        <a:rPr lang="ru-RU" sz="1200" b="1" i="0" u="none" strike="noStrike" dirty="0">
                          <a:solidFill>
                            <a:srgbClr val="002060"/>
                          </a:solidFill>
                          <a:effectLst/>
                          <a:latin typeface="Arial Narrow" panose="020B0606020202030204" pitchFamily="34" charset="0"/>
                        </a:rPr>
                        <a:t>. Болезни мочеполовой системы</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54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0324096"/>
                  </a:ext>
                </a:extLst>
              </a:tr>
              <a:tr h="171120">
                <a:tc rowSpan="5">
                  <a:txBody>
                    <a:bodyPr/>
                    <a:lstStyle/>
                    <a:p>
                      <a:pPr algn="ctr" fontAlgn="ctr"/>
                      <a:r>
                        <a:rPr lang="ru-RU" sz="1000" b="1" i="0" u="none" strike="noStrike" dirty="0">
                          <a:solidFill>
                            <a:srgbClr val="FF0000"/>
                          </a:solidFill>
                          <a:effectLst/>
                          <a:latin typeface="Arial Narrow" panose="020B0606020202030204" pitchFamily="34" charset="0"/>
                        </a:rPr>
                        <a:t>18</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err="1">
                          <a:solidFill>
                            <a:srgbClr val="002060"/>
                          </a:solidFill>
                          <a:effectLst/>
                          <a:latin typeface="Arial Narrow" panose="020B0606020202030204" pitchFamily="34" charset="0"/>
                        </a:rPr>
                        <a:t>Гломерулярные</a:t>
                      </a:r>
                      <a:r>
                        <a:rPr lang="ru-RU" sz="1000" b="0" i="0" u="none" strike="noStrike" dirty="0">
                          <a:solidFill>
                            <a:srgbClr val="002060"/>
                          </a:solidFill>
                          <a:effectLst/>
                          <a:latin typeface="Arial Narrow" panose="020B0606020202030204" pitchFamily="34" charset="0"/>
                        </a:rPr>
                        <a:t> болезни:</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7816675"/>
                  </a:ext>
                </a:extLst>
              </a:tr>
              <a:tr h="171120">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17.1. Хронический нефритический синдром, </a:t>
                      </a:r>
                      <a:r>
                        <a:rPr lang="ru-RU" sz="1000" b="0" i="0" u="none" strike="noStrike" dirty="0">
                          <a:solidFill>
                            <a:srgbClr val="C00000"/>
                          </a:solidFill>
                          <a:effectLst/>
                          <a:latin typeface="Arial Narrow" panose="020B0606020202030204" pitchFamily="34" charset="0"/>
                        </a:rPr>
                        <a:t>N03</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3292379"/>
                  </a:ext>
                </a:extLst>
              </a:tr>
              <a:tr h="171120">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17.2. Нефротический синдром, </a:t>
                      </a:r>
                      <a:r>
                        <a:rPr lang="en-US" sz="1000" b="0" i="0" u="none" strike="noStrike" dirty="0">
                          <a:solidFill>
                            <a:srgbClr val="C00000"/>
                          </a:solidFill>
                          <a:effectLst/>
                          <a:latin typeface="Arial Narrow" panose="020B0606020202030204" pitchFamily="34" charset="0"/>
                        </a:rPr>
                        <a:t>N04</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358708"/>
                  </a:ext>
                </a:extLst>
              </a:tr>
              <a:tr h="171120">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Хроническая почечная недостаточность </a:t>
                      </a:r>
                      <a:r>
                        <a:rPr lang="ru-RU" sz="1000" b="0" i="0" u="none" strike="noStrike" dirty="0">
                          <a:solidFill>
                            <a:srgbClr val="C00000"/>
                          </a:solidFill>
                          <a:effectLst/>
                          <a:latin typeface="Arial Narrow" panose="020B0606020202030204" pitchFamily="34" charset="0"/>
                        </a:rPr>
                        <a:t>(N18)</a:t>
                      </a:r>
                      <a:r>
                        <a:rPr lang="ru-RU" sz="1000" b="0" i="0" u="none" strike="noStrike" dirty="0">
                          <a:solidFill>
                            <a:srgbClr val="002060"/>
                          </a:solidFill>
                          <a:effectLst/>
                          <a:latin typeface="Arial Narrow" panose="020B0606020202030204" pitchFamily="34" charset="0"/>
                        </a:rPr>
                        <a:t>, Терминальная стадия поражения почек </a:t>
                      </a:r>
                      <a:r>
                        <a:rPr lang="ru-RU" sz="1000" b="0" i="0" u="none" strike="noStrike" dirty="0">
                          <a:solidFill>
                            <a:srgbClr val="C00000"/>
                          </a:solidFill>
                          <a:effectLst/>
                          <a:latin typeface="Arial Narrow" panose="020B0606020202030204" pitchFamily="34" charset="0"/>
                        </a:rPr>
                        <a:t>(N18.0)</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3343494"/>
                  </a:ext>
                </a:extLst>
              </a:tr>
              <a:tr h="171120">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Другие проявления хронической почечной недостаточности </a:t>
                      </a:r>
                      <a:r>
                        <a:rPr lang="ru-RU" sz="1000" b="0" i="0" u="none" strike="noStrike" dirty="0">
                          <a:solidFill>
                            <a:srgbClr val="C00000"/>
                          </a:solidFill>
                          <a:effectLst/>
                          <a:latin typeface="Arial Narrow" panose="020B0606020202030204" pitchFamily="34" charset="0"/>
                        </a:rPr>
                        <a:t>(N18.8)</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835100"/>
                  </a:ext>
                </a:extLst>
              </a:tr>
              <a:tr h="171120">
                <a:tc>
                  <a:txBody>
                    <a:bodyPr/>
                    <a:lstStyle/>
                    <a:p>
                      <a:pPr algn="ctr" fontAlgn="ctr"/>
                      <a:r>
                        <a:rPr lang="ru-RU" sz="1000" b="1" i="0" u="none" strike="noStrike" dirty="0">
                          <a:solidFill>
                            <a:srgbClr val="FF0000"/>
                          </a:solidFill>
                          <a:effectLst/>
                          <a:latin typeface="Arial Narrow" panose="020B0606020202030204" pitchFamily="34" charset="0"/>
                        </a:rPr>
                        <a:t>19</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Хронический интерстициальный нефрит, </a:t>
                      </a:r>
                      <a:r>
                        <a:rPr lang="en-US" sz="1000" b="0" i="0" u="none" strike="noStrike" dirty="0">
                          <a:solidFill>
                            <a:srgbClr val="C00000"/>
                          </a:solidFill>
                          <a:effectLst/>
                          <a:latin typeface="Arial Narrow" panose="020B0606020202030204" pitchFamily="34" charset="0"/>
                        </a:rPr>
                        <a:t>N11</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9794056"/>
                  </a:ext>
                </a:extLst>
              </a:tr>
              <a:tr h="171120">
                <a:tc>
                  <a:txBody>
                    <a:bodyPr/>
                    <a:lstStyle/>
                    <a:p>
                      <a:pPr algn="ctr" fontAlgn="ctr"/>
                      <a:r>
                        <a:rPr lang="ru-RU" sz="1000" b="1" i="0" u="none" strike="noStrike" dirty="0">
                          <a:solidFill>
                            <a:srgbClr val="FF0000"/>
                          </a:solidFill>
                          <a:effectLst/>
                          <a:latin typeface="Arial Narrow" panose="020B0606020202030204" pitchFamily="34" charset="0"/>
                        </a:rPr>
                        <a:t>20</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Гиперплазия предстательной железы,</a:t>
                      </a:r>
                      <a:r>
                        <a:rPr lang="en-US" sz="1000" b="0" i="0" u="none" strike="noStrike" dirty="0">
                          <a:solidFill>
                            <a:srgbClr val="002060"/>
                          </a:solidFill>
                          <a:effectLst/>
                          <a:latin typeface="Arial Narrow" panose="020B0606020202030204" pitchFamily="34" charset="0"/>
                        </a:rPr>
                        <a:t> </a:t>
                      </a:r>
                      <a:r>
                        <a:rPr lang="en-US" sz="1000" b="0" i="0" u="none" strike="noStrike" dirty="0">
                          <a:solidFill>
                            <a:srgbClr val="FF0000"/>
                          </a:solidFill>
                          <a:effectLst/>
                          <a:latin typeface="Arial Narrow" panose="020B0606020202030204" pitchFamily="34" charset="0"/>
                        </a:rPr>
                        <a:t>N40</a:t>
                      </a:r>
                      <a:endParaRPr lang="ru-RU" sz="1000" b="0" i="0" u="none" strike="noStrike" dirty="0">
                        <a:solidFill>
                          <a:srgbClr val="FF0000"/>
                        </a:solidFill>
                        <a:effectLst/>
                        <a:latin typeface="Arial Narrow" panose="020B060602020203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38238"/>
                  </a:ext>
                </a:extLst>
              </a:tr>
              <a:tr h="171120">
                <a:tc>
                  <a:txBody>
                    <a:bodyPr/>
                    <a:lstStyle/>
                    <a:p>
                      <a:pPr algn="ctr" fontAlgn="ctr"/>
                      <a:r>
                        <a:rPr lang="ru-RU" sz="1000" b="1" i="0" u="none" strike="noStrike" dirty="0">
                          <a:solidFill>
                            <a:srgbClr val="FF0000"/>
                          </a:solidFill>
                          <a:effectLst/>
                          <a:latin typeface="Arial Narrow" panose="020B0606020202030204" pitchFamily="34" charset="0"/>
                        </a:rPr>
                        <a:t>21</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 Доброкачественная дисплазия молочной железы, </a:t>
                      </a:r>
                      <a:r>
                        <a:rPr lang="ru-RU" sz="1000" b="0" i="0" u="none" strike="noStrike" dirty="0">
                          <a:solidFill>
                            <a:srgbClr val="C00000"/>
                          </a:solidFill>
                          <a:effectLst/>
                          <a:latin typeface="Arial Narrow" panose="020B0606020202030204" pitchFamily="34" charset="0"/>
                        </a:rPr>
                        <a:t>N60</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373836"/>
                  </a:ext>
                </a:extLst>
              </a:tr>
              <a:tr h="171120">
                <a:tc rowSpan="8">
                  <a:txBody>
                    <a:bodyPr/>
                    <a:lstStyle/>
                    <a:p>
                      <a:pPr algn="ctr" fontAlgn="ctr"/>
                      <a:r>
                        <a:rPr lang="ru-RU" sz="1000" b="1" i="0" u="none" strike="noStrike" dirty="0">
                          <a:solidFill>
                            <a:srgbClr val="FF0000"/>
                          </a:solidFill>
                          <a:effectLst/>
                          <a:latin typeface="Arial Narrow" panose="020B0606020202030204" pitchFamily="34" charset="0"/>
                        </a:rPr>
                        <a:t>22</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err="1">
                          <a:solidFill>
                            <a:srgbClr val="002060"/>
                          </a:solidFill>
                          <a:effectLst/>
                          <a:latin typeface="Arial Narrow" panose="020B0606020202030204" pitchFamily="34" charset="0"/>
                        </a:rPr>
                        <a:t>Невоспалительные</a:t>
                      </a:r>
                      <a:r>
                        <a:rPr lang="ru-RU" sz="1000" b="0" i="0" u="none" strike="noStrike" dirty="0">
                          <a:solidFill>
                            <a:srgbClr val="002060"/>
                          </a:solidFill>
                          <a:effectLst/>
                          <a:latin typeface="Arial Narrow" panose="020B0606020202030204" pitchFamily="34" charset="0"/>
                        </a:rPr>
                        <a:t> болезни женских половых органов:</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9360578"/>
                  </a:ext>
                </a:extLst>
              </a:tr>
              <a:tr h="171120">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21.1. Эндометриоз, </a:t>
                      </a:r>
                      <a:r>
                        <a:rPr lang="en-US" sz="1000" b="0" i="0" u="none" strike="noStrike" dirty="0">
                          <a:solidFill>
                            <a:srgbClr val="C00000"/>
                          </a:solidFill>
                          <a:effectLst/>
                          <a:latin typeface="Arial Narrow" panose="020B0606020202030204" pitchFamily="34" charset="0"/>
                        </a:rPr>
                        <a:t>N80</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5031206"/>
                  </a:ext>
                </a:extLst>
              </a:tr>
              <a:tr h="171120">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21.2. Полип женских половых органов, </a:t>
                      </a:r>
                      <a:r>
                        <a:rPr lang="ru-RU" sz="1000" b="0" i="0" u="none" strike="noStrike" dirty="0">
                          <a:solidFill>
                            <a:srgbClr val="C00000"/>
                          </a:solidFill>
                          <a:effectLst/>
                          <a:latin typeface="Arial Narrow" panose="020B0606020202030204" pitchFamily="34" charset="0"/>
                        </a:rPr>
                        <a:t>N84</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315063"/>
                  </a:ext>
                </a:extLst>
              </a:tr>
              <a:tr h="171120">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 21.3. Железистая гиперплазия эндометрия, </a:t>
                      </a:r>
                      <a:r>
                        <a:rPr lang="ru-RU" sz="1000" b="0" i="0" u="none" strike="noStrike" dirty="0">
                          <a:solidFill>
                            <a:srgbClr val="C00000"/>
                          </a:solidFill>
                          <a:effectLst/>
                          <a:latin typeface="Arial Narrow" panose="020B0606020202030204" pitchFamily="34" charset="0"/>
                        </a:rPr>
                        <a:t>N85.0</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0990555"/>
                  </a:ext>
                </a:extLst>
              </a:tr>
              <a:tr h="171120">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 21.4. </a:t>
                      </a:r>
                      <a:r>
                        <a:rPr lang="ru-RU" sz="1000" b="0" i="0" u="none" strike="noStrike" dirty="0" err="1">
                          <a:solidFill>
                            <a:srgbClr val="002060"/>
                          </a:solidFill>
                          <a:effectLst/>
                          <a:latin typeface="Arial Narrow" panose="020B0606020202030204" pitchFamily="34" charset="0"/>
                        </a:rPr>
                        <a:t>Аденоматозная</a:t>
                      </a:r>
                      <a:r>
                        <a:rPr lang="ru-RU" sz="1000" b="0" i="0" u="none" strike="noStrike" dirty="0">
                          <a:solidFill>
                            <a:srgbClr val="002060"/>
                          </a:solidFill>
                          <a:effectLst/>
                          <a:latin typeface="Arial Narrow" panose="020B0606020202030204" pitchFamily="34" charset="0"/>
                        </a:rPr>
                        <a:t> гиперплазия эндометрия, </a:t>
                      </a:r>
                      <a:r>
                        <a:rPr lang="ru-RU" sz="1000" b="0" i="0" u="none" strike="noStrike" dirty="0">
                          <a:solidFill>
                            <a:srgbClr val="C00000"/>
                          </a:solidFill>
                          <a:effectLst/>
                          <a:latin typeface="Arial Narrow" panose="020B0606020202030204" pitchFamily="34" charset="0"/>
                        </a:rPr>
                        <a:t>N 85.1</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3371254"/>
                  </a:ext>
                </a:extLst>
              </a:tr>
              <a:tr h="171120">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 21.5. Эрозия и </a:t>
                      </a:r>
                      <a:r>
                        <a:rPr lang="ru-RU" sz="1000" b="0" i="0" u="none" strike="noStrike" dirty="0" err="1">
                          <a:solidFill>
                            <a:srgbClr val="002060"/>
                          </a:solidFill>
                          <a:effectLst/>
                          <a:latin typeface="Arial Narrow" panose="020B0606020202030204" pitchFamily="34" charset="0"/>
                        </a:rPr>
                        <a:t>эктропион</a:t>
                      </a:r>
                      <a:r>
                        <a:rPr lang="ru-RU" sz="1000" b="0" i="0" u="none" strike="noStrike" dirty="0">
                          <a:solidFill>
                            <a:srgbClr val="002060"/>
                          </a:solidFill>
                          <a:effectLst/>
                          <a:latin typeface="Arial Narrow" panose="020B0606020202030204" pitchFamily="34" charset="0"/>
                        </a:rPr>
                        <a:t> шейки матки, </a:t>
                      </a:r>
                      <a:r>
                        <a:rPr lang="ru-RU" sz="1000" b="0" i="0" u="none" strike="noStrike" dirty="0">
                          <a:solidFill>
                            <a:srgbClr val="C00000"/>
                          </a:solidFill>
                          <a:effectLst/>
                          <a:latin typeface="Arial Narrow" panose="020B0606020202030204" pitchFamily="34" charset="0"/>
                        </a:rPr>
                        <a:t>N86</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0435193"/>
                  </a:ext>
                </a:extLst>
              </a:tr>
              <a:tr h="171120">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21.6. Лейкоплакия шейки матки, </a:t>
                      </a:r>
                      <a:r>
                        <a:rPr lang="ru-RU" sz="1000" b="0" i="0" u="none" strike="noStrike" dirty="0">
                          <a:solidFill>
                            <a:srgbClr val="C00000"/>
                          </a:solidFill>
                          <a:effectLst/>
                          <a:latin typeface="Arial Narrow" panose="020B0606020202030204" pitchFamily="34" charset="0"/>
                        </a:rPr>
                        <a:t>N88.0</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6746661"/>
                  </a:ext>
                </a:extLst>
              </a:tr>
              <a:tr h="171120">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 Доброкачественное новообразование яичника, </a:t>
                      </a:r>
                      <a:r>
                        <a:rPr lang="en-US" sz="1000" b="0" i="0" u="none" strike="noStrike" dirty="0">
                          <a:solidFill>
                            <a:srgbClr val="C00000"/>
                          </a:solidFill>
                          <a:effectLst/>
                          <a:latin typeface="Arial Narrow" panose="020B0606020202030204" pitchFamily="34" charset="0"/>
                        </a:rPr>
                        <a:t>D27</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2328617"/>
                  </a:ext>
                </a:extLst>
              </a:tr>
              <a:tr h="171120">
                <a:tc gridSpan="2">
                  <a:txBody>
                    <a:bodyPr/>
                    <a:lstStyle/>
                    <a:p>
                      <a:pPr algn="ctr" fontAlgn="ctr"/>
                      <a:r>
                        <a:rPr lang="ru-RU" sz="1200" b="1" i="0" u="none" strike="noStrike" dirty="0">
                          <a:solidFill>
                            <a:srgbClr val="002060"/>
                          </a:solidFill>
                          <a:effectLst/>
                          <a:latin typeface="Arial Narrow" panose="020B0606020202030204" pitchFamily="34" charset="0"/>
                        </a:rPr>
                        <a:t>10. Отдельные состояния, возникающие в перинатальном периоде</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1144627"/>
                  </a:ext>
                </a:extLst>
              </a:tr>
              <a:tr h="171120">
                <a:tc>
                  <a:txBody>
                    <a:bodyPr/>
                    <a:lstStyle/>
                    <a:p>
                      <a:pPr algn="ctr" fontAlgn="ctr"/>
                      <a:r>
                        <a:rPr lang="ru-RU" sz="1000" b="1" i="0" u="none" strike="noStrike" dirty="0">
                          <a:solidFill>
                            <a:srgbClr val="FF0000"/>
                          </a:solidFill>
                          <a:effectLst/>
                          <a:latin typeface="Arial Narrow" panose="020B0606020202030204" pitchFamily="34" charset="0"/>
                        </a:rPr>
                        <a:t>23</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Бронхолегочная дисплазия, возникшая в перинатальном периоде, </a:t>
                      </a:r>
                      <a:r>
                        <a:rPr lang="ru-RU" sz="1000" b="0" i="0" u="none" strike="noStrike" dirty="0">
                          <a:solidFill>
                            <a:srgbClr val="C00000"/>
                          </a:solidFill>
                          <a:effectLst/>
                          <a:latin typeface="Arial Narrow" panose="020B0606020202030204" pitchFamily="34" charset="0"/>
                        </a:rPr>
                        <a:t>Р27.1</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7537898"/>
                  </a:ext>
                </a:extLst>
              </a:tr>
              <a:tr h="171120">
                <a:tc gridSpan="2">
                  <a:txBody>
                    <a:bodyPr/>
                    <a:lstStyle/>
                    <a:p>
                      <a:pPr algn="ctr" fontAlgn="ctr"/>
                      <a:r>
                        <a:rPr lang="ru-RU" sz="1100" b="1" i="0" u="none" strike="noStrike" dirty="0">
                          <a:solidFill>
                            <a:srgbClr val="002060"/>
                          </a:solidFill>
                          <a:effectLst/>
                          <a:latin typeface="Arial Narrow" panose="020B0606020202030204" pitchFamily="34" charset="0"/>
                        </a:rPr>
                        <a:t>11. Врожденные аномалии (пороки развития), деформации и хромосомные нарушения (дети)</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0205389"/>
                  </a:ext>
                </a:extLst>
              </a:tr>
              <a:tr h="171120">
                <a:tc rowSpan="7">
                  <a:txBody>
                    <a:bodyPr/>
                    <a:lstStyle/>
                    <a:p>
                      <a:pPr algn="ctr" fontAlgn="ctr"/>
                      <a:r>
                        <a:rPr lang="ru-RU" sz="1000" b="1" i="0" u="none" strike="noStrike" dirty="0">
                          <a:solidFill>
                            <a:srgbClr val="FF0000"/>
                          </a:solidFill>
                          <a:effectLst/>
                          <a:latin typeface="Arial Narrow" panose="020B0606020202030204" pitchFamily="34" charset="0"/>
                        </a:rPr>
                        <a:t>24</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a:solidFill>
                            <a:srgbClr val="002060"/>
                          </a:solidFill>
                          <a:effectLst/>
                          <a:latin typeface="Arial Narrow" panose="020B0606020202030204" pitchFamily="34" charset="0"/>
                        </a:rPr>
                        <a:t>Врожденные пороки сердца в послеоперационном периоде:</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2652870"/>
                  </a:ext>
                </a:extLst>
              </a:tr>
              <a:tr h="171120">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24.1. Врожденные аномалии (пороки развития) сердечных камер и соединений, </a:t>
                      </a:r>
                      <a:r>
                        <a:rPr lang="ru-RU" sz="1000" b="0" i="0" u="none" strike="noStrike" dirty="0">
                          <a:solidFill>
                            <a:srgbClr val="C00000"/>
                          </a:solidFill>
                          <a:effectLst/>
                          <a:latin typeface="Arial Narrow" panose="020B0606020202030204" pitchFamily="34" charset="0"/>
                        </a:rPr>
                        <a:t>Q20</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0584835"/>
                  </a:ext>
                </a:extLst>
              </a:tr>
              <a:tr h="171120">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24.2. Врожденные аномалии (пороки развития) сердечной перегородки, </a:t>
                      </a:r>
                      <a:r>
                        <a:rPr lang="ru-RU" sz="1000" b="0" i="0" u="none" strike="noStrike" dirty="0">
                          <a:solidFill>
                            <a:srgbClr val="C00000"/>
                          </a:solidFill>
                          <a:effectLst/>
                          <a:latin typeface="Arial Narrow" panose="020B0606020202030204" pitchFamily="34" charset="0"/>
                        </a:rPr>
                        <a:t>Q21</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0634203"/>
                  </a:ext>
                </a:extLst>
              </a:tr>
              <a:tr h="171120">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24.3. Врожденные аномалии (пороки развития) легочного и трехстворчатого клапанов, </a:t>
                      </a:r>
                      <a:r>
                        <a:rPr lang="ru-RU" sz="1000" b="0" i="0" u="none" strike="noStrike" dirty="0">
                          <a:solidFill>
                            <a:srgbClr val="C00000"/>
                          </a:solidFill>
                          <a:effectLst/>
                          <a:latin typeface="Arial Narrow" panose="020B0606020202030204" pitchFamily="34" charset="0"/>
                        </a:rPr>
                        <a:t>Q22</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851751"/>
                  </a:ext>
                </a:extLst>
              </a:tr>
              <a:tr h="171120">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24.4. Врожденные аномалии (пороки развития) аортального и митрального клапанов, </a:t>
                      </a:r>
                      <a:r>
                        <a:rPr lang="ru-RU" sz="1000" b="0" i="0" u="none" strike="noStrike" dirty="0">
                          <a:solidFill>
                            <a:srgbClr val="C00000"/>
                          </a:solidFill>
                          <a:effectLst/>
                          <a:latin typeface="Arial Narrow" panose="020B0606020202030204" pitchFamily="34" charset="0"/>
                        </a:rPr>
                        <a:t>Q23</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7601000"/>
                  </a:ext>
                </a:extLst>
              </a:tr>
              <a:tr h="171120">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24.5. Другие врожденные аномалии (пороки развития) сердца, </a:t>
                      </a:r>
                      <a:r>
                        <a:rPr lang="ru-RU" sz="1000" b="0" i="0" u="none" strike="noStrike" dirty="0">
                          <a:solidFill>
                            <a:srgbClr val="C00000"/>
                          </a:solidFill>
                          <a:effectLst/>
                          <a:latin typeface="Arial Narrow" panose="020B0606020202030204" pitchFamily="34" charset="0"/>
                        </a:rPr>
                        <a:t>Q24</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7414985"/>
                  </a:ext>
                </a:extLst>
              </a:tr>
              <a:tr h="171120">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24.6. Врожденные аномалии (пороки развития) крупных артерий, </a:t>
                      </a:r>
                      <a:r>
                        <a:rPr lang="ru-RU" sz="1000" b="0" i="0" u="none" strike="noStrike" dirty="0">
                          <a:solidFill>
                            <a:srgbClr val="C00000"/>
                          </a:solidFill>
                          <a:effectLst/>
                          <a:latin typeface="Arial Narrow" panose="020B0606020202030204" pitchFamily="34" charset="0"/>
                        </a:rPr>
                        <a:t>Q25</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4218305"/>
                  </a:ext>
                </a:extLst>
              </a:tr>
              <a:tr h="171120">
                <a:tc rowSpan="4">
                  <a:txBody>
                    <a:bodyPr/>
                    <a:lstStyle/>
                    <a:p>
                      <a:pPr algn="ctr" fontAlgn="ctr"/>
                      <a:r>
                        <a:rPr lang="ru-RU" sz="1000" b="1" i="0" u="none" strike="noStrike" dirty="0">
                          <a:solidFill>
                            <a:srgbClr val="FF0000"/>
                          </a:solidFill>
                          <a:effectLst/>
                          <a:latin typeface="Arial Narrow" panose="020B0606020202030204" pitchFamily="34" charset="0"/>
                        </a:rPr>
                        <a:t>25</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Врожденные пороки развития:</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9839070"/>
                  </a:ext>
                </a:extLst>
              </a:tr>
              <a:tr h="171120">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25.1. Врожденные пороки пищевода, </a:t>
                      </a:r>
                      <a:r>
                        <a:rPr lang="ru-RU" sz="1000" b="0" i="0" u="none" strike="noStrike" dirty="0">
                          <a:solidFill>
                            <a:srgbClr val="C00000"/>
                          </a:solidFill>
                          <a:effectLst/>
                          <a:latin typeface="Arial Narrow" panose="020B0606020202030204" pitchFamily="34" charset="0"/>
                        </a:rPr>
                        <a:t>Q39</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1492502"/>
                  </a:ext>
                </a:extLst>
              </a:tr>
              <a:tr h="171120">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25.2. Врожденная диафрагмальная грыжа, </a:t>
                      </a:r>
                      <a:r>
                        <a:rPr lang="ru-RU" sz="1000" b="0" i="0" u="none" strike="noStrike" dirty="0">
                          <a:solidFill>
                            <a:srgbClr val="C00000"/>
                          </a:solidFill>
                          <a:effectLst/>
                          <a:latin typeface="Arial Narrow" panose="020B0606020202030204" pitchFamily="34" charset="0"/>
                        </a:rPr>
                        <a:t>Q79</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3433223"/>
                  </a:ext>
                </a:extLst>
              </a:tr>
              <a:tr h="171120">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25.3. Аноректальные пороки развития, </a:t>
                      </a:r>
                      <a:r>
                        <a:rPr lang="ru-RU" sz="1000" b="0" i="0" u="none" strike="noStrike" dirty="0">
                          <a:solidFill>
                            <a:srgbClr val="C00000"/>
                          </a:solidFill>
                          <a:effectLst/>
                          <a:latin typeface="Arial Narrow" panose="020B0606020202030204" pitchFamily="34" charset="0"/>
                        </a:rPr>
                        <a:t>Q42</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4175887"/>
                  </a:ext>
                </a:extLst>
              </a:tr>
            </a:tbl>
          </a:graphicData>
        </a:graphic>
      </p:graphicFrame>
      <p:sp>
        <p:nvSpPr>
          <p:cNvPr id="9" name="Заголовок 5">
            <a:extLst>
              <a:ext uri="{FF2B5EF4-FFF2-40B4-BE49-F238E27FC236}">
                <a16:creationId xmlns:a16="http://schemas.microsoft.com/office/drawing/2014/main" id="{CCEDB9B7-0322-4404-BD35-DBB6D9DB806A}"/>
              </a:ext>
            </a:extLst>
          </p:cNvPr>
          <p:cNvSpPr txBox="1">
            <a:spLocks/>
          </p:cNvSpPr>
          <p:nvPr/>
        </p:nvSpPr>
        <p:spPr>
          <a:xfrm>
            <a:off x="9762982" y="6574123"/>
            <a:ext cx="2501871"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00" i="1" dirty="0">
                <a:solidFill>
                  <a:srgbClr val="002060"/>
                </a:solidFill>
                <a:latin typeface="Arial Narrow"/>
                <a:sym typeface="Arial Narrow"/>
              </a:rPr>
              <a:t>Приказ МЗ РК №281, с изм.№</a:t>
            </a:r>
            <a:r>
              <a:rPr lang="kk-KZ" sz="1000" i="1" dirty="0">
                <a:solidFill>
                  <a:srgbClr val="002060"/>
                </a:solidFill>
                <a:latin typeface="Arial Narrow"/>
                <a:sym typeface="Arial Narrow"/>
              </a:rPr>
              <a:t>Қ</a:t>
            </a:r>
            <a:r>
              <a:rPr lang="ru-RU" sz="1000" i="1" dirty="0">
                <a:solidFill>
                  <a:srgbClr val="002060"/>
                </a:solidFill>
                <a:latin typeface="Arial Narrow"/>
                <a:sym typeface="Arial Narrow"/>
              </a:rPr>
              <a:t>Р-ДСМ-122</a:t>
            </a:r>
          </a:p>
        </p:txBody>
      </p:sp>
      <p:sp>
        <p:nvSpPr>
          <p:cNvPr id="10" name="Заголовок 5">
            <a:extLst>
              <a:ext uri="{FF2B5EF4-FFF2-40B4-BE49-F238E27FC236}">
                <a16:creationId xmlns:a16="http://schemas.microsoft.com/office/drawing/2014/main" id="{5A75832A-1E49-4E05-A5CF-3A73A0558154}"/>
              </a:ext>
            </a:extLst>
          </p:cNvPr>
          <p:cNvSpPr>
            <a:spLocks noGrp="1"/>
          </p:cNvSpPr>
          <p:nvPr>
            <p:ph type="title"/>
          </p:nvPr>
        </p:nvSpPr>
        <p:spPr>
          <a:xfrm>
            <a:off x="123825" y="83694"/>
            <a:ext cx="9414457" cy="680860"/>
          </a:xfrm>
        </p:spPr>
        <p:txBody>
          <a:bodyPr>
            <a:noAutofit/>
          </a:bodyPr>
          <a:lstStyle/>
          <a:p>
            <a:r>
              <a:rPr lang="ru-RU" sz="2800" b="1" dirty="0">
                <a:solidFill>
                  <a:srgbClr val="002060"/>
                </a:solidFill>
                <a:latin typeface="Arial Narrow"/>
                <a:sym typeface="Arial Narrow"/>
              </a:rPr>
              <a:t>Перечень заболеваний, подлежащих </a:t>
            </a:r>
            <a:br>
              <a:rPr lang="ru-RU" sz="2800" b="1" dirty="0">
                <a:solidFill>
                  <a:srgbClr val="002060"/>
                </a:solidFill>
                <a:latin typeface="Arial Narrow"/>
                <a:sym typeface="Arial Narrow"/>
              </a:rPr>
            </a:br>
            <a:r>
              <a:rPr lang="ru-RU" sz="2800" b="1" dirty="0">
                <a:solidFill>
                  <a:srgbClr val="FF0000"/>
                </a:solidFill>
                <a:latin typeface="Arial Narrow"/>
                <a:sym typeface="Arial Narrow"/>
              </a:rPr>
              <a:t>динамическому наблюдению</a:t>
            </a:r>
            <a:r>
              <a:rPr lang="en-US" sz="2800" b="1" dirty="0">
                <a:solidFill>
                  <a:srgbClr val="002060"/>
                </a:solidFill>
                <a:latin typeface="Arial Narrow"/>
                <a:sym typeface="Arial Narrow"/>
              </a:rPr>
              <a:t> </a:t>
            </a:r>
            <a:r>
              <a:rPr lang="ru-RU" sz="2800" b="1" dirty="0">
                <a:solidFill>
                  <a:srgbClr val="002060"/>
                </a:solidFill>
                <a:latin typeface="Arial Narrow"/>
                <a:sym typeface="Arial Narrow"/>
              </a:rPr>
              <a:t>в ПМСП в рамках ГОБМП </a:t>
            </a:r>
            <a:r>
              <a:rPr lang="ru-RU" sz="1400" b="1" i="1" dirty="0">
                <a:solidFill>
                  <a:srgbClr val="002060"/>
                </a:solidFill>
                <a:latin typeface="Arial Narrow"/>
                <a:sym typeface="Arial Narrow"/>
              </a:rPr>
              <a:t>(продолжение)</a:t>
            </a:r>
          </a:p>
        </p:txBody>
      </p:sp>
    </p:spTree>
    <p:extLst>
      <p:ext uri="{BB962C8B-B14F-4D97-AF65-F5344CB8AC3E}">
        <p14:creationId xmlns:p14="http://schemas.microsoft.com/office/powerpoint/2010/main" val="3074865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17714" y="1006680"/>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838200" y="3008737"/>
            <a:ext cx="10515600" cy="13255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2060"/>
              </a:solidFill>
            </a:endParaRPr>
          </a:p>
        </p:txBody>
      </p:sp>
      <p:pic>
        <p:nvPicPr>
          <p:cNvPr id="2" name="Рисунок 1">
            <a:extLst>
              <a:ext uri="{FF2B5EF4-FFF2-40B4-BE49-F238E27FC236}">
                <a16:creationId xmlns:a16="http://schemas.microsoft.com/office/drawing/2014/main" id="{48B9DD60-AFBA-42EF-8B1D-F6322F40EA69}"/>
              </a:ext>
            </a:extLst>
          </p:cNvPr>
          <p:cNvPicPr>
            <a:picLocks noChangeAspect="1"/>
          </p:cNvPicPr>
          <p:nvPr/>
        </p:nvPicPr>
        <p:blipFill>
          <a:blip r:embed="rId2"/>
          <a:stretch>
            <a:fillRect/>
          </a:stretch>
        </p:blipFill>
        <p:spPr>
          <a:xfrm>
            <a:off x="246024" y="1006680"/>
            <a:ext cx="11615050" cy="5614352"/>
          </a:xfrm>
          <a:prstGeom prst="rect">
            <a:avLst/>
          </a:prstGeom>
        </p:spPr>
      </p:pic>
      <p:sp>
        <p:nvSpPr>
          <p:cNvPr id="3" name="Прямоугольник 2">
            <a:extLst>
              <a:ext uri="{FF2B5EF4-FFF2-40B4-BE49-F238E27FC236}">
                <a16:creationId xmlns:a16="http://schemas.microsoft.com/office/drawing/2014/main" id="{886919AF-62EA-4373-AA3F-1504D5EF7C30}"/>
              </a:ext>
            </a:extLst>
          </p:cNvPr>
          <p:cNvSpPr/>
          <p:nvPr/>
        </p:nvSpPr>
        <p:spPr>
          <a:xfrm>
            <a:off x="424332" y="161500"/>
            <a:ext cx="9041529" cy="523220"/>
          </a:xfrm>
          <a:prstGeom prst="rect">
            <a:avLst/>
          </a:prstGeom>
        </p:spPr>
        <p:txBody>
          <a:bodyPr wrap="square">
            <a:spAutoFit/>
          </a:bodyPr>
          <a:lstStyle/>
          <a:p>
            <a:pPr algn="ctr"/>
            <a:r>
              <a:rPr lang="ru-RU" sz="2800" b="1" dirty="0">
                <a:solidFill>
                  <a:srgbClr val="002060"/>
                </a:solidFill>
                <a:latin typeface="Arial Narrow"/>
                <a:sym typeface="Arial Narrow"/>
              </a:rPr>
              <a:t>Бизнес процесс «Оказание ПМСП в экстренном порядке»</a:t>
            </a:r>
            <a:endParaRPr lang="ru-RU" sz="2800" dirty="0"/>
          </a:p>
        </p:txBody>
      </p:sp>
    </p:spTree>
    <p:extLst>
      <p:ext uri="{BB962C8B-B14F-4D97-AF65-F5344CB8AC3E}">
        <p14:creationId xmlns:p14="http://schemas.microsoft.com/office/powerpoint/2010/main" val="1930492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Заголовок 5">
            <a:extLst>
              <a:ext uri="{FF2B5EF4-FFF2-40B4-BE49-F238E27FC236}">
                <a16:creationId xmlns:a16="http://schemas.microsoft.com/office/drawing/2014/main" id="{3E530E75-E9AB-442D-B4ED-599A9D013A90}"/>
              </a:ext>
            </a:extLst>
          </p:cNvPr>
          <p:cNvSpPr>
            <a:spLocks noGrp="1"/>
          </p:cNvSpPr>
          <p:nvPr>
            <p:ph type="title"/>
          </p:nvPr>
        </p:nvSpPr>
        <p:spPr>
          <a:xfrm>
            <a:off x="569464" y="211801"/>
            <a:ext cx="8890127" cy="544560"/>
          </a:xfrm>
        </p:spPr>
        <p:txBody>
          <a:bodyPr>
            <a:noAutofit/>
          </a:bodyPr>
          <a:lstStyle/>
          <a:p>
            <a:r>
              <a:rPr lang="ru-RU" sz="2800" b="1" dirty="0">
                <a:solidFill>
                  <a:srgbClr val="002060"/>
                </a:solidFill>
                <a:latin typeface="Arial Narrow"/>
                <a:sym typeface="Arial Narrow"/>
              </a:rPr>
              <a:t>Принципы и подходы в части оказания </a:t>
            </a:r>
            <a:r>
              <a:rPr lang="ru-RU" sz="2800" b="1" dirty="0">
                <a:solidFill>
                  <a:srgbClr val="C00000"/>
                </a:solidFill>
                <a:latin typeface="Arial Narrow"/>
                <a:sym typeface="Arial Narrow"/>
              </a:rPr>
              <a:t>КДП</a:t>
            </a:r>
            <a:endParaRPr lang="ru-RU" sz="2800" b="1" dirty="0">
              <a:solidFill>
                <a:srgbClr val="C00000"/>
              </a:solidFill>
              <a:latin typeface="Arial Narrow" panose="020B0606020202030204" pitchFamily="34" charset="0"/>
              <a:cs typeface="Arial" panose="020B0604020202020204" pitchFamily="34" charset="0"/>
            </a:endParaRPr>
          </a:p>
        </p:txBody>
      </p:sp>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69668" y="1804566"/>
            <a:ext cx="12026537" cy="4247892"/>
          </a:xfrm>
          <a:prstGeom prst="rect">
            <a:avLst/>
          </a:prstGeom>
          <a:noFill/>
          <a:ln>
            <a:noFill/>
          </a:ln>
        </p:spPr>
        <p:txBody>
          <a:bodyPr spcFirstLastPara="1" vert="horz" wrap="square" lIns="91425" tIns="45700" rIns="91425" bIns="45700" numCol="2"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r>
              <a:rPr lang="ru-RU" sz="2400" b="1" u="sng" dirty="0">
                <a:solidFill>
                  <a:srgbClr val="002060"/>
                </a:solidFill>
                <a:latin typeface="Arial Narrow" panose="020B0606020202030204" pitchFamily="34" charset="0"/>
              </a:rPr>
              <a:t>Исчерпывающий Перечень КДУ диагностического минимума</a:t>
            </a:r>
            <a:r>
              <a:rPr lang="ru-RU" sz="2400" dirty="0">
                <a:solidFill>
                  <a:srgbClr val="002060"/>
                </a:solidFill>
                <a:latin typeface="Arial Narrow" panose="020B0606020202030204" pitchFamily="34" charset="0"/>
              </a:rPr>
              <a:t> </a:t>
            </a:r>
            <a:r>
              <a:rPr lang="ru-RU" sz="2400" b="1" u="sng" dirty="0">
                <a:solidFill>
                  <a:srgbClr val="002060"/>
                </a:solidFill>
                <a:latin typeface="Arial Narrow" panose="020B0606020202030204" pitchFamily="34" charset="0"/>
              </a:rPr>
              <a:t>для базового пакета ПМСП (</a:t>
            </a:r>
            <a:r>
              <a:rPr lang="ru-RU" sz="2400" b="1" u="sng" dirty="0">
                <a:solidFill>
                  <a:srgbClr val="C00000"/>
                </a:solidFill>
                <a:latin typeface="Arial Narrow" panose="020B0606020202030204" pitchFamily="34" charset="0"/>
              </a:rPr>
              <a:t>КДУ в КПН</a:t>
            </a:r>
            <a:r>
              <a:rPr lang="ru-RU" sz="2400" b="1" u="sng" dirty="0">
                <a:solidFill>
                  <a:srgbClr val="002060"/>
                </a:solidFill>
                <a:latin typeface="Arial Narrow" panose="020B0606020202030204" pitchFamily="34" charset="0"/>
              </a:rPr>
              <a:t>)</a:t>
            </a:r>
            <a:r>
              <a:rPr lang="ru-RU" sz="2400" b="1" dirty="0">
                <a:solidFill>
                  <a:srgbClr val="002060"/>
                </a:solidFill>
                <a:latin typeface="Arial Narrow" panose="020B0606020202030204" pitchFamily="34" charset="0"/>
              </a:rPr>
              <a:t> =</a:t>
            </a:r>
            <a:r>
              <a:rPr lang="ru-RU" sz="2000" dirty="0">
                <a:solidFill>
                  <a:srgbClr val="C00000"/>
                </a:solidFill>
                <a:latin typeface="Arial Narrow" panose="020B0606020202030204" pitchFamily="34" charset="0"/>
              </a:rPr>
              <a:t> </a:t>
            </a:r>
            <a:r>
              <a:rPr lang="ru-RU" sz="2400" b="1" dirty="0">
                <a:solidFill>
                  <a:srgbClr val="C00000"/>
                </a:solidFill>
                <a:latin typeface="Arial Narrow" panose="020B0606020202030204" pitchFamily="34" charset="0"/>
              </a:rPr>
              <a:t>ГОБМП</a:t>
            </a:r>
            <a:r>
              <a:rPr lang="ru-RU" sz="2000" dirty="0">
                <a:solidFill>
                  <a:srgbClr val="C00000"/>
                </a:solidFill>
                <a:latin typeface="Arial Narrow" panose="020B0606020202030204" pitchFamily="34" charset="0"/>
              </a:rPr>
              <a:t> </a:t>
            </a:r>
            <a:r>
              <a:rPr lang="ru-RU" sz="2000" dirty="0">
                <a:solidFill>
                  <a:srgbClr val="002060"/>
                </a:solidFill>
                <a:latin typeface="Arial Narrow" panose="020B0606020202030204" pitchFamily="34" charset="0"/>
              </a:rPr>
              <a:t>(базовые гарантии Государства для всех)</a:t>
            </a:r>
          </a:p>
          <a:p>
            <a:pPr algn="just">
              <a:lnSpc>
                <a:spcPct val="100000"/>
              </a:lnSpc>
              <a:spcBef>
                <a:spcPts val="0"/>
              </a:spcBef>
              <a:buFont typeface="Wingdings" panose="05000000000000000000" pitchFamily="2" charset="2"/>
              <a:buChar char="Ø"/>
            </a:pPr>
            <a:endParaRPr lang="ru-RU" sz="2400"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Ø"/>
            </a:pPr>
            <a:r>
              <a:rPr lang="ru-RU" sz="2400" b="1" u="sng" dirty="0">
                <a:solidFill>
                  <a:srgbClr val="002060"/>
                </a:solidFill>
                <a:latin typeface="Arial Narrow" panose="020B0606020202030204" pitchFamily="34" charset="0"/>
              </a:rPr>
              <a:t>Четкая привязка КДУ к коду МКБ-10 и статусу страхования</a:t>
            </a:r>
          </a:p>
          <a:p>
            <a:pPr algn="just">
              <a:lnSpc>
                <a:spcPct val="100000"/>
              </a:lnSpc>
              <a:spcBef>
                <a:spcPts val="0"/>
              </a:spcBef>
              <a:buFont typeface="Wingdings" panose="05000000000000000000" pitchFamily="2" charset="2"/>
              <a:buChar char="Ø"/>
            </a:pPr>
            <a:endParaRPr lang="ru-RU" sz="2400"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Ø"/>
            </a:pPr>
            <a:endParaRPr lang="ru-RU" sz="2400"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Ø"/>
            </a:pPr>
            <a:endParaRPr lang="ru-RU" sz="2400" dirty="0">
              <a:solidFill>
                <a:srgbClr val="002060"/>
              </a:solidFill>
              <a:latin typeface="Arial Narrow" panose="020B0606020202030204" pitchFamily="34" charset="0"/>
            </a:endParaRPr>
          </a:p>
          <a:p>
            <a:pPr marL="0" indent="0" algn="just">
              <a:lnSpc>
                <a:spcPct val="100000"/>
              </a:lnSpc>
              <a:spcBef>
                <a:spcPts val="0"/>
              </a:spcBef>
              <a:buNone/>
            </a:pPr>
            <a:endParaRPr lang="ru-RU" sz="2400"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Ø"/>
            </a:pPr>
            <a:r>
              <a:rPr lang="ru-RU" sz="2400" b="1" u="sng" dirty="0">
                <a:solidFill>
                  <a:srgbClr val="002060"/>
                </a:solidFill>
                <a:latin typeface="Arial Narrow" panose="020B0606020202030204" pitchFamily="34" charset="0"/>
              </a:rPr>
              <a:t>Исчерпывающий Перечень КДУ для диагностики, профилактики, динамического наблюдения (</a:t>
            </a:r>
            <a:r>
              <a:rPr lang="ru-RU" sz="2400" b="1" u="sng" dirty="0">
                <a:solidFill>
                  <a:srgbClr val="C00000"/>
                </a:solidFill>
                <a:latin typeface="Arial Narrow" panose="020B0606020202030204" pitchFamily="34" charset="0"/>
              </a:rPr>
              <a:t>КДУ вне КПН</a:t>
            </a:r>
            <a:r>
              <a:rPr lang="ru-RU" sz="2400" b="1" u="sng" dirty="0">
                <a:solidFill>
                  <a:srgbClr val="002060"/>
                </a:solidFill>
                <a:latin typeface="Arial Narrow" panose="020B0606020202030204" pitchFamily="34" charset="0"/>
              </a:rPr>
              <a:t>)</a:t>
            </a:r>
            <a:r>
              <a:rPr lang="ru-RU" sz="2400" dirty="0">
                <a:solidFill>
                  <a:srgbClr val="002060"/>
                </a:solidFill>
                <a:latin typeface="Arial Narrow" panose="020B0606020202030204" pitchFamily="34" charset="0"/>
              </a:rPr>
              <a:t> с определением источника финансирования в зависимости от </a:t>
            </a:r>
            <a:r>
              <a:rPr lang="ru-RU" sz="2400" dirty="0">
                <a:solidFill>
                  <a:srgbClr val="C00000"/>
                </a:solidFill>
                <a:latin typeface="Arial Narrow" panose="020B0606020202030204" pitchFamily="34" charset="0"/>
              </a:rPr>
              <a:t>повода обращения </a:t>
            </a:r>
            <a:r>
              <a:rPr lang="ru-RU" sz="2400" dirty="0">
                <a:solidFill>
                  <a:srgbClr val="002060"/>
                </a:solidFill>
                <a:latin typeface="Arial Narrow" panose="020B0606020202030204" pitchFamily="34" charset="0"/>
              </a:rPr>
              <a:t>и </a:t>
            </a:r>
            <a:r>
              <a:rPr lang="ru-RU" sz="2400" dirty="0">
                <a:solidFill>
                  <a:srgbClr val="C00000"/>
                </a:solidFill>
                <a:latin typeface="Arial Narrow" panose="020B0606020202030204" pitchFamily="34" charset="0"/>
              </a:rPr>
              <a:t>кода МКБ-10</a:t>
            </a:r>
            <a:r>
              <a:rPr lang="ru-RU" sz="2400" dirty="0">
                <a:solidFill>
                  <a:srgbClr val="002060"/>
                </a:solidFill>
                <a:latin typeface="Arial Narrow" panose="020B0606020202030204" pitchFamily="34" charset="0"/>
              </a:rPr>
              <a:t>. </a:t>
            </a:r>
            <a:r>
              <a:rPr lang="ru-RU" sz="2400" dirty="0">
                <a:solidFill>
                  <a:srgbClr val="C00000"/>
                </a:solidFill>
                <a:latin typeface="Arial Narrow" panose="020B0606020202030204" pitchFamily="34" charset="0"/>
              </a:rPr>
              <a:t>Впервые обозначен повод подозрение на СЗЗ – ГОБМП</a:t>
            </a:r>
          </a:p>
          <a:p>
            <a:pPr marL="0" indent="0" algn="just">
              <a:lnSpc>
                <a:spcPct val="100000"/>
              </a:lnSpc>
              <a:spcBef>
                <a:spcPts val="0"/>
              </a:spcBef>
              <a:buNone/>
            </a:pPr>
            <a:endParaRPr lang="ru-RU" sz="2400"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223979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42752" y="920164"/>
            <a:ext cx="11945976" cy="5731226"/>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ru-RU" sz="1500" dirty="0">
                <a:solidFill>
                  <a:srgbClr val="002060"/>
                </a:solidFill>
                <a:latin typeface="Arial Narrow" panose="020B0606020202030204" pitchFamily="34" charset="0"/>
              </a:rPr>
              <a:t>               </a:t>
            </a: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ü"/>
            </a:pPr>
            <a:endParaRPr lang="ru-RU" sz="1500" dirty="0">
              <a:solidFill>
                <a:srgbClr val="002060"/>
              </a:solidFill>
              <a:latin typeface="Arial Narrow" panose="020B0606020202030204" pitchFamily="34" charset="0"/>
            </a:endParaRP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838200" y="3062321"/>
            <a:ext cx="10515600" cy="12719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600" b="1" dirty="0">
              <a:solidFill>
                <a:srgbClr val="002060"/>
              </a:solidFill>
            </a:endParaRPr>
          </a:p>
        </p:txBody>
      </p:sp>
      <p:sp>
        <p:nvSpPr>
          <p:cNvPr id="6" name="Заголовок 5">
            <a:extLst>
              <a:ext uri="{FF2B5EF4-FFF2-40B4-BE49-F238E27FC236}">
                <a16:creationId xmlns:a16="http://schemas.microsoft.com/office/drawing/2014/main" id="{FDB1D59F-D6AB-4C21-859A-518FD3EC9067}"/>
              </a:ext>
            </a:extLst>
          </p:cNvPr>
          <p:cNvSpPr>
            <a:spLocks noGrp="1"/>
          </p:cNvSpPr>
          <p:nvPr>
            <p:ph type="title"/>
          </p:nvPr>
        </p:nvSpPr>
        <p:spPr>
          <a:xfrm>
            <a:off x="621493" y="81597"/>
            <a:ext cx="8980620" cy="680860"/>
          </a:xfrm>
        </p:spPr>
        <p:txBody>
          <a:bodyPr>
            <a:noAutofit/>
          </a:bodyPr>
          <a:lstStyle/>
          <a:p>
            <a:r>
              <a:rPr lang="ru-RU" sz="2800" b="1" dirty="0">
                <a:solidFill>
                  <a:srgbClr val="002060"/>
                </a:solidFill>
                <a:latin typeface="Arial Narrow"/>
                <a:sym typeface="Arial Narrow"/>
              </a:rPr>
              <a:t>КДП по направлению специалиста ПМСП и профильных специалистов (</a:t>
            </a:r>
            <a:r>
              <a:rPr lang="ru-RU" sz="2800" b="1" dirty="0">
                <a:solidFill>
                  <a:srgbClr val="C00000"/>
                </a:solidFill>
                <a:latin typeface="Arial Narrow"/>
                <a:sym typeface="Arial Narrow"/>
              </a:rPr>
              <a:t>пакет ГОБМП</a:t>
            </a:r>
            <a:r>
              <a:rPr lang="ru-RU" sz="2800" b="1" dirty="0">
                <a:solidFill>
                  <a:srgbClr val="002060"/>
                </a:solidFill>
                <a:latin typeface="Arial Narrow"/>
                <a:sym typeface="Arial Narrow"/>
              </a:rPr>
              <a:t>)</a:t>
            </a:r>
          </a:p>
        </p:txBody>
      </p:sp>
      <p:sp>
        <p:nvSpPr>
          <p:cNvPr id="28" name="Заголовок 5">
            <a:extLst>
              <a:ext uri="{FF2B5EF4-FFF2-40B4-BE49-F238E27FC236}">
                <a16:creationId xmlns:a16="http://schemas.microsoft.com/office/drawing/2014/main" id="{ABB2C69C-2D63-48E4-9C31-72436F8DDCF6}"/>
              </a:ext>
            </a:extLst>
          </p:cNvPr>
          <p:cNvSpPr txBox="1">
            <a:spLocks/>
          </p:cNvSpPr>
          <p:nvPr/>
        </p:nvSpPr>
        <p:spPr>
          <a:xfrm>
            <a:off x="11121222" y="6499550"/>
            <a:ext cx="1009793"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ППРК №420</a:t>
            </a:r>
          </a:p>
        </p:txBody>
      </p:sp>
      <p:pic>
        <p:nvPicPr>
          <p:cNvPr id="19" name="Рисунок 18">
            <a:extLst>
              <a:ext uri="{FF2B5EF4-FFF2-40B4-BE49-F238E27FC236}">
                <a16:creationId xmlns:a16="http://schemas.microsoft.com/office/drawing/2014/main" id="{A01BD03F-592D-49B3-A91A-99F62129F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24" y="1210358"/>
            <a:ext cx="752071" cy="792108"/>
          </a:xfrm>
          <a:prstGeom prst="rect">
            <a:avLst/>
          </a:prstGeom>
        </p:spPr>
      </p:pic>
      <p:sp>
        <p:nvSpPr>
          <p:cNvPr id="23" name="Заголовок 5">
            <a:extLst>
              <a:ext uri="{FF2B5EF4-FFF2-40B4-BE49-F238E27FC236}">
                <a16:creationId xmlns:a16="http://schemas.microsoft.com/office/drawing/2014/main" id="{EF0C48F0-6D8D-460F-9BC7-3268DE6DA75B}"/>
              </a:ext>
            </a:extLst>
          </p:cNvPr>
          <p:cNvSpPr txBox="1">
            <a:spLocks/>
          </p:cNvSpPr>
          <p:nvPr/>
        </p:nvSpPr>
        <p:spPr>
          <a:xfrm>
            <a:off x="951753" y="909339"/>
            <a:ext cx="2742066" cy="218625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ru-RU" sz="1600" dirty="0">
                <a:solidFill>
                  <a:srgbClr val="C00000"/>
                </a:solidFill>
                <a:latin typeface="Arial Narrow" panose="020B0606020202030204" pitchFamily="34" charset="0"/>
              </a:rPr>
              <a:t>1. Медико-социальную помощь лицам, страдающим СЗЗ, включая их динамическое наблюдение, </a:t>
            </a:r>
            <a:r>
              <a:rPr lang="ru-RU" sz="1600" dirty="0">
                <a:solidFill>
                  <a:srgbClr val="002060"/>
                </a:solidFill>
                <a:latin typeface="Arial Narrow" panose="020B0606020202030204" pitchFamily="34" charset="0"/>
              </a:rPr>
              <a:t>в т.ч. прием и консультацию профильных специалистов</a:t>
            </a:r>
          </a:p>
        </p:txBody>
      </p:sp>
      <p:pic>
        <p:nvPicPr>
          <p:cNvPr id="25" name="Рисунок 24">
            <a:extLst>
              <a:ext uri="{FF2B5EF4-FFF2-40B4-BE49-F238E27FC236}">
                <a16:creationId xmlns:a16="http://schemas.microsoft.com/office/drawing/2014/main" id="{FD372D78-3E28-4685-AAB4-BE75FAEF2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03" y="3930874"/>
            <a:ext cx="752071" cy="792108"/>
          </a:xfrm>
          <a:prstGeom prst="rect">
            <a:avLst/>
          </a:prstGeom>
        </p:spPr>
      </p:pic>
      <p:sp>
        <p:nvSpPr>
          <p:cNvPr id="27" name="Заголовок 5">
            <a:extLst>
              <a:ext uri="{FF2B5EF4-FFF2-40B4-BE49-F238E27FC236}">
                <a16:creationId xmlns:a16="http://schemas.microsoft.com/office/drawing/2014/main" id="{4DC1EC45-B196-4DB0-88E0-84195543013A}"/>
              </a:ext>
            </a:extLst>
          </p:cNvPr>
          <p:cNvSpPr txBox="1">
            <a:spLocks/>
          </p:cNvSpPr>
          <p:nvPr/>
        </p:nvSpPr>
        <p:spPr>
          <a:xfrm>
            <a:off x="951752" y="3324520"/>
            <a:ext cx="2742067" cy="332687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ru-RU" sz="1600" dirty="0">
                <a:solidFill>
                  <a:srgbClr val="C00000"/>
                </a:solidFill>
                <a:latin typeface="Arial Narrow" panose="020B0606020202030204" pitchFamily="34" charset="0"/>
              </a:rPr>
              <a:t>3. Диагностические услуги, в т.ч. лаб. диагностика по перечню, </a:t>
            </a:r>
            <a:r>
              <a:rPr lang="ru-RU" sz="1600" dirty="0">
                <a:solidFill>
                  <a:srgbClr val="002060"/>
                </a:solidFill>
                <a:latin typeface="Arial Narrow" panose="020B0606020202030204" pitchFamily="34" charset="0"/>
              </a:rPr>
              <a:t>включая мед. освидетельствование на предмет употребления психоактивных веществ – при направлении правоохранительных органов, органов следствия и дознания</a:t>
            </a:r>
          </a:p>
        </p:txBody>
      </p:sp>
      <p:pic>
        <p:nvPicPr>
          <p:cNvPr id="29" name="Рисунок 28">
            <a:extLst>
              <a:ext uri="{FF2B5EF4-FFF2-40B4-BE49-F238E27FC236}">
                <a16:creationId xmlns:a16="http://schemas.microsoft.com/office/drawing/2014/main" id="{AE5D563F-B5F7-4AA8-A0B2-4E47CF429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6264" y="1210358"/>
            <a:ext cx="752072" cy="792108"/>
          </a:xfrm>
          <a:prstGeom prst="rect">
            <a:avLst/>
          </a:prstGeom>
        </p:spPr>
      </p:pic>
      <p:sp>
        <p:nvSpPr>
          <p:cNvPr id="30" name="Заголовок 5">
            <a:extLst>
              <a:ext uri="{FF2B5EF4-FFF2-40B4-BE49-F238E27FC236}">
                <a16:creationId xmlns:a16="http://schemas.microsoft.com/office/drawing/2014/main" id="{D576B31B-BF88-41C6-A96C-928F3240AA8A}"/>
              </a:ext>
            </a:extLst>
          </p:cNvPr>
          <p:cNvSpPr txBox="1">
            <a:spLocks/>
          </p:cNvSpPr>
          <p:nvPr/>
        </p:nvSpPr>
        <p:spPr>
          <a:xfrm>
            <a:off x="4872251" y="762457"/>
            <a:ext cx="7116477" cy="57312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ru-RU" sz="1600" dirty="0">
                <a:solidFill>
                  <a:srgbClr val="C00000"/>
                </a:solidFill>
                <a:latin typeface="Arial Narrow" panose="020B0606020202030204" pitchFamily="34" charset="0"/>
              </a:rPr>
              <a:t>2. </a:t>
            </a:r>
            <a:r>
              <a:rPr lang="ru-RU" sz="1600" u="sng" dirty="0">
                <a:solidFill>
                  <a:srgbClr val="C00000"/>
                </a:solidFill>
                <a:latin typeface="Arial Narrow" panose="020B0606020202030204" pitchFamily="34" charset="0"/>
              </a:rPr>
              <a:t>Прием и консультации профильных специалистов лиц с хроническими заболеваниями, подлежащими динамическому наблюдению, в т.ч.:</a:t>
            </a:r>
          </a:p>
          <a:p>
            <a:pPr marL="285750" indent="-285750" algn="just">
              <a:lnSpc>
                <a:spcPct val="100000"/>
              </a:lnSpc>
              <a:spcBef>
                <a:spcPts val="0"/>
              </a:spcBef>
              <a:buFont typeface="Wingdings" panose="05000000000000000000" pitchFamily="2" charset="2"/>
              <a:buChar char="ü"/>
            </a:pPr>
            <a:r>
              <a:rPr lang="ru-RU" sz="1400" dirty="0">
                <a:solidFill>
                  <a:srgbClr val="002060"/>
                </a:solidFill>
                <a:latin typeface="Arial Narrow" panose="020B0606020202030204" pitchFamily="34" charset="0"/>
              </a:rPr>
              <a:t>профилактические медицинские осмотры (в том числе скрининги) целевых групп населения, подлежащих профилактическим медицинским осмотрам;</a:t>
            </a:r>
          </a:p>
          <a:p>
            <a:pPr marL="285750" indent="-285750" algn="just">
              <a:lnSpc>
                <a:spcPct val="100000"/>
              </a:lnSpc>
              <a:spcBef>
                <a:spcPts val="0"/>
              </a:spcBef>
              <a:buFont typeface="Wingdings" panose="05000000000000000000" pitchFamily="2" charset="2"/>
              <a:buChar char="ü"/>
            </a:pPr>
            <a:r>
              <a:rPr lang="ru-RU" sz="1400" dirty="0">
                <a:solidFill>
                  <a:srgbClr val="002060"/>
                </a:solidFill>
                <a:latin typeface="Arial Narrow" panose="020B0606020202030204" pitchFamily="34" charset="0"/>
              </a:rPr>
              <a:t>выполнение профильными специалистами медицинских манипуляций и процедур;</a:t>
            </a:r>
          </a:p>
          <a:p>
            <a:pPr marL="285750" indent="-285750" algn="just">
              <a:lnSpc>
                <a:spcPct val="100000"/>
              </a:lnSpc>
              <a:spcBef>
                <a:spcPts val="0"/>
              </a:spcBef>
              <a:buFont typeface="Wingdings" panose="05000000000000000000" pitchFamily="2" charset="2"/>
              <a:buChar char="ü"/>
            </a:pPr>
            <a:r>
              <a:rPr lang="ru-RU" sz="1400" dirty="0">
                <a:solidFill>
                  <a:srgbClr val="002060"/>
                </a:solidFill>
                <a:latin typeface="Arial Narrow" panose="020B0606020202030204" pitchFamily="34" charset="0"/>
              </a:rPr>
              <a:t>предоставление пациентам специализированной медицинской помощи </a:t>
            </a:r>
            <a:r>
              <a:rPr lang="ru-RU" sz="1400" dirty="0">
                <a:solidFill>
                  <a:srgbClr val="C00000"/>
                </a:solidFill>
                <a:latin typeface="Arial Narrow" panose="020B0606020202030204" pitchFamily="34" charset="0"/>
              </a:rPr>
              <a:t>при острых и хронических заболеваниях, травмах, отравлениях или других неотложных состояниях</a:t>
            </a:r>
            <a:r>
              <a:rPr lang="ru-RU" sz="1400" dirty="0">
                <a:solidFill>
                  <a:srgbClr val="002060"/>
                </a:solidFill>
                <a:latin typeface="Arial Narrow" panose="020B0606020202030204" pitchFamily="34" charset="0"/>
              </a:rPr>
              <a:t>;</a:t>
            </a:r>
          </a:p>
          <a:p>
            <a:pPr marL="285750" indent="-285750" algn="just">
              <a:lnSpc>
                <a:spcPct val="100000"/>
              </a:lnSpc>
              <a:spcBef>
                <a:spcPts val="0"/>
              </a:spcBef>
              <a:buFont typeface="Wingdings" panose="05000000000000000000" pitchFamily="2" charset="2"/>
              <a:buChar char="ü"/>
            </a:pPr>
            <a:r>
              <a:rPr lang="ru-RU" sz="1400" dirty="0">
                <a:solidFill>
                  <a:srgbClr val="002060"/>
                </a:solidFill>
                <a:latin typeface="Arial Narrow" panose="020B0606020202030204" pitchFamily="34" charset="0"/>
              </a:rPr>
              <a:t>медико-генетическое консультирование беременных и детей до 18 лет;</a:t>
            </a:r>
          </a:p>
          <a:p>
            <a:pPr marL="285750" indent="-285750" algn="just">
              <a:lnSpc>
                <a:spcPct val="100000"/>
              </a:lnSpc>
              <a:spcBef>
                <a:spcPts val="0"/>
              </a:spcBef>
              <a:buFont typeface="Wingdings" panose="05000000000000000000" pitchFamily="2" charset="2"/>
              <a:buChar char="ü"/>
            </a:pPr>
            <a:r>
              <a:rPr lang="ru-RU" sz="1400" dirty="0">
                <a:solidFill>
                  <a:srgbClr val="002060"/>
                </a:solidFill>
                <a:latin typeface="Arial Narrow" panose="020B0606020202030204" pitchFamily="34" charset="0"/>
              </a:rPr>
              <a:t>медицинское наблюдение и патронаж осложненной беременности в соответствии со стандартом организации оказания акушерско-гинекологической помощи;</a:t>
            </a:r>
          </a:p>
          <a:p>
            <a:pPr marL="285750" indent="-285750" algn="just">
              <a:lnSpc>
                <a:spcPct val="100000"/>
              </a:lnSpc>
              <a:spcBef>
                <a:spcPts val="0"/>
              </a:spcBef>
              <a:buFont typeface="Wingdings" panose="05000000000000000000" pitchFamily="2" charset="2"/>
              <a:buChar char="ü"/>
            </a:pPr>
            <a:r>
              <a:rPr lang="ru-RU" sz="1400" dirty="0">
                <a:solidFill>
                  <a:srgbClr val="002060"/>
                </a:solidFill>
                <a:latin typeface="Arial Narrow" panose="020B0606020202030204" pitchFamily="34" charset="0"/>
              </a:rPr>
              <a:t>выписку рецептов на ЛС и ИМН, в т.ч. отдельным категориям граждан с определенными заболеваниями (состояниями), обеспечение бесплатными или льготными лекарственными средствами и специализированными лечебными продуктами на амбулаторном уровне согласно перечню;</a:t>
            </a:r>
          </a:p>
          <a:p>
            <a:pPr marL="285750" indent="-285750" algn="just">
              <a:lnSpc>
                <a:spcPct val="100000"/>
              </a:lnSpc>
              <a:spcBef>
                <a:spcPts val="0"/>
              </a:spcBef>
              <a:buFont typeface="Wingdings" panose="05000000000000000000" pitchFamily="2" charset="2"/>
              <a:buChar char="ü"/>
            </a:pPr>
            <a:r>
              <a:rPr lang="ru-RU" sz="1400" dirty="0">
                <a:solidFill>
                  <a:srgbClr val="002060"/>
                </a:solidFill>
                <a:latin typeface="Arial Narrow" panose="020B0606020202030204" pitchFamily="34" charset="0"/>
              </a:rPr>
              <a:t>обслуживание пациентов на дому профильными специалистами – по показаниям, определенным положением о деятельности организаций здравоохранения, оказывающих АПП;</a:t>
            </a:r>
          </a:p>
          <a:p>
            <a:pPr marL="285750" indent="-285750" algn="just">
              <a:lnSpc>
                <a:spcPct val="100000"/>
              </a:lnSpc>
              <a:spcBef>
                <a:spcPts val="0"/>
              </a:spcBef>
              <a:buFont typeface="Wingdings" panose="05000000000000000000" pitchFamily="2" charset="2"/>
              <a:buChar char="ü"/>
            </a:pPr>
            <a:r>
              <a:rPr lang="ru-RU" sz="1400" dirty="0">
                <a:solidFill>
                  <a:srgbClr val="002060"/>
                </a:solidFill>
                <a:latin typeface="Arial Narrow" panose="020B0606020202030204" pitchFamily="34" charset="0"/>
              </a:rPr>
              <a:t>применение ВТМУ, предоставляемых в порядке, утвержденном уполномоченным органом;</a:t>
            </a:r>
          </a:p>
          <a:p>
            <a:pPr marL="285750" indent="-285750" algn="just">
              <a:lnSpc>
                <a:spcPct val="100000"/>
              </a:lnSpc>
              <a:spcBef>
                <a:spcPts val="0"/>
              </a:spcBef>
              <a:buFont typeface="Wingdings" panose="05000000000000000000" pitchFamily="2" charset="2"/>
              <a:buChar char="ü"/>
            </a:pPr>
            <a:r>
              <a:rPr lang="ru-RU" sz="1400" dirty="0">
                <a:solidFill>
                  <a:srgbClr val="002060"/>
                </a:solidFill>
                <a:latin typeface="Arial Narrow" panose="020B0606020202030204" pitchFamily="34" charset="0"/>
              </a:rPr>
              <a:t>оказание СЗП для: 1) лечения социально значимых заболеваний; 2) лечения хронических заболеваний, подлежащих динамическому наблюдению; 3) проведения лечебно-диагностических мероприятий в приемном отделении стационара до установления диагноза, не требующего лечения в условиях круглосуточного стационара;</a:t>
            </a:r>
          </a:p>
          <a:p>
            <a:pPr marL="285750" indent="-285750" algn="just">
              <a:lnSpc>
                <a:spcPct val="100000"/>
              </a:lnSpc>
              <a:spcBef>
                <a:spcPts val="0"/>
              </a:spcBef>
              <a:buFont typeface="Wingdings" panose="05000000000000000000" pitchFamily="2" charset="2"/>
              <a:buChar char="ü"/>
            </a:pPr>
            <a:r>
              <a:rPr lang="ru-RU" sz="1400" dirty="0">
                <a:solidFill>
                  <a:srgbClr val="002060"/>
                </a:solidFill>
                <a:latin typeface="Arial Narrow" panose="020B0606020202030204" pitchFamily="34" charset="0"/>
              </a:rPr>
              <a:t>экспертизу временной нетрудоспособности.</a:t>
            </a:r>
          </a:p>
        </p:txBody>
      </p:sp>
    </p:spTree>
    <p:extLst>
      <p:ext uri="{BB962C8B-B14F-4D97-AF65-F5344CB8AC3E}">
        <p14:creationId xmlns:p14="http://schemas.microsoft.com/office/powerpoint/2010/main" val="2588747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123012" y="832697"/>
            <a:ext cx="11945976" cy="5731226"/>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ru-RU" sz="1500" dirty="0">
                <a:solidFill>
                  <a:srgbClr val="002060"/>
                </a:solidFill>
                <a:latin typeface="Arial Narrow" panose="020B0606020202030204" pitchFamily="34" charset="0"/>
              </a:rPr>
              <a:t>               </a:t>
            </a: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ü"/>
            </a:pPr>
            <a:endParaRPr lang="ru-RU" sz="1500" dirty="0">
              <a:solidFill>
                <a:srgbClr val="002060"/>
              </a:solidFill>
              <a:latin typeface="Arial Narrow" panose="020B0606020202030204" pitchFamily="34" charset="0"/>
            </a:endParaRP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838200" y="3062321"/>
            <a:ext cx="10515600" cy="12719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600" b="1" dirty="0">
              <a:solidFill>
                <a:srgbClr val="002060"/>
              </a:solidFill>
            </a:endParaRPr>
          </a:p>
        </p:txBody>
      </p:sp>
      <p:sp>
        <p:nvSpPr>
          <p:cNvPr id="6" name="Заголовок 5">
            <a:extLst>
              <a:ext uri="{FF2B5EF4-FFF2-40B4-BE49-F238E27FC236}">
                <a16:creationId xmlns:a16="http://schemas.microsoft.com/office/drawing/2014/main" id="{FDB1D59F-D6AB-4C21-859A-518FD3EC9067}"/>
              </a:ext>
            </a:extLst>
          </p:cNvPr>
          <p:cNvSpPr>
            <a:spLocks noGrp="1"/>
          </p:cNvSpPr>
          <p:nvPr>
            <p:ph type="title"/>
          </p:nvPr>
        </p:nvSpPr>
        <p:spPr>
          <a:xfrm>
            <a:off x="621493" y="81597"/>
            <a:ext cx="8980620" cy="680860"/>
          </a:xfrm>
        </p:spPr>
        <p:txBody>
          <a:bodyPr>
            <a:noAutofit/>
          </a:bodyPr>
          <a:lstStyle/>
          <a:p>
            <a:r>
              <a:rPr lang="ru-RU" sz="2800" b="1" dirty="0">
                <a:solidFill>
                  <a:srgbClr val="002060"/>
                </a:solidFill>
                <a:latin typeface="Arial Narrow"/>
                <a:sym typeface="Arial Narrow"/>
              </a:rPr>
              <a:t>КДП по направлению специалиста ПМСП и профильных специалистов (</a:t>
            </a:r>
            <a:r>
              <a:rPr lang="ru-RU" sz="2800" b="1" dirty="0">
                <a:solidFill>
                  <a:srgbClr val="C00000"/>
                </a:solidFill>
                <a:latin typeface="Arial Narrow"/>
                <a:sym typeface="Arial Narrow"/>
              </a:rPr>
              <a:t>пакет ОСМС</a:t>
            </a:r>
            <a:r>
              <a:rPr lang="ru-RU" sz="2800" b="1" dirty="0">
                <a:solidFill>
                  <a:srgbClr val="002060"/>
                </a:solidFill>
                <a:latin typeface="Arial Narrow"/>
                <a:sym typeface="Arial Narrow"/>
              </a:rPr>
              <a:t>)</a:t>
            </a:r>
          </a:p>
        </p:txBody>
      </p:sp>
      <p:sp>
        <p:nvSpPr>
          <p:cNvPr id="28" name="Заголовок 5">
            <a:extLst>
              <a:ext uri="{FF2B5EF4-FFF2-40B4-BE49-F238E27FC236}">
                <a16:creationId xmlns:a16="http://schemas.microsoft.com/office/drawing/2014/main" id="{ABB2C69C-2D63-48E4-9C31-72436F8DDCF6}"/>
              </a:ext>
            </a:extLst>
          </p:cNvPr>
          <p:cNvSpPr txBox="1">
            <a:spLocks/>
          </p:cNvSpPr>
          <p:nvPr/>
        </p:nvSpPr>
        <p:spPr>
          <a:xfrm>
            <a:off x="11121222" y="6499550"/>
            <a:ext cx="1009793"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ППРК №421</a:t>
            </a:r>
          </a:p>
        </p:txBody>
      </p:sp>
      <p:sp>
        <p:nvSpPr>
          <p:cNvPr id="23" name="Заголовок 5">
            <a:extLst>
              <a:ext uri="{FF2B5EF4-FFF2-40B4-BE49-F238E27FC236}">
                <a16:creationId xmlns:a16="http://schemas.microsoft.com/office/drawing/2014/main" id="{EF0C48F0-6D8D-460F-9BC7-3268DE6DA75B}"/>
              </a:ext>
            </a:extLst>
          </p:cNvPr>
          <p:cNvSpPr txBox="1">
            <a:spLocks/>
          </p:cNvSpPr>
          <p:nvPr/>
        </p:nvSpPr>
        <p:spPr>
          <a:xfrm>
            <a:off x="812736" y="909339"/>
            <a:ext cx="2975493" cy="218625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ru-RU" sz="1600" dirty="0">
                <a:solidFill>
                  <a:srgbClr val="C00000"/>
                </a:solidFill>
                <a:latin typeface="Arial Narrow" panose="020B0606020202030204" pitchFamily="34" charset="0"/>
              </a:rPr>
              <a:t>1.Профилактические мед. осмотры детей в возрасте до 18 лет и лиц старше 18 лет в порядке и с периодичностью, утвержденными уполномоченным органом</a:t>
            </a:r>
            <a:endParaRPr lang="ru-RU" sz="1600" dirty="0">
              <a:solidFill>
                <a:srgbClr val="002060"/>
              </a:solidFill>
              <a:latin typeface="Arial Narrow" panose="020B0606020202030204" pitchFamily="34" charset="0"/>
            </a:endParaRPr>
          </a:p>
        </p:txBody>
      </p:sp>
      <p:pic>
        <p:nvPicPr>
          <p:cNvPr id="25" name="Рисунок 24">
            <a:extLst>
              <a:ext uri="{FF2B5EF4-FFF2-40B4-BE49-F238E27FC236}">
                <a16:creationId xmlns:a16="http://schemas.microsoft.com/office/drawing/2014/main" id="{FD372D78-3E28-4685-AAB4-BE75FAEF2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08" y="4433704"/>
            <a:ext cx="752071" cy="792108"/>
          </a:xfrm>
          <a:prstGeom prst="rect">
            <a:avLst/>
          </a:prstGeom>
        </p:spPr>
      </p:pic>
      <p:sp>
        <p:nvSpPr>
          <p:cNvPr id="27" name="Заголовок 5">
            <a:extLst>
              <a:ext uri="{FF2B5EF4-FFF2-40B4-BE49-F238E27FC236}">
                <a16:creationId xmlns:a16="http://schemas.microsoft.com/office/drawing/2014/main" id="{4DC1EC45-B196-4DB0-88E0-84195543013A}"/>
              </a:ext>
            </a:extLst>
          </p:cNvPr>
          <p:cNvSpPr txBox="1">
            <a:spLocks/>
          </p:cNvSpPr>
          <p:nvPr/>
        </p:nvSpPr>
        <p:spPr>
          <a:xfrm>
            <a:off x="951752" y="3324520"/>
            <a:ext cx="2975493" cy="332687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ru-RU" sz="1600" dirty="0">
                <a:solidFill>
                  <a:srgbClr val="C00000"/>
                </a:solidFill>
                <a:latin typeface="Arial Narrow" panose="020B0606020202030204" pitchFamily="34" charset="0"/>
              </a:rPr>
              <a:t>3. Оказание экстренной и плановой стоматологической помощи </a:t>
            </a:r>
            <a:r>
              <a:rPr lang="ru-RU" sz="1600" u="sng" dirty="0">
                <a:solidFill>
                  <a:srgbClr val="C00000"/>
                </a:solidFill>
                <a:latin typeface="Arial Narrow" panose="020B0606020202030204" pitchFamily="34" charset="0"/>
              </a:rPr>
              <a:t>отдельным категориям населения </a:t>
            </a:r>
            <a:r>
              <a:rPr lang="ru-RU" sz="1600" dirty="0">
                <a:solidFill>
                  <a:srgbClr val="C00000"/>
                </a:solidFill>
                <a:latin typeface="Arial Narrow" panose="020B0606020202030204" pitchFamily="34" charset="0"/>
              </a:rPr>
              <a:t>по перечню, утвержденному уполномоченным органом</a:t>
            </a:r>
            <a:endParaRPr lang="ru-RU" sz="1600" dirty="0">
              <a:solidFill>
                <a:srgbClr val="002060"/>
              </a:solidFill>
              <a:latin typeface="Arial Narrow" panose="020B0606020202030204" pitchFamily="34" charset="0"/>
            </a:endParaRPr>
          </a:p>
        </p:txBody>
      </p:sp>
      <p:pic>
        <p:nvPicPr>
          <p:cNvPr id="29" name="Рисунок 28">
            <a:extLst>
              <a:ext uri="{FF2B5EF4-FFF2-40B4-BE49-F238E27FC236}">
                <a16:creationId xmlns:a16="http://schemas.microsoft.com/office/drawing/2014/main" id="{AE5D563F-B5F7-4AA8-A0B2-4E47CF429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204" y="1316218"/>
            <a:ext cx="752072" cy="792108"/>
          </a:xfrm>
          <a:prstGeom prst="rect">
            <a:avLst/>
          </a:prstGeom>
        </p:spPr>
      </p:pic>
      <p:sp>
        <p:nvSpPr>
          <p:cNvPr id="30" name="Заголовок 5">
            <a:extLst>
              <a:ext uri="{FF2B5EF4-FFF2-40B4-BE49-F238E27FC236}">
                <a16:creationId xmlns:a16="http://schemas.microsoft.com/office/drawing/2014/main" id="{D576B31B-BF88-41C6-A96C-928F3240AA8A}"/>
              </a:ext>
            </a:extLst>
          </p:cNvPr>
          <p:cNvSpPr txBox="1">
            <a:spLocks/>
          </p:cNvSpPr>
          <p:nvPr/>
        </p:nvSpPr>
        <p:spPr>
          <a:xfrm>
            <a:off x="4706276" y="920164"/>
            <a:ext cx="7396004" cy="56496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ru-RU" sz="1600" dirty="0">
                <a:solidFill>
                  <a:srgbClr val="C00000"/>
                </a:solidFill>
                <a:latin typeface="Arial Narrow" panose="020B0606020202030204" pitchFamily="34" charset="0"/>
              </a:rPr>
              <a:t>2. Прием и консультации профильными специалистами лиц с заболеваниями, не подлежащими динамическому наблюдению в рамках ГОБМП, в том числе:</a:t>
            </a:r>
          </a:p>
          <a:p>
            <a:pPr marL="285750" indent="-285750" algn="just">
              <a:lnSpc>
                <a:spcPct val="100000"/>
              </a:lnSpc>
              <a:spcBef>
                <a:spcPts val="0"/>
              </a:spcBef>
              <a:buFont typeface="Wingdings" panose="05000000000000000000" pitchFamily="2" charset="2"/>
              <a:buChar char="ü"/>
            </a:pPr>
            <a:r>
              <a:rPr lang="ru-RU" sz="1400" b="1" u="sng" dirty="0">
                <a:solidFill>
                  <a:srgbClr val="002060"/>
                </a:solidFill>
                <a:latin typeface="Arial Narrow" panose="020B0606020202030204" pitchFamily="34" charset="0"/>
              </a:rPr>
              <a:t>диагностические услуги</a:t>
            </a:r>
            <a:r>
              <a:rPr lang="ru-RU" sz="1400" dirty="0">
                <a:solidFill>
                  <a:srgbClr val="002060"/>
                </a:solidFill>
                <a:latin typeface="Arial Narrow" panose="020B0606020202030204" pitchFamily="34" charset="0"/>
              </a:rPr>
              <a:t>, в т.ч. лабораторная диагностика, по показаниям по направлению специалиста;</a:t>
            </a:r>
          </a:p>
          <a:p>
            <a:pPr marL="285750" indent="-285750" algn="just">
              <a:lnSpc>
                <a:spcPct val="100000"/>
              </a:lnSpc>
              <a:spcBef>
                <a:spcPts val="0"/>
              </a:spcBef>
              <a:buFont typeface="Wingdings" panose="05000000000000000000" pitchFamily="2" charset="2"/>
              <a:buChar char="ü"/>
            </a:pPr>
            <a:r>
              <a:rPr lang="ru-RU" sz="1400" dirty="0">
                <a:solidFill>
                  <a:srgbClr val="002060"/>
                </a:solidFill>
                <a:latin typeface="Arial Narrow" panose="020B0606020202030204" pitchFamily="34" charset="0"/>
              </a:rPr>
              <a:t>применение </a:t>
            </a:r>
            <a:r>
              <a:rPr lang="ru-RU" sz="1400" b="1" u="sng" dirty="0">
                <a:solidFill>
                  <a:srgbClr val="002060"/>
                </a:solidFill>
                <a:latin typeface="Arial Narrow" panose="020B0606020202030204" pitchFamily="34" charset="0"/>
              </a:rPr>
              <a:t>ВТМУ</a:t>
            </a:r>
            <a:r>
              <a:rPr lang="ru-RU" sz="1400" dirty="0">
                <a:solidFill>
                  <a:srgbClr val="002060"/>
                </a:solidFill>
                <a:latin typeface="Arial Narrow" panose="020B0606020202030204" pitchFamily="34" charset="0"/>
              </a:rPr>
              <a:t>, предоставляемых в порядке, утвержденном уполномоченным органом;</a:t>
            </a:r>
          </a:p>
          <a:p>
            <a:pPr marL="285750" indent="-285750" algn="just">
              <a:lnSpc>
                <a:spcPct val="100000"/>
              </a:lnSpc>
              <a:spcBef>
                <a:spcPts val="0"/>
              </a:spcBef>
              <a:buFont typeface="Wingdings" panose="05000000000000000000" pitchFamily="2" charset="2"/>
              <a:buChar char="ü"/>
            </a:pPr>
            <a:r>
              <a:rPr lang="ru-RU" sz="1400" dirty="0">
                <a:solidFill>
                  <a:srgbClr val="002060"/>
                </a:solidFill>
                <a:latin typeface="Arial Narrow" panose="020B0606020202030204" pitchFamily="34" charset="0"/>
              </a:rPr>
              <a:t>выполнение профильными специалистами медицинских </a:t>
            </a:r>
            <a:r>
              <a:rPr lang="ru-RU" sz="1400" b="1" u="sng" dirty="0">
                <a:solidFill>
                  <a:srgbClr val="002060"/>
                </a:solidFill>
                <a:latin typeface="Arial Narrow" panose="020B0606020202030204" pitchFamily="34" charset="0"/>
              </a:rPr>
              <a:t>манипуляций и процедур</a:t>
            </a:r>
            <a:r>
              <a:rPr lang="ru-RU" sz="1400" dirty="0">
                <a:solidFill>
                  <a:srgbClr val="002060"/>
                </a:solidFill>
                <a:latin typeface="Arial Narrow" panose="020B0606020202030204" pitchFamily="34" charset="0"/>
              </a:rPr>
              <a:t>;</a:t>
            </a:r>
          </a:p>
          <a:p>
            <a:pPr marL="285750" indent="-285750" algn="just">
              <a:lnSpc>
                <a:spcPct val="100000"/>
              </a:lnSpc>
              <a:spcBef>
                <a:spcPts val="0"/>
              </a:spcBef>
              <a:buFont typeface="Wingdings" panose="05000000000000000000" pitchFamily="2" charset="2"/>
              <a:buChar char="ü"/>
            </a:pPr>
            <a:r>
              <a:rPr lang="ru-RU" sz="1400" dirty="0">
                <a:solidFill>
                  <a:srgbClr val="002060"/>
                </a:solidFill>
                <a:latin typeface="Arial Narrow" panose="020B0606020202030204" pitchFamily="34" charset="0"/>
              </a:rPr>
              <a:t>оказание </a:t>
            </a:r>
            <a:r>
              <a:rPr lang="ru-RU" sz="1400" b="1" u="sng" dirty="0">
                <a:solidFill>
                  <a:srgbClr val="002060"/>
                </a:solidFill>
                <a:latin typeface="Arial Narrow" panose="020B0606020202030204" pitchFamily="34" charset="0"/>
              </a:rPr>
              <a:t>СЗП</a:t>
            </a:r>
            <a:r>
              <a:rPr lang="ru-RU" sz="1400" dirty="0">
                <a:solidFill>
                  <a:srgbClr val="002060"/>
                </a:solidFill>
                <a:latin typeface="Arial Narrow" panose="020B0606020202030204" pitchFamily="34" charset="0"/>
              </a:rPr>
              <a:t> по направлению специалиста ПМСП или медицинской организации и включает:</a:t>
            </a:r>
          </a:p>
          <a:p>
            <a:pPr marL="342900" indent="-342900" algn="just">
              <a:lnSpc>
                <a:spcPct val="100000"/>
              </a:lnSpc>
              <a:spcBef>
                <a:spcPts val="0"/>
              </a:spcBef>
              <a:buAutoNum type="arabicParenR"/>
            </a:pPr>
            <a:r>
              <a:rPr lang="ru-RU" sz="1400" dirty="0">
                <a:solidFill>
                  <a:srgbClr val="002060"/>
                </a:solidFill>
                <a:latin typeface="Arial Narrow" panose="020B0606020202030204" pitchFamily="34" charset="0"/>
              </a:rPr>
              <a:t>осмотр, консультации профильных специалистов;</a:t>
            </a:r>
          </a:p>
          <a:p>
            <a:pPr marL="342900" indent="-342900" algn="just">
              <a:lnSpc>
                <a:spcPct val="100000"/>
              </a:lnSpc>
              <a:spcBef>
                <a:spcPts val="0"/>
              </a:spcBef>
              <a:buAutoNum type="arabicParenR"/>
            </a:pPr>
            <a:r>
              <a:rPr lang="ru-RU" sz="1400" dirty="0">
                <a:solidFill>
                  <a:srgbClr val="002060"/>
                </a:solidFill>
                <a:latin typeface="Arial Narrow" panose="020B0606020202030204" pitchFamily="34" charset="0"/>
              </a:rPr>
              <a:t>диагностические услуги, в том числе лабораторную диагностику;</a:t>
            </a:r>
          </a:p>
          <a:p>
            <a:pPr marL="342900" indent="-342900" algn="just">
              <a:lnSpc>
                <a:spcPct val="100000"/>
              </a:lnSpc>
              <a:spcBef>
                <a:spcPts val="0"/>
              </a:spcBef>
              <a:buAutoNum type="arabicParenR"/>
            </a:pPr>
            <a:r>
              <a:rPr lang="ru-RU" sz="1400" dirty="0">
                <a:solidFill>
                  <a:srgbClr val="002060"/>
                </a:solidFill>
                <a:latin typeface="Arial Narrow" panose="020B0606020202030204" pitchFamily="34" charset="0"/>
              </a:rPr>
              <a:t>лечение заболевания, послужившего причиной госпитализации и его осложнений, сопутствующих заболеваний, представляющих угрозу жизни, с использованием лекарственных средств, медицинских изделий, путем проведения медицинских манипуляций, процедур и хирургических операций (за исключением эстетических пластических операций);</a:t>
            </a:r>
          </a:p>
          <a:p>
            <a:pPr marL="342900" indent="-342900" algn="just">
              <a:lnSpc>
                <a:spcPct val="100000"/>
              </a:lnSpc>
              <a:spcBef>
                <a:spcPts val="0"/>
              </a:spcBef>
              <a:buAutoNum type="arabicParenR"/>
            </a:pPr>
            <a:r>
              <a:rPr lang="ru-RU" sz="1400" dirty="0">
                <a:solidFill>
                  <a:srgbClr val="002060"/>
                </a:solidFill>
                <a:latin typeface="Arial Narrow" panose="020B0606020202030204" pitchFamily="34" charset="0"/>
              </a:rPr>
              <a:t>применение ВТМУ, предоставляемых в порядке, утвержденном уполномоченным органом;</a:t>
            </a:r>
          </a:p>
          <a:p>
            <a:pPr marL="342900" indent="-342900" algn="just">
              <a:lnSpc>
                <a:spcPct val="100000"/>
              </a:lnSpc>
              <a:spcBef>
                <a:spcPts val="0"/>
              </a:spcBef>
              <a:buAutoNum type="arabicParenR"/>
            </a:pPr>
            <a:r>
              <a:rPr lang="ru-RU" sz="1400" dirty="0">
                <a:solidFill>
                  <a:srgbClr val="002060"/>
                </a:solidFill>
                <a:latin typeface="Arial Narrow" panose="020B0606020202030204" pitchFamily="34" charset="0"/>
              </a:rPr>
              <a:t>медицинскую реабилитацию и восстановительное лечение по направлению специалиста ПМСП или медицинской организации по перечню заболеваний (состояний), утвержденному уполномоченным органом;</a:t>
            </a:r>
          </a:p>
          <a:p>
            <a:pPr marL="342900" indent="-342900" algn="just">
              <a:lnSpc>
                <a:spcPct val="100000"/>
              </a:lnSpc>
              <a:spcBef>
                <a:spcPts val="0"/>
              </a:spcBef>
              <a:buAutoNum type="arabicParenR"/>
            </a:pPr>
            <a:r>
              <a:rPr lang="ru-RU" sz="1400" dirty="0">
                <a:solidFill>
                  <a:srgbClr val="002060"/>
                </a:solidFill>
                <a:latin typeface="Arial Narrow" panose="020B0606020202030204" pitchFamily="34" charset="0"/>
              </a:rPr>
              <a:t>организацию стационара на дому при острых состояниях и обострениях хронических заболеваний лицам с ограниченной подвижностью;</a:t>
            </a:r>
          </a:p>
          <a:p>
            <a:pPr marL="285750" indent="-285750" algn="just">
              <a:lnSpc>
                <a:spcPct val="100000"/>
              </a:lnSpc>
              <a:spcBef>
                <a:spcPts val="0"/>
              </a:spcBef>
              <a:buFont typeface="Wingdings" panose="05000000000000000000" pitchFamily="2" charset="2"/>
              <a:buChar char="ü"/>
            </a:pPr>
            <a:r>
              <a:rPr lang="ru-RU" sz="1400" b="1" u="sng" dirty="0">
                <a:solidFill>
                  <a:srgbClr val="002060"/>
                </a:solidFill>
                <a:latin typeface="Arial Narrow" panose="020B0606020202030204" pitchFamily="34" charset="0"/>
              </a:rPr>
              <a:t>выписка рецептов на ЛС и ИМН</a:t>
            </a:r>
            <a:r>
              <a:rPr lang="ru-RU" sz="1400" dirty="0">
                <a:solidFill>
                  <a:srgbClr val="002060"/>
                </a:solidFill>
                <a:latin typeface="Arial Narrow" panose="020B0606020202030204" pitchFamily="34" charset="0"/>
              </a:rPr>
              <a:t>, в т.ч. отдельных категорий граждан с определенными заболеваниями (состояниями), обеспечение лекарственными средствами на амбулаторном уровне в соответствии с перечнем, утвержденным уполномоченным органом;</a:t>
            </a:r>
          </a:p>
          <a:p>
            <a:pPr marL="285750" indent="-285750" algn="just">
              <a:lnSpc>
                <a:spcPct val="100000"/>
              </a:lnSpc>
              <a:spcBef>
                <a:spcPts val="0"/>
              </a:spcBef>
              <a:buFont typeface="Wingdings" panose="05000000000000000000" pitchFamily="2" charset="2"/>
              <a:buChar char="ü"/>
            </a:pPr>
            <a:r>
              <a:rPr lang="ru-RU" sz="1400" b="1" u="sng" dirty="0">
                <a:solidFill>
                  <a:srgbClr val="002060"/>
                </a:solidFill>
                <a:latin typeface="Arial Narrow" panose="020B0606020202030204" pitchFamily="34" charset="0"/>
              </a:rPr>
              <a:t>экспертиза временной нетрудоспособности</a:t>
            </a:r>
            <a:endParaRPr lang="ru-RU" sz="1400" dirty="0">
              <a:solidFill>
                <a:srgbClr val="002060"/>
              </a:solidFill>
              <a:latin typeface="Arial Narrow" panose="020B0606020202030204" pitchFamily="34" charset="0"/>
            </a:endParaRPr>
          </a:p>
        </p:txBody>
      </p:sp>
      <p:pic>
        <p:nvPicPr>
          <p:cNvPr id="13" name="Рисунок 12">
            <a:extLst>
              <a:ext uri="{FF2B5EF4-FFF2-40B4-BE49-F238E27FC236}">
                <a16:creationId xmlns:a16="http://schemas.microsoft.com/office/drawing/2014/main" id="{5CEB524A-C152-4B98-A3B7-9691E93A7F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66" y="1316218"/>
            <a:ext cx="752070" cy="792108"/>
          </a:xfrm>
          <a:prstGeom prst="rect">
            <a:avLst/>
          </a:prstGeom>
        </p:spPr>
      </p:pic>
    </p:spTree>
    <p:extLst>
      <p:ext uri="{BB962C8B-B14F-4D97-AF65-F5344CB8AC3E}">
        <p14:creationId xmlns:p14="http://schemas.microsoft.com/office/powerpoint/2010/main" val="1792601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17714" y="1006680"/>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838200" y="3008737"/>
            <a:ext cx="10515600" cy="13255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2060"/>
              </a:solidFill>
            </a:endParaRPr>
          </a:p>
        </p:txBody>
      </p:sp>
      <p:pic>
        <p:nvPicPr>
          <p:cNvPr id="14" name="Рисунок 13">
            <a:extLst>
              <a:ext uri="{FF2B5EF4-FFF2-40B4-BE49-F238E27FC236}">
                <a16:creationId xmlns:a16="http://schemas.microsoft.com/office/drawing/2014/main" id="{01B4EC18-077D-4403-91DC-89CEE2D1875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7713" y="898497"/>
            <a:ext cx="5878286" cy="5852160"/>
          </a:xfrm>
          <a:prstGeom prst="rect">
            <a:avLst/>
          </a:prstGeom>
          <a:noFill/>
          <a:ln>
            <a:noFill/>
          </a:ln>
        </p:spPr>
      </p:pic>
      <p:graphicFrame>
        <p:nvGraphicFramePr>
          <p:cNvPr id="10" name="Таблица 9">
            <a:extLst>
              <a:ext uri="{FF2B5EF4-FFF2-40B4-BE49-F238E27FC236}">
                <a16:creationId xmlns:a16="http://schemas.microsoft.com/office/drawing/2014/main" id="{2F08221A-A24A-4AD1-BB13-861A75D45C43}"/>
              </a:ext>
            </a:extLst>
          </p:cNvPr>
          <p:cNvGraphicFramePr>
            <a:graphicFrameLocks noGrp="1"/>
          </p:cNvGraphicFramePr>
          <p:nvPr>
            <p:extLst>
              <p:ext uri="{D42A27DB-BD31-4B8C-83A1-F6EECF244321}">
                <p14:modId xmlns:p14="http://schemas.microsoft.com/office/powerpoint/2010/main" val="286664054"/>
              </p:ext>
            </p:extLst>
          </p:nvPr>
        </p:nvGraphicFramePr>
        <p:xfrm>
          <a:off x="6095999" y="898497"/>
          <a:ext cx="6062497" cy="5922535"/>
        </p:xfrm>
        <a:graphic>
          <a:graphicData uri="http://schemas.openxmlformats.org/drawingml/2006/table">
            <a:tbl>
              <a:tblPr firstRow="1" firstCol="1" bandRow="1"/>
              <a:tblGrid>
                <a:gridCol w="6062497">
                  <a:extLst>
                    <a:ext uri="{9D8B030D-6E8A-4147-A177-3AD203B41FA5}">
                      <a16:colId xmlns:a16="http://schemas.microsoft.com/office/drawing/2014/main" val="1226771574"/>
                    </a:ext>
                  </a:extLst>
                </a:gridCol>
              </a:tblGrid>
              <a:tr h="108411">
                <a:tc>
                  <a:txBody>
                    <a:bodyPr/>
                    <a:lstStyle/>
                    <a:p>
                      <a:pPr algn="ctr">
                        <a:lnSpc>
                          <a:spcPct val="107000"/>
                        </a:lnSpc>
                        <a:spcAft>
                          <a:spcPts val="0"/>
                        </a:spcAft>
                      </a:pPr>
                      <a:r>
                        <a:rPr lang="ru-RU" sz="7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Описание бизнес - процесса по оказанию консультативно – диагностической помощи</a:t>
                      </a:r>
                      <a:endParaRPr lang="ru-R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904" marR="40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81504116"/>
                  </a:ext>
                </a:extLst>
              </a:tr>
              <a:tr h="5688860">
                <a:tc>
                  <a:txBody>
                    <a:bodyPr/>
                    <a:lstStyle/>
                    <a:p>
                      <a:pPr algn="l">
                        <a:lnSpc>
                          <a:spcPct val="107000"/>
                        </a:lnSpc>
                        <a:spcAft>
                          <a:spcPts val="0"/>
                        </a:spcAft>
                      </a:pPr>
                      <a:r>
                        <a:rPr lang="ru-RU" sz="7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Начало процесса:</a:t>
                      </a: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необходимо оказание консультативно – диагностической помощи (далее – КДП), по направлению специалиста ПМСП, в соответствии с поводами обращения</a:t>
                      </a:r>
                      <a:endParaRPr lang="ru-RU" sz="7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ru-RU" sz="7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Оказание КДП осуществляется без направления специалиста ПМСП в следующих случаях:</a:t>
                      </a:r>
                      <a:endParaRPr lang="ru-RU" sz="700" b="1"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1) при направлении профильным специалистом на дополнительные лабораторно-инструментальные исследования и консультации других профильных специалистов для верификации диагноза в рамках одного случая; 2) при обращении на повторный прием к профильному специалисту; 3) при обращении пациента по поводу травмы или оказания экстренной и плановой стоматологической помощи; 4) при обращении пациента по поводу заболеваний дерматовенерологического профиля; 5) при обращении участников, инвалидов ВОВ и лиц, приравненных к ним; 6) услуг, оказываемых передвижными медицинскими комплексами и консультативно-диагностическими поездами.</a:t>
                      </a:r>
                      <a:endParaRPr lang="ru-RU" sz="7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ru-RU" sz="7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ru-RU" sz="7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Оказание КДП по направлению специалиста ПМСП:</a:t>
                      </a:r>
                    </a:p>
                    <a:p>
                      <a:pPr algn="l">
                        <a:lnSpc>
                          <a:spcPct val="107000"/>
                        </a:lnSpc>
                        <a:spcAft>
                          <a:spcPts val="0"/>
                        </a:spcAft>
                      </a:pP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1.В МИС врач ПМСП создает направление на оказание КДП, путем ввода данных о пациенте, поводе обращения, предварительном диагнозе, и услуге КДУ. После создания направления врачу ПМСП в ИС отображается информация по источнику финансирования и статусу застрахованности пациента. После отображения источника финансирования и статуса застрахованности врач ПМСП подтверждает корректность данных и сохраняет направление на КДУ.</a:t>
                      </a:r>
                    </a:p>
                    <a:p>
                      <a:pPr algn="l">
                        <a:lnSpc>
                          <a:spcPct val="107000"/>
                        </a:lnSpc>
                        <a:spcAft>
                          <a:spcPts val="0"/>
                        </a:spcAft>
                      </a:pP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2.Профильный специалист получает направление в ИС и оказывает КДП. В случае необходимости </a:t>
                      </a:r>
                      <a:r>
                        <a:rPr lang="ru-RU" sz="700" dirty="0" err="1">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доп.услуг</a:t>
                      </a: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профильный специалист создает в ИС направление на оказание дополнительных услуг по алгоритму в пункте 1.</a:t>
                      </a:r>
                    </a:p>
                    <a:p>
                      <a:pPr algn="l">
                        <a:lnSpc>
                          <a:spcPct val="107000"/>
                        </a:lnSpc>
                        <a:spcAft>
                          <a:spcPts val="0"/>
                        </a:spcAft>
                      </a:pP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3.После оказания услуг, профильный специалист вносит данные об оказанных услугах в МИС. При этом источник финансирования, определенный при направлении на услуги КДП врачом ПМСП, отображается при введении услуг. При внесении данных об услугах профильный специалист вносит заключительный диагноз, дополнительные услуги, вид активного посещения, место оказания услуг. После ввода данных, профильный специалист подтверждает корректность данных и сохраняет результаты.</a:t>
                      </a:r>
                    </a:p>
                    <a:p>
                      <a:pPr algn="l">
                        <a:lnSpc>
                          <a:spcPct val="107000"/>
                        </a:lnSpc>
                        <a:spcAft>
                          <a:spcPts val="0"/>
                        </a:spcAft>
                      </a:pP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4.После сохранения результатов оказания услуг, профильный специалист формирует медицинское заключение, в которой указывает результаты проведенного обследования и лечения, а также рекомендации по дальнейшему ведению пациента с внесением в информационную систему.</a:t>
                      </a:r>
                    </a:p>
                    <a:p>
                      <a:pPr algn="l">
                        <a:lnSpc>
                          <a:spcPct val="107000"/>
                        </a:lnSpc>
                        <a:spcAft>
                          <a:spcPts val="0"/>
                        </a:spcAft>
                      </a:pP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4.1.в случае оказания КДП профильным специалистом внутри одной организации</a:t>
                      </a:r>
                      <a:r>
                        <a:rPr lang="ru-RU" sz="7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профильный специалист, оказавший КДП, при наличии показаний выдает или продлевает лист и (или) справку временной нетрудоспособности, а при наличии стойкой утраты трудоспособности дает рекомендации на оформление документов для направления на медико-социальную экспертизу  согласно приказу  МЗ РК № 183 «Об утверждении Правил проведения экспертизы временной нетрудоспособности, выдачи листа и справки о временной нетрудоспособности».</a:t>
                      </a:r>
                    </a:p>
                    <a:p>
                      <a:pPr algn="l">
                        <a:lnSpc>
                          <a:spcPct val="107000"/>
                        </a:lnSpc>
                        <a:spcAft>
                          <a:spcPts val="0"/>
                        </a:spcAft>
                      </a:pP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4.2.в случае оказания КДП профильным специалистом организации соисполнителя, профильный специалист, оказавший КДП, при наличии показаний дает рекомендации по выдаче и продлению листа и (или) справки временной нетрудоспособности, а при наличии стойкой утраты трудоспособности дает рекомендации на оформление документов для направления на медико-социальную экспертизу.</a:t>
                      </a:r>
                    </a:p>
                    <a:p>
                      <a:pPr algn="l">
                        <a:lnSpc>
                          <a:spcPct val="107000"/>
                        </a:lnSpc>
                        <a:spcAft>
                          <a:spcPts val="0"/>
                        </a:spcAft>
                      </a:pP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4.3.при необходимости оказания КДП на республиканском уровне, профильный специалист в медицинском заключении предусматривает рекомендации для оказания КДП на республиканском уровне.</a:t>
                      </a:r>
                    </a:p>
                    <a:p>
                      <a:pPr algn="l">
                        <a:lnSpc>
                          <a:spcPct val="107000"/>
                        </a:lnSpc>
                        <a:spcAft>
                          <a:spcPts val="0"/>
                        </a:spcAft>
                      </a:pP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5.После получения медицинского заключения врач ПМСП осуществляет следующие действия:</a:t>
                      </a:r>
                    </a:p>
                    <a:p>
                      <a:pPr algn="l">
                        <a:lnSpc>
                          <a:spcPct val="107000"/>
                        </a:lnSpc>
                        <a:spcAft>
                          <a:spcPts val="0"/>
                        </a:spcAft>
                      </a:pP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5.1.в случае наличия рекомендации оказания КДП на республиканском уровне, врач ПМСП выносит документы пациента на Комиссию, созданную в МО по месту прикрепления пациента. Комиссия в течение 2 рабочих дней рассматривает документы пациента и принимает решение о направлении либо отказе (при отсутствии показаний) в получении КДП на республиканском уровне. Направление в медицинскую организацию республиканского уровня в рамках ГОБМП осуществляется в случаях необходимости:</a:t>
                      </a:r>
                      <a:endParaRPr lang="ru-RU" sz="7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arenR"/>
                      </a:pP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дифференциальной диагностики сложных, неясных случаев для верификации диагноза;</a:t>
                      </a:r>
                      <a:endParaRPr lang="ru-RU" sz="7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arenR"/>
                      </a:pP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диагностики редко встречающихся, орфанных заболеваний;</a:t>
                      </a:r>
                      <a:endParaRPr lang="ru-RU" sz="7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arenR"/>
                      </a:pP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решения спорных случаев определения тактики ведения, лечения, а также экспертной оценки нетрудоспособности;</a:t>
                      </a:r>
                      <a:endParaRPr lang="ru-RU" sz="7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arenR"/>
                      </a:pP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определения наличия показаний для направления на лечение за рубеж;</a:t>
                      </a:r>
                      <a:endParaRPr lang="ru-RU" sz="7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arenR"/>
                      </a:pP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определения тактики лечения пациентов из социально-уязвимых слоев населения с тяжелым течением заболевания;</a:t>
                      </a:r>
                      <a:endParaRPr lang="ru-RU" sz="7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arenR"/>
                      </a:pP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определения тактики ведения и лечения пациентов в случаях частых рецидивов заболевания и декомпенсации;</a:t>
                      </a:r>
                      <a:endParaRPr lang="ru-RU" sz="7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arenR"/>
                      </a:pP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диагностики и лечения при неэффективности проводимых лечебных мероприятий на уровне ПМСП.</a:t>
                      </a:r>
                      <a:endParaRPr lang="ru-RU" sz="7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После получения положительного решения Комиссии или оказания КДП по месту прикрепления врач ПМСП переходит к созданию направления в МИС.</a:t>
                      </a:r>
                      <a:endParaRPr lang="ru-RU" sz="7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5.2.при выявлении хронического заболевания или социально – значимого заболевания врач ПМСП осуществляет постановку на учет для динамического наблюдения.  Динамическое наблюдение на уровне КДП осуществляется при социально-значимых заболеваниях, подлежащих динамическому наблюдению профильными специалистами в рамках ГОБМП. Перечень, объемы, периодичность проведения осмотров участковой медицинской сестры, врача ПМСП, профильных специалистов, лабораторных и инструментальных исследований, сроки наблюдения, критерии снятия с учета определяются по перечню социально-значимых заболеваний, подлежащих динамическому наблюдению профильными специалистами на уровне КДП в рамках ГОБМП. При хронических заболеваниях, подлежащих наблюдению профильными специалистами, наблюдение на уровне КДП осуществляется в рамках ГОБМП и в системе ОСМС. Перечень, объемы, периодичность проведения осмотров участковой медицинской сестры, врача ПМСП, профильных специалистов, лабораторных и инструментальных исследований, сроки наблюдения, критерии снятия с учета определяются по перечню хронических заболеваний, подлежащих наблюдению профильными специалистами на уровне КДП в рамках ГОБМП и в системе ОСМС.</a:t>
                      </a:r>
                      <a:endParaRPr lang="ru-RU" sz="7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5.3.После проведения всех необходимых консультативно – диагностических услуг врач ПМСП назначает соответствующее лечение. </a:t>
                      </a:r>
                      <a:endParaRPr lang="ru-RU" sz="7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ru-RU" sz="7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Оказание КДП без направления специалиста ПМСП осуществляется в соответствии с шагами в пунктах 2-5 настоящего процесса.</a:t>
                      </a:r>
                      <a:endParaRPr lang="ru-RU" sz="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0904" marR="40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293212"/>
                  </a:ext>
                </a:extLst>
              </a:tr>
            </a:tbl>
          </a:graphicData>
        </a:graphic>
      </p:graphicFrame>
      <p:sp>
        <p:nvSpPr>
          <p:cNvPr id="16" name="Прямоугольник 15">
            <a:extLst>
              <a:ext uri="{FF2B5EF4-FFF2-40B4-BE49-F238E27FC236}">
                <a16:creationId xmlns:a16="http://schemas.microsoft.com/office/drawing/2014/main" id="{7D312DA8-D398-49FD-972C-1F0FECC72EF7}"/>
              </a:ext>
            </a:extLst>
          </p:cNvPr>
          <p:cNvSpPr/>
          <p:nvPr/>
        </p:nvSpPr>
        <p:spPr>
          <a:xfrm>
            <a:off x="217713" y="185597"/>
            <a:ext cx="9432358" cy="477054"/>
          </a:xfrm>
          <a:prstGeom prst="rect">
            <a:avLst/>
          </a:prstGeom>
        </p:spPr>
        <p:txBody>
          <a:bodyPr wrap="square">
            <a:spAutoFit/>
          </a:bodyPr>
          <a:lstStyle/>
          <a:p>
            <a:pPr algn="ctr"/>
            <a:r>
              <a:rPr lang="ru-RU" sz="2500" b="1" dirty="0">
                <a:solidFill>
                  <a:srgbClr val="002060"/>
                </a:solidFill>
                <a:latin typeface="Arial Narrow"/>
                <a:sym typeface="Arial Narrow"/>
              </a:rPr>
              <a:t>Бизнес процесс «Оказание консультативно-диагностической помощи»</a:t>
            </a:r>
            <a:endParaRPr lang="ru-RU" sz="2500" dirty="0"/>
          </a:p>
        </p:txBody>
      </p:sp>
    </p:spTree>
    <p:extLst>
      <p:ext uri="{BB962C8B-B14F-4D97-AF65-F5344CB8AC3E}">
        <p14:creationId xmlns:p14="http://schemas.microsoft.com/office/powerpoint/2010/main" val="3491067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cxnSp>
        <p:nvCxnSpPr>
          <p:cNvPr id="6" name="Прямая соединительная линия 5">
            <a:extLst>
              <a:ext uri="{FF2B5EF4-FFF2-40B4-BE49-F238E27FC236}">
                <a16:creationId xmlns:a16="http://schemas.microsoft.com/office/drawing/2014/main" id="{D7EF8EAA-7ED2-464C-B4F2-E0F93E49E889}"/>
              </a:ext>
            </a:extLst>
          </p:cNvPr>
          <p:cNvCxnSpPr>
            <a:cxnSpLocks/>
          </p:cNvCxnSpPr>
          <p:nvPr/>
        </p:nvCxnSpPr>
        <p:spPr>
          <a:xfrm>
            <a:off x="0" y="2473587"/>
            <a:ext cx="11935326"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7" name="TextBox 6">
            <a:extLst>
              <a:ext uri="{FF2B5EF4-FFF2-40B4-BE49-F238E27FC236}">
                <a16:creationId xmlns:a16="http://schemas.microsoft.com/office/drawing/2014/main" id="{5C241699-F4F7-43BA-8F94-05C2416A4013}"/>
              </a:ext>
            </a:extLst>
          </p:cNvPr>
          <p:cNvSpPr txBox="1"/>
          <p:nvPr/>
        </p:nvSpPr>
        <p:spPr>
          <a:xfrm>
            <a:off x="0" y="3596384"/>
            <a:ext cx="1750399" cy="307777"/>
          </a:xfrm>
          <a:prstGeom prst="rect">
            <a:avLst/>
          </a:prstGeom>
          <a:noFill/>
        </p:spPr>
        <p:txBody>
          <a:bodyPr wrap="square" rtlCol="0">
            <a:spAutoFit/>
          </a:bodyPr>
          <a:lstStyle/>
          <a:p>
            <a:r>
              <a:rPr lang="ru-RU" sz="1400" i="1" dirty="0">
                <a:solidFill>
                  <a:srgbClr val="FF0000"/>
                </a:solidFill>
                <a:latin typeface="Arial Narrow" panose="020B0606020202030204" pitchFamily="34" charset="0"/>
              </a:rPr>
              <a:t>С 1 января 2020г.</a:t>
            </a:r>
          </a:p>
        </p:txBody>
      </p:sp>
      <p:sp>
        <p:nvSpPr>
          <p:cNvPr id="10" name="TextBox 9">
            <a:extLst>
              <a:ext uri="{FF2B5EF4-FFF2-40B4-BE49-F238E27FC236}">
                <a16:creationId xmlns:a16="http://schemas.microsoft.com/office/drawing/2014/main" id="{FAB83E6F-3007-485E-90FA-00D05D14F212}"/>
              </a:ext>
            </a:extLst>
          </p:cNvPr>
          <p:cNvSpPr txBox="1"/>
          <p:nvPr/>
        </p:nvSpPr>
        <p:spPr>
          <a:xfrm>
            <a:off x="204536" y="865061"/>
            <a:ext cx="1788042" cy="307777"/>
          </a:xfrm>
          <a:prstGeom prst="rect">
            <a:avLst/>
          </a:prstGeom>
          <a:noFill/>
        </p:spPr>
        <p:txBody>
          <a:bodyPr wrap="square" rtlCol="0">
            <a:spAutoFit/>
          </a:bodyPr>
          <a:lstStyle/>
          <a:p>
            <a:r>
              <a:rPr lang="ru-RU" sz="1400" i="1" dirty="0">
                <a:solidFill>
                  <a:srgbClr val="FF0000"/>
                </a:solidFill>
                <a:latin typeface="Arial Narrow" panose="020B0606020202030204" pitchFamily="34" charset="0"/>
              </a:rPr>
              <a:t>В настоящее время</a:t>
            </a:r>
          </a:p>
        </p:txBody>
      </p:sp>
      <p:sp>
        <p:nvSpPr>
          <p:cNvPr id="11" name="Прямоугольник 10">
            <a:extLst>
              <a:ext uri="{FF2B5EF4-FFF2-40B4-BE49-F238E27FC236}">
                <a16:creationId xmlns:a16="http://schemas.microsoft.com/office/drawing/2014/main" id="{83C0461C-BDB5-4B86-B51D-D71E33EE8976}"/>
              </a:ext>
            </a:extLst>
          </p:cNvPr>
          <p:cNvSpPr/>
          <p:nvPr/>
        </p:nvSpPr>
        <p:spPr>
          <a:xfrm>
            <a:off x="424332" y="161500"/>
            <a:ext cx="9041529" cy="523220"/>
          </a:xfrm>
          <a:prstGeom prst="rect">
            <a:avLst/>
          </a:prstGeom>
        </p:spPr>
        <p:txBody>
          <a:bodyPr wrap="square">
            <a:spAutoFit/>
          </a:bodyPr>
          <a:lstStyle/>
          <a:p>
            <a:pPr algn="ctr"/>
            <a:r>
              <a:rPr lang="ru-RU" sz="2800" b="1" dirty="0">
                <a:solidFill>
                  <a:srgbClr val="002060"/>
                </a:solidFill>
                <a:latin typeface="Arial Narrow"/>
                <a:sym typeface="Arial Narrow"/>
              </a:rPr>
              <a:t>Кодировка медицинских услуг </a:t>
            </a:r>
            <a:r>
              <a:rPr lang="ru-RU" sz="2800" b="1" dirty="0">
                <a:solidFill>
                  <a:srgbClr val="C00000"/>
                </a:solidFill>
                <a:latin typeface="Arial Narrow"/>
                <a:sym typeface="Arial Narrow"/>
              </a:rPr>
              <a:t>КДУ в КПН </a:t>
            </a:r>
            <a:r>
              <a:rPr lang="ru-RU" sz="2800" b="1" dirty="0">
                <a:solidFill>
                  <a:srgbClr val="002060"/>
                </a:solidFill>
                <a:latin typeface="Arial Narrow"/>
                <a:sym typeface="Arial Narrow"/>
              </a:rPr>
              <a:t>в МИС </a:t>
            </a:r>
            <a:r>
              <a:rPr lang="ru-RU" sz="2800" b="1" i="1" dirty="0">
                <a:solidFill>
                  <a:srgbClr val="C00000"/>
                </a:solidFill>
                <a:latin typeface="Arial Narrow"/>
                <a:sym typeface="Arial Narrow"/>
              </a:rPr>
              <a:t>(пример)</a:t>
            </a:r>
            <a:endParaRPr lang="ru-RU" sz="2800" i="1" dirty="0">
              <a:solidFill>
                <a:srgbClr val="C00000"/>
              </a:solidFill>
            </a:endParaRPr>
          </a:p>
        </p:txBody>
      </p:sp>
      <p:sp>
        <p:nvSpPr>
          <p:cNvPr id="12" name="Заголовок 5">
            <a:extLst>
              <a:ext uri="{FF2B5EF4-FFF2-40B4-BE49-F238E27FC236}">
                <a16:creationId xmlns:a16="http://schemas.microsoft.com/office/drawing/2014/main" id="{45EA6BCC-86DE-401C-B413-3EE894055E57}"/>
              </a:ext>
            </a:extLst>
          </p:cNvPr>
          <p:cNvSpPr txBox="1">
            <a:spLocks/>
          </p:cNvSpPr>
          <p:nvPr/>
        </p:nvSpPr>
        <p:spPr>
          <a:xfrm>
            <a:off x="8874035" y="6512339"/>
            <a:ext cx="3024052"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№626, изм. КР ДСМ – 17, Приложение 1</a:t>
            </a:r>
          </a:p>
        </p:txBody>
      </p:sp>
      <p:pic>
        <p:nvPicPr>
          <p:cNvPr id="5" name="Рисунок 4">
            <a:extLst>
              <a:ext uri="{FF2B5EF4-FFF2-40B4-BE49-F238E27FC236}">
                <a16:creationId xmlns:a16="http://schemas.microsoft.com/office/drawing/2014/main" id="{1EE8C118-1231-44CB-AF3A-CA1863BB5A97}"/>
              </a:ext>
            </a:extLst>
          </p:cNvPr>
          <p:cNvPicPr>
            <a:picLocks noChangeAspect="1"/>
          </p:cNvPicPr>
          <p:nvPr/>
        </p:nvPicPr>
        <p:blipFill>
          <a:blip r:embed="rId2"/>
          <a:stretch>
            <a:fillRect/>
          </a:stretch>
        </p:blipFill>
        <p:spPr>
          <a:xfrm>
            <a:off x="0" y="1172838"/>
            <a:ext cx="11935326" cy="1245124"/>
          </a:xfrm>
          <a:prstGeom prst="rect">
            <a:avLst/>
          </a:prstGeom>
        </p:spPr>
      </p:pic>
      <p:pic>
        <p:nvPicPr>
          <p:cNvPr id="9" name="Рисунок 8">
            <a:extLst>
              <a:ext uri="{FF2B5EF4-FFF2-40B4-BE49-F238E27FC236}">
                <a16:creationId xmlns:a16="http://schemas.microsoft.com/office/drawing/2014/main" id="{1CA0C69B-3D53-4B80-BEFB-63F5835BFF02}"/>
              </a:ext>
            </a:extLst>
          </p:cNvPr>
          <p:cNvPicPr>
            <a:picLocks noChangeAspect="1"/>
          </p:cNvPicPr>
          <p:nvPr/>
        </p:nvPicPr>
        <p:blipFill>
          <a:blip r:embed="rId3"/>
          <a:stretch>
            <a:fillRect/>
          </a:stretch>
        </p:blipFill>
        <p:spPr>
          <a:xfrm>
            <a:off x="0" y="2579352"/>
            <a:ext cx="11935326" cy="3932988"/>
          </a:xfrm>
          <a:prstGeom prst="rect">
            <a:avLst/>
          </a:prstGeom>
        </p:spPr>
      </p:pic>
    </p:spTree>
    <p:extLst>
      <p:ext uri="{BB962C8B-B14F-4D97-AF65-F5344CB8AC3E}">
        <p14:creationId xmlns:p14="http://schemas.microsoft.com/office/powerpoint/2010/main" val="1804054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17714" y="1006680"/>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838200" y="3008737"/>
            <a:ext cx="10515600" cy="13255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2060"/>
              </a:solidFill>
            </a:endParaRPr>
          </a:p>
        </p:txBody>
      </p:sp>
      <p:sp>
        <p:nvSpPr>
          <p:cNvPr id="3" name="TextBox 2">
            <a:extLst>
              <a:ext uri="{FF2B5EF4-FFF2-40B4-BE49-F238E27FC236}">
                <a16:creationId xmlns:a16="http://schemas.microsoft.com/office/drawing/2014/main" id="{18E74EAD-20C8-4025-AEAB-B5210A424433}"/>
              </a:ext>
            </a:extLst>
          </p:cNvPr>
          <p:cNvSpPr txBox="1"/>
          <p:nvPr/>
        </p:nvSpPr>
        <p:spPr>
          <a:xfrm>
            <a:off x="1073791" y="884668"/>
            <a:ext cx="10980954" cy="1903379"/>
          </a:xfrm>
          <a:prstGeom prst="rect">
            <a:avLst/>
          </a:prstGeom>
          <a:noFill/>
          <a:ln w="28575">
            <a:solidFill>
              <a:srgbClr val="C00000"/>
            </a:solidFill>
            <a:prstDash val="dash"/>
          </a:ln>
        </p:spPr>
        <p:txBody>
          <a:bodyPr wrap="square" rtlCol="0">
            <a:spAutoFit/>
          </a:bodyPr>
          <a:lstStyle/>
          <a:p>
            <a:endParaRPr lang="ru-RU" dirty="0"/>
          </a:p>
        </p:txBody>
      </p:sp>
      <p:sp>
        <p:nvSpPr>
          <p:cNvPr id="7" name="Прямоугольник 6">
            <a:extLst>
              <a:ext uri="{FF2B5EF4-FFF2-40B4-BE49-F238E27FC236}">
                <a16:creationId xmlns:a16="http://schemas.microsoft.com/office/drawing/2014/main" id="{C099EA4D-F3C1-44D8-8E2F-9A4A6A909CA0}"/>
              </a:ext>
            </a:extLst>
          </p:cNvPr>
          <p:cNvSpPr/>
          <p:nvPr/>
        </p:nvSpPr>
        <p:spPr>
          <a:xfrm>
            <a:off x="673768" y="161500"/>
            <a:ext cx="8990348" cy="523220"/>
          </a:xfrm>
          <a:prstGeom prst="rect">
            <a:avLst/>
          </a:prstGeom>
        </p:spPr>
        <p:txBody>
          <a:bodyPr wrap="square">
            <a:spAutoFit/>
          </a:bodyPr>
          <a:lstStyle/>
          <a:p>
            <a:pPr algn="ctr"/>
            <a:r>
              <a:rPr lang="ru-RU" sz="2800" b="1" dirty="0">
                <a:solidFill>
                  <a:srgbClr val="002060"/>
                </a:solidFill>
                <a:latin typeface="Arial Narrow"/>
                <a:sym typeface="Arial Narrow"/>
              </a:rPr>
              <a:t>Кодировка медицинских услуг </a:t>
            </a:r>
            <a:r>
              <a:rPr lang="ru-RU" sz="2800" b="1" dirty="0">
                <a:solidFill>
                  <a:srgbClr val="C00000"/>
                </a:solidFill>
                <a:latin typeface="Arial Narrow"/>
                <a:sym typeface="Arial Narrow"/>
              </a:rPr>
              <a:t>КДУ в КПН </a:t>
            </a:r>
            <a:r>
              <a:rPr lang="ru-RU" sz="2800" b="1" dirty="0">
                <a:solidFill>
                  <a:srgbClr val="002060"/>
                </a:solidFill>
                <a:latin typeface="Arial Narrow"/>
                <a:sym typeface="Arial Narrow"/>
              </a:rPr>
              <a:t>в МИС </a:t>
            </a:r>
            <a:r>
              <a:rPr lang="ru-RU" sz="2000" b="1" i="1" dirty="0">
                <a:solidFill>
                  <a:srgbClr val="002060"/>
                </a:solidFill>
                <a:latin typeface="Arial Narrow"/>
                <a:sym typeface="Arial Narrow"/>
              </a:rPr>
              <a:t>(</a:t>
            </a:r>
            <a:r>
              <a:rPr lang="ru-RU" sz="2000" b="1" i="1" dirty="0">
                <a:solidFill>
                  <a:srgbClr val="C00000"/>
                </a:solidFill>
                <a:latin typeface="Arial Narrow"/>
                <a:sym typeface="Arial Narrow"/>
              </a:rPr>
              <a:t>прием врача</a:t>
            </a:r>
            <a:r>
              <a:rPr lang="ru-RU" sz="2000" b="1" i="1" dirty="0">
                <a:solidFill>
                  <a:srgbClr val="002060"/>
                </a:solidFill>
                <a:latin typeface="Arial Narrow"/>
                <a:sym typeface="Arial Narrow"/>
              </a:rPr>
              <a:t>)</a:t>
            </a:r>
            <a:endParaRPr lang="ru-RU" sz="2000" i="1" dirty="0">
              <a:solidFill>
                <a:srgbClr val="FF0000"/>
              </a:solidFill>
            </a:endParaRPr>
          </a:p>
        </p:txBody>
      </p:sp>
      <p:sp>
        <p:nvSpPr>
          <p:cNvPr id="8" name="Заголовок 5">
            <a:extLst>
              <a:ext uri="{FF2B5EF4-FFF2-40B4-BE49-F238E27FC236}">
                <a16:creationId xmlns:a16="http://schemas.microsoft.com/office/drawing/2014/main" id="{65F8D5B6-5F2B-42CB-8836-3B5B6C2CE4CB}"/>
              </a:ext>
            </a:extLst>
          </p:cNvPr>
          <p:cNvSpPr txBox="1">
            <a:spLocks/>
          </p:cNvSpPr>
          <p:nvPr/>
        </p:nvSpPr>
        <p:spPr>
          <a:xfrm>
            <a:off x="8795657" y="6458367"/>
            <a:ext cx="3001283"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№626, изм. КР ДСМ – 17, Приложение1</a:t>
            </a:r>
          </a:p>
        </p:txBody>
      </p:sp>
      <p:pic>
        <p:nvPicPr>
          <p:cNvPr id="4" name="Рисунок 3">
            <a:extLst>
              <a:ext uri="{FF2B5EF4-FFF2-40B4-BE49-F238E27FC236}">
                <a16:creationId xmlns:a16="http://schemas.microsoft.com/office/drawing/2014/main" id="{6BEB91AD-1795-4A82-9A51-B43784D04486}"/>
              </a:ext>
            </a:extLst>
          </p:cNvPr>
          <p:cNvPicPr>
            <a:picLocks noChangeAspect="1"/>
          </p:cNvPicPr>
          <p:nvPr/>
        </p:nvPicPr>
        <p:blipFill>
          <a:blip r:embed="rId2"/>
          <a:stretch>
            <a:fillRect/>
          </a:stretch>
        </p:blipFill>
        <p:spPr>
          <a:xfrm>
            <a:off x="137254" y="1006680"/>
            <a:ext cx="11837031" cy="5451687"/>
          </a:xfrm>
          <a:prstGeom prst="rect">
            <a:avLst/>
          </a:prstGeom>
        </p:spPr>
      </p:pic>
    </p:spTree>
    <p:extLst>
      <p:ext uri="{BB962C8B-B14F-4D97-AF65-F5344CB8AC3E}">
        <p14:creationId xmlns:p14="http://schemas.microsoft.com/office/powerpoint/2010/main" val="4204062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17714" y="1006680"/>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838200" y="3046401"/>
            <a:ext cx="10515600" cy="128789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2060"/>
              </a:solidFill>
            </a:endParaRPr>
          </a:p>
        </p:txBody>
      </p:sp>
      <p:sp>
        <p:nvSpPr>
          <p:cNvPr id="7" name="Прямоугольник 6">
            <a:extLst>
              <a:ext uri="{FF2B5EF4-FFF2-40B4-BE49-F238E27FC236}">
                <a16:creationId xmlns:a16="http://schemas.microsoft.com/office/drawing/2014/main" id="{C099EA4D-F3C1-44D8-8E2F-9A4A6A909CA0}"/>
              </a:ext>
            </a:extLst>
          </p:cNvPr>
          <p:cNvSpPr/>
          <p:nvPr/>
        </p:nvSpPr>
        <p:spPr>
          <a:xfrm>
            <a:off x="553452" y="161500"/>
            <a:ext cx="8912409" cy="523220"/>
          </a:xfrm>
          <a:prstGeom prst="rect">
            <a:avLst/>
          </a:prstGeom>
        </p:spPr>
        <p:txBody>
          <a:bodyPr wrap="square">
            <a:spAutoFit/>
          </a:bodyPr>
          <a:lstStyle/>
          <a:p>
            <a:pPr algn="ctr"/>
            <a:r>
              <a:rPr lang="ru-RU" sz="2800" b="1" dirty="0">
                <a:solidFill>
                  <a:srgbClr val="002060"/>
                </a:solidFill>
                <a:latin typeface="Arial Narrow"/>
                <a:sym typeface="Arial Narrow"/>
              </a:rPr>
              <a:t>Кодировка медицинских услуг </a:t>
            </a:r>
            <a:r>
              <a:rPr lang="ru-RU" sz="2800" b="1" dirty="0">
                <a:solidFill>
                  <a:srgbClr val="C00000"/>
                </a:solidFill>
                <a:latin typeface="Arial Narrow"/>
                <a:sym typeface="Arial Narrow"/>
              </a:rPr>
              <a:t>КДУ в КПН </a:t>
            </a:r>
            <a:r>
              <a:rPr lang="ru-RU" sz="2800" b="1" dirty="0">
                <a:solidFill>
                  <a:srgbClr val="002060"/>
                </a:solidFill>
                <a:latin typeface="Arial Narrow"/>
                <a:sym typeface="Arial Narrow"/>
              </a:rPr>
              <a:t>в МИС </a:t>
            </a:r>
            <a:r>
              <a:rPr lang="ru-RU" sz="2000" b="1" i="1" dirty="0">
                <a:solidFill>
                  <a:srgbClr val="002060"/>
                </a:solidFill>
                <a:latin typeface="Arial Narrow"/>
                <a:sym typeface="Arial Narrow"/>
              </a:rPr>
              <a:t>(</a:t>
            </a:r>
            <a:r>
              <a:rPr lang="ru-RU" sz="2000" b="1" i="1" dirty="0">
                <a:solidFill>
                  <a:srgbClr val="C00000"/>
                </a:solidFill>
                <a:latin typeface="Arial Narrow"/>
                <a:sym typeface="Arial Narrow"/>
              </a:rPr>
              <a:t>прием врача</a:t>
            </a:r>
            <a:r>
              <a:rPr lang="ru-RU" sz="2000" b="1" i="1" dirty="0">
                <a:solidFill>
                  <a:srgbClr val="002060"/>
                </a:solidFill>
                <a:latin typeface="Arial Narrow"/>
                <a:sym typeface="Arial Narrow"/>
              </a:rPr>
              <a:t>)</a:t>
            </a:r>
            <a:endParaRPr lang="ru-RU" sz="2000" i="1" dirty="0">
              <a:solidFill>
                <a:srgbClr val="FF0000"/>
              </a:solidFill>
            </a:endParaRPr>
          </a:p>
        </p:txBody>
      </p:sp>
      <p:sp>
        <p:nvSpPr>
          <p:cNvPr id="8" name="Заголовок 5">
            <a:extLst>
              <a:ext uri="{FF2B5EF4-FFF2-40B4-BE49-F238E27FC236}">
                <a16:creationId xmlns:a16="http://schemas.microsoft.com/office/drawing/2014/main" id="{65F8D5B6-5F2B-42CB-8836-3B5B6C2CE4CB}"/>
              </a:ext>
            </a:extLst>
          </p:cNvPr>
          <p:cNvSpPr txBox="1">
            <a:spLocks/>
          </p:cNvSpPr>
          <p:nvPr/>
        </p:nvSpPr>
        <p:spPr>
          <a:xfrm>
            <a:off x="8769531" y="6458367"/>
            <a:ext cx="3027409"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№626, изм. КР ДСМ – 17, Приложение 1</a:t>
            </a:r>
          </a:p>
        </p:txBody>
      </p:sp>
      <p:pic>
        <p:nvPicPr>
          <p:cNvPr id="9" name="Рисунок 8">
            <a:extLst>
              <a:ext uri="{FF2B5EF4-FFF2-40B4-BE49-F238E27FC236}">
                <a16:creationId xmlns:a16="http://schemas.microsoft.com/office/drawing/2014/main" id="{8364EB46-1DDC-4239-8839-B551BE37B853}"/>
              </a:ext>
            </a:extLst>
          </p:cNvPr>
          <p:cNvPicPr>
            <a:picLocks noChangeAspect="1"/>
          </p:cNvPicPr>
          <p:nvPr/>
        </p:nvPicPr>
        <p:blipFill>
          <a:blip r:embed="rId2"/>
          <a:stretch>
            <a:fillRect/>
          </a:stretch>
        </p:blipFill>
        <p:spPr>
          <a:xfrm>
            <a:off x="84221" y="1006679"/>
            <a:ext cx="11890066" cy="5284631"/>
          </a:xfrm>
          <a:prstGeom prst="rect">
            <a:avLst/>
          </a:prstGeom>
        </p:spPr>
      </p:pic>
    </p:spTree>
    <p:extLst>
      <p:ext uri="{BB962C8B-B14F-4D97-AF65-F5344CB8AC3E}">
        <p14:creationId xmlns:p14="http://schemas.microsoft.com/office/powerpoint/2010/main" val="1064448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17714" y="1006680"/>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838200" y="3046401"/>
            <a:ext cx="10515600" cy="128789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2060"/>
              </a:solidFill>
            </a:endParaRPr>
          </a:p>
        </p:txBody>
      </p:sp>
      <p:sp>
        <p:nvSpPr>
          <p:cNvPr id="7" name="Прямоугольник 6">
            <a:extLst>
              <a:ext uri="{FF2B5EF4-FFF2-40B4-BE49-F238E27FC236}">
                <a16:creationId xmlns:a16="http://schemas.microsoft.com/office/drawing/2014/main" id="{C099EA4D-F3C1-44D8-8E2F-9A4A6A909CA0}"/>
              </a:ext>
            </a:extLst>
          </p:cNvPr>
          <p:cNvSpPr/>
          <p:nvPr/>
        </p:nvSpPr>
        <p:spPr>
          <a:xfrm>
            <a:off x="336884" y="161500"/>
            <a:ext cx="9128977" cy="523220"/>
          </a:xfrm>
          <a:prstGeom prst="rect">
            <a:avLst/>
          </a:prstGeom>
        </p:spPr>
        <p:txBody>
          <a:bodyPr wrap="square">
            <a:spAutoFit/>
          </a:bodyPr>
          <a:lstStyle/>
          <a:p>
            <a:pPr algn="ctr"/>
            <a:r>
              <a:rPr lang="ru-RU" sz="2800" b="1" dirty="0">
                <a:solidFill>
                  <a:srgbClr val="002060"/>
                </a:solidFill>
                <a:latin typeface="Arial Narrow"/>
                <a:sym typeface="Arial Narrow"/>
              </a:rPr>
              <a:t>Кодировка медицинских услуг </a:t>
            </a:r>
            <a:r>
              <a:rPr lang="ru-RU" sz="2800" b="1" dirty="0">
                <a:solidFill>
                  <a:srgbClr val="C00000"/>
                </a:solidFill>
                <a:latin typeface="Arial Narrow"/>
                <a:sym typeface="Arial Narrow"/>
              </a:rPr>
              <a:t>КДУ в КПН </a:t>
            </a:r>
            <a:r>
              <a:rPr lang="ru-RU" sz="2800" b="1" dirty="0">
                <a:solidFill>
                  <a:srgbClr val="002060"/>
                </a:solidFill>
                <a:latin typeface="Arial Narrow"/>
                <a:sym typeface="Arial Narrow"/>
              </a:rPr>
              <a:t>в МИС </a:t>
            </a:r>
            <a:r>
              <a:rPr lang="ru-RU" sz="2000" b="1" i="1" dirty="0">
                <a:solidFill>
                  <a:srgbClr val="002060"/>
                </a:solidFill>
                <a:latin typeface="Arial Narrow"/>
                <a:sym typeface="Arial Narrow"/>
              </a:rPr>
              <a:t>(</a:t>
            </a:r>
            <a:r>
              <a:rPr lang="ru-RU" sz="2000" b="1" i="1" dirty="0">
                <a:solidFill>
                  <a:srgbClr val="C00000"/>
                </a:solidFill>
                <a:latin typeface="Arial Narrow"/>
                <a:sym typeface="Arial Narrow"/>
              </a:rPr>
              <a:t>исследования</a:t>
            </a:r>
            <a:r>
              <a:rPr lang="ru-RU" sz="2000" b="1" i="1" dirty="0">
                <a:solidFill>
                  <a:srgbClr val="002060"/>
                </a:solidFill>
                <a:latin typeface="Arial Narrow"/>
                <a:sym typeface="Arial Narrow"/>
              </a:rPr>
              <a:t>)</a:t>
            </a:r>
            <a:endParaRPr lang="ru-RU" sz="2000" i="1" dirty="0">
              <a:solidFill>
                <a:srgbClr val="FF0000"/>
              </a:solidFill>
            </a:endParaRPr>
          </a:p>
        </p:txBody>
      </p:sp>
      <p:sp>
        <p:nvSpPr>
          <p:cNvPr id="8" name="Заголовок 5">
            <a:extLst>
              <a:ext uri="{FF2B5EF4-FFF2-40B4-BE49-F238E27FC236}">
                <a16:creationId xmlns:a16="http://schemas.microsoft.com/office/drawing/2014/main" id="{65F8D5B6-5F2B-42CB-8836-3B5B6C2CE4CB}"/>
              </a:ext>
            </a:extLst>
          </p:cNvPr>
          <p:cNvSpPr txBox="1">
            <a:spLocks/>
          </p:cNvSpPr>
          <p:nvPr/>
        </p:nvSpPr>
        <p:spPr>
          <a:xfrm>
            <a:off x="9664117" y="6458367"/>
            <a:ext cx="2132823"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№626, изм. КР ДСМ - 17</a:t>
            </a:r>
          </a:p>
        </p:txBody>
      </p:sp>
      <p:pic>
        <p:nvPicPr>
          <p:cNvPr id="10" name="Рисунок 9">
            <a:extLst>
              <a:ext uri="{FF2B5EF4-FFF2-40B4-BE49-F238E27FC236}">
                <a16:creationId xmlns:a16="http://schemas.microsoft.com/office/drawing/2014/main" id="{964867DC-AF31-466A-8093-3E166964C50E}"/>
              </a:ext>
            </a:extLst>
          </p:cNvPr>
          <p:cNvPicPr>
            <a:picLocks noChangeAspect="1"/>
          </p:cNvPicPr>
          <p:nvPr/>
        </p:nvPicPr>
        <p:blipFill>
          <a:blip r:embed="rId2"/>
          <a:stretch>
            <a:fillRect/>
          </a:stretch>
        </p:blipFill>
        <p:spPr>
          <a:xfrm>
            <a:off x="336884" y="1006680"/>
            <a:ext cx="11518232" cy="5451687"/>
          </a:xfrm>
          <a:prstGeom prst="rect">
            <a:avLst/>
          </a:prstGeom>
        </p:spPr>
      </p:pic>
    </p:spTree>
    <p:extLst>
      <p:ext uri="{BB962C8B-B14F-4D97-AF65-F5344CB8AC3E}">
        <p14:creationId xmlns:p14="http://schemas.microsoft.com/office/powerpoint/2010/main" val="151902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90C2B807-8D11-4134-90C5-5F84BE2BC382}"/>
              </a:ext>
            </a:extLst>
          </p:cNvPr>
          <p:cNvSpPr>
            <a:spLocks noGrp="1"/>
          </p:cNvSpPr>
          <p:nvPr>
            <p:ph type="title"/>
          </p:nvPr>
        </p:nvSpPr>
        <p:spPr>
          <a:xfrm>
            <a:off x="67111" y="125835"/>
            <a:ext cx="10235999" cy="671956"/>
          </a:xfrm>
        </p:spPr>
        <p:txBody>
          <a:bodyPr>
            <a:noAutofit/>
          </a:bodyPr>
          <a:lstStyle/>
          <a:p>
            <a:r>
              <a:rPr lang="ru-RU" sz="2800" b="1" dirty="0">
                <a:solidFill>
                  <a:srgbClr val="002060"/>
                </a:solidFill>
                <a:latin typeface="Arial Narrow"/>
                <a:ea typeface="Arial Narrow"/>
                <a:cs typeface="Arial Narrow"/>
                <a:sym typeface="Arial Narrow"/>
              </a:rPr>
              <a:t>Разграничение </a:t>
            </a:r>
            <a:r>
              <a:rPr lang="en-US" sz="2800" b="1" dirty="0">
                <a:solidFill>
                  <a:srgbClr val="002060"/>
                </a:solidFill>
                <a:latin typeface="Arial Narrow"/>
                <a:ea typeface="Arial Narrow"/>
                <a:cs typeface="Arial Narrow"/>
                <a:sym typeface="Arial Narrow"/>
              </a:rPr>
              <a:t>между </a:t>
            </a:r>
            <a:r>
              <a:rPr lang="ru-RU" sz="2800" b="1" dirty="0">
                <a:solidFill>
                  <a:srgbClr val="002060"/>
                </a:solidFill>
                <a:latin typeface="Arial Narrow"/>
                <a:ea typeface="Arial Narrow"/>
                <a:cs typeface="Arial Narrow"/>
                <a:sym typeface="Arial Narrow"/>
              </a:rPr>
              <a:t>пакетами </a:t>
            </a:r>
            <a:r>
              <a:rPr lang="en-US" sz="2800" b="1" dirty="0">
                <a:solidFill>
                  <a:srgbClr val="002060"/>
                </a:solidFill>
                <a:latin typeface="Arial Narrow"/>
                <a:ea typeface="Arial Narrow"/>
                <a:cs typeface="Arial Narrow"/>
                <a:sym typeface="Arial Narrow"/>
              </a:rPr>
              <a:t>ГОБМП и ОСМС</a:t>
            </a:r>
            <a:endParaRPr lang="ru-RU" sz="2800" dirty="0">
              <a:solidFill>
                <a:srgbClr val="002060"/>
              </a:solidFill>
              <a:latin typeface="Arial Narrow" panose="020B0606020202030204" pitchFamily="34" charset="0"/>
            </a:endParaRPr>
          </a:p>
        </p:txBody>
      </p:sp>
      <p:sp>
        <p:nvSpPr>
          <p:cNvPr id="13" name="Прямоугольник 12"/>
          <p:cNvSpPr/>
          <p:nvPr/>
        </p:nvSpPr>
        <p:spPr>
          <a:xfrm>
            <a:off x="10459092" y="11503"/>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graphicFrame>
        <p:nvGraphicFramePr>
          <p:cNvPr id="7" name="Google Shape;638;p27">
            <a:extLst>
              <a:ext uri="{FF2B5EF4-FFF2-40B4-BE49-F238E27FC236}">
                <a16:creationId xmlns:a16="http://schemas.microsoft.com/office/drawing/2014/main" id="{717FEE45-3582-4D03-B47E-5F719DEE189C}"/>
              </a:ext>
            </a:extLst>
          </p:cNvPr>
          <p:cNvGraphicFramePr/>
          <p:nvPr>
            <p:extLst>
              <p:ext uri="{D42A27DB-BD31-4B8C-83A1-F6EECF244321}">
                <p14:modId xmlns:p14="http://schemas.microsoft.com/office/powerpoint/2010/main" val="8412598"/>
              </p:ext>
            </p:extLst>
          </p:nvPr>
        </p:nvGraphicFramePr>
        <p:xfrm>
          <a:off x="4303552" y="1031875"/>
          <a:ext cx="7726261" cy="5518091"/>
        </p:xfrm>
        <a:graphic>
          <a:graphicData uri="http://schemas.openxmlformats.org/drawingml/2006/table">
            <a:tbl>
              <a:tblPr>
                <a:noFill/>
              </a:tblPr>
              <a:tblGrid>
                <a:gridCol w="406688">
                  <a:extLst>
                    <a:ext uri="{9D8B030D-6E8A-4147-A177-3AD203B41FA5}">
                      <a16:colId xmlns:a16="http://schemas.microsoft.com/office/drawing/2014/main" val="20000"/>
                    </a:ext>
                  </a:extLst>
                </a:gridCol>
                <a:gridCol w="3316479">
                  <a:extLst>
                    <a:ext uri="{9D8B030D-6E8A-4147-A177-3AD203B41FA5}">
                      <a16:colId xmlns:a16="http://schemas.microsoft.com/office/drawing/2014/main" val="20001"/>
                    </a:ext>
                  </a:extLst>
                </a:gridCol>
                <a:gridCol w="2137574">
                  <a:extLst>
                    <a:ext uri="{9D8B030D-6E8A-4147-A177-3AD203B41FA5}">
                      <a16:colId xmlns:a16="http://schemas.microsoft.com/office/drawing/2014/main" val="20002"/>
                    </a:ext>
                  </a:extLst>
                </a:gridCol>
                <a:gridCol w="1865520">
                  <a:extLst>
                    <a:ext uri="{9D8B030D-6E8A-4147-A177-3AD203B41FA5}">
                      <a16:colId xmlns:a16="http://schemas.microsoft.com/office/drawing/2014/main" val="20003"/>
                    </a:ext>
                  </a:extLst>
                </a:gridCol>
              </a:tblGrid>
              <a:tr h="381121">
                <a:tc>
                  <a:txBody>
                    <a:bodyPr/>
                    <a:lstStyle/>
                    <a:p>
                      <a:pPr marL="0" marR="0" lvl="0" indent="0" algn="ctr" rtl="0">
                        <a:lnSpc>
                          <a:spcPct val="100000"/>
                        </a:lnSpc>
                        <a:spcBef>
                          <a:spcPts val="0"/>
                        </a:spcBef>
                        <a:spcAft>
                          <a:spcPts val="0"/>
                        </a:spcAft>
                        <a:buClr>
                          <a:schemeClr val="dk1"/>
                        </a:buClr>
                        <a:buSzPts val="1600"/>
                        <a:buFont typeface="Arial Narrow"/>
                        <a:buNone/>
                      </a:pPr>
                      <a:r>
                        <a:rPr lang="en-US" sz="1600" b="1" i="0" u="none" dirty="0">
                          <a:solidFill>
                            <a:srgbClr val="002060"/>
                          </a:solidFill>
                          <a:latin typeface="Arial Narrow"/>
                          <a:ea typeface="Arial Narrow"/>
                          <a:cs typeface="Arial Narrow"/>
                          <a:sym typeface="Arial Narrow"/>
                        </a:rPr>
                        <a:t>№</a:t>
                      </a:r>
                      <a:endParaRPr dirty="0">
                        <a:solidFill>
                          <a:srgbClr val="002060"/>
                        </a:solidFill>
                      </a:endParaRPr>
                    </a:p>
                  </a:txBody>
                  <a:tcPr marL="91425" marR="91425" marT="45725" marB="45725">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Narrow"/>
                        <a:buNone/>
                      </a:pPr>
                      <a:r>
                        <a:rPr lang="en-US" sz="1600" b="1" i="0" u="none" dirty="0">
                          <a:solidFill>
                            <a:srgbClr val="002060"/>
                          </a:solidFill>
                          <a:latin typeface="Arial Narrow"/>
                          <a:ea typeface="Arial Narrow"/>
                          <a:cs typeface="Arial Narrow"/>
                          <a:sym typeface="Arial Narrow"/>
                        </a:rPr>
                        <a:t>Медицинская помощь</a:t>
                      </a:r>
                      <a:endParaRPr dirty="0">
                        <a:solidFill>
                          <a:srgbClr val="002060"/>
                        </a:solidFill>
                      </a:endParaRPr>
                    </a:p>
                  </a:txBody>
                  <a:tcPr marL="91425" marR="91425" marT="45725" marB="45725">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Narrow"/>
                        <a:buNone/>
                      </a:pPr>
                      <a:r>
                        <a:rPr lang="en-US" sz="1600" b="1" i="0" u="none">
                          <a:solidFill>
                            <a:srgbClr val="002060"/>
                          </a:solidFill>
                          <a:latin typeface="Arial Narrow"/>
                          <a:ea typeface="Arial Narrow"/>
                          <a:cs typeface="Arial Narrow"/>
                          <a:sym typeface="Arial Narrow"/>
                        </a:rPr>
                        <a:t>ГОБМП</a:t>
                      </a:r>
                      <a:endParaRPr>
                        <a:solidFill>
                          <a:srgbClr val="002060"/>
                        </a:solidFill>
                      </a:endParaRPr>
                    </a:p>
                  </a:txBody>
                  <a:tcPr marL="91425" marR="91425" marT="45725" marB="45725">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Narrow"/>
                        <a:buNone/>
                      </a:pPr>
                      <a:r>
                        <a:rPr lang="en-US" sz="1600" b="1" i="0" u="none">
                          <a:solidFill>
                            <a:srgbClr val="002060"/>
                          </a:solidFill>
                          <a:latin typeface="Arial Narrow"/>
                          <a:ea typeface="Arial Narrow"/>
                          <a:cs typeface="Arial Narrow"/>
                          <a:sym typeface="Arial Narrow"/>
                        </a:rPr>
                        <a:t>ОСМС</a:t>
                      </a:r>
                      <a:endParaRPr>
                        <a:solidFill>
                          <a:srgbClr val="002060"/>
                        </a:solidFill>
                      </a:endParaRPr>
                    </a:p>
                  </a:txBody>
                  <a:tcPr marL="91425" marR="91425" marT="45725" marB="45725">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379525">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1</a:t>
                      </a:r>
                      <a:endParaRPr dirty="0">
                        <a:solidFill>
                          <a:srgbClr val="002060"/>
                        </a:solidFill>
                      </a:endParaRPr>
                    </a:p>
                  </a:txBody>
                  <a:tcPr marL="91425" marR="91425" marT="45725" marB="45725">
                    <a:lnT w="12700" cap="flat" cmpd="sng">
                      <a:solidFill>
                        <a:srgbClr val="4472C4"/>
                      </a:solidFill>
                      <a:prstDash val="solid"/>
                      <a:round/>
                      <a:headEnd type="none" w="sm" len="sm"/>
                      <a:tailEnd type="none" w="sm" len="sm"/>
                    </a:lnT>
                    <a:solidFill>
                      <a:schemeClr val="bg1"/>
                    </a:solidFill>
                  </a:tcPr>
                </a:tc>
                <a:tc>
                  <a:txBody>
                    <a:bodyPr/>
                    <a:lstStyle/>
                    <a:p>
                      <a:pPr marL="0" marR="0" lvl="0" indent="0" algn="l"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Скорая медицинская помощь</a:t>
                      </a:r>
                      <a:endParaRPr dirty="0">
                        <a:solidFill>
                          <a:srgbClr val="002060"/>
                        </a:solidFill>
                      </a:endParaRPr>
                    </a:p>
                  </a:txBody>
                  <a:tcPr marL="91425" marR="91425" marT="45725" marB="45725">
                    <a:lnT w="12700" cap="flat" cmpd="sng">
                      <a:solidFill>
                        <a:srgbClr val="4472C4"/>
                      </a:solidFill>
                      <a:prstDash val="solid"/>
                      <a:round/>
                      <a:headEnd type="none" w="sm" len="sm"/>
                      <a:tailEnd type="none" w="sm" len="sm"/>
                    </a:lnT>
                    <a:solidFill>
                      <a:schemeClr val="bg1"/>
                    </a:solidFill>
                  </a:tcPr>
                </a:tc>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Да</a:t>
                      </a:r>
                      <a:endParaRPr dirty="0">
                        <a:solidFill>
                          <a:srgbClr val="002060"/>
                        </a:solidFill>
                      </a:endParaRPr>
                    </a:p>
                  </a:txBody>
                  <a:tcPr marL="91425" marR="91425" marT="45725" marB="45725">
                    <a:lnT w="12700" cap="flat" cmpd="sng">
                      <a:solidFill>
                        <a:srgbClr val="4472C4"/>
                      </a:solidFill>
                      <a:prstDash val="solid"/>
                      <a:round/>
                      <a:headEnd type="none" w="sm" len="sm"/>
                      <a:tailEnd type="none" w="sm" len="sm"/>
                    </a:lnT>
                    <a:solidFill>
                      <a:srgbClr val="92D050"/>
                    </a:solidFill>
                  </a:tcPr>
                </a:tc>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Нет </a:t>
                      </a:r>
                      <a:endParaRPr dirty="0">
                        <a:solidFill>
                          <a:srgbClr val="002060"/>
                        </a:solidFill>
                      </a:endParaRPr>
                    </a:p>
                  </a:txBody>
                  <a:tcPr marL="91425" marR="91425" marT="45725" marB="45725">
                    <a:lnT w="12700" cap="flat" cmpd="sng">
                      <a:solidFill>
                        <a:srgbClr val="4472C4"/>
                      </a:solidFill>
                      <a:prstDash val="solid"/>
                      <a:round/>
                      <a:headEnd type="none" w="sm" len="sm"/>
                      <a:tailEnd type="none" w="sm" len="sm"/>
                    </a:lnT>
                    <a:solidFill>
                      <a:srgbClr val="FFC000"/>
                    </a:solidFill>
                  </a:tcPr>
                </a:tc>
                <a:extLst>
                  <a:ext uri="{0D108BD9-81ED-4DB2-BD59-A6C34878D82A}">
                    <a16:rowId xmlns:a16="http://schemas.microsoft.com/office/drawing/2014/main" val="10001"/>
                  </a:ext>
                </a:extLst>
              </a:tr>
              <a:tr h="381121">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2</a:t>
                      </a:r>
                      <a:endParaRPr dirty="0">
                        <a:solidFill>
                          <a:srgbClr val="002060"/>
                        </a:solidFill>
                      </a:endParaRPr>
                    </a:p>
                  </a:txBody>
                  <a:tcPr marL="91425" marR="91425" marT="45725" marB="45725">
                    <a:solidFill>
                      <a:schemeClr val="bg1"/>
                    </a:solidFill>
                  </a:tcPr>
                </a:tc>
                <a:tc>
                  <a:txBody>
                    <a:bodyPr/>
                    <a:lstStyle/>
                    <a:p>
                      <a:pPr marL="0" marR="0" lvl="0" indent="0" algn="l"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Санитарная авиация</a:t>
                      </a:r>
                      <a:endParaRPr dirty="0">
                        <a:solidFill>
                          <a:srgbClr val="002060"/>
                        </a:solidFill>
                      </a:endParaRPr>
                    </a:p>
                  </a:txBody>
                  <a:tcPr marL="91425" marR="91425" marT="45725" marB="45725">
                    <a:solidFill>
                      <a:schemeClr val="bg1"/>
                    </a:solidFill>
                  </a:tcPr>
                </a:tc>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Да</a:t>
                      </a:r>
                      <a:endParaRPr dirty="0">
                        <a:solidFill>
                          <a:srgbClr val="002060"/>
                        </a:solidFill>
                      </a:endParaRPr>
                    </a:p>
                  </a:txBody>
                  <a:tcPr marL="91425" marR="91425" marT="45725" marB="45725">
                    <a:solidFill>
                      <a:srgbClr val="92D050"/>
                    </a:solidFill>
                  </a:tcPr>
                </a:tc>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Нет </a:t>
                      </a:r>
                      <a:endParaRPr dirty="0">
                        <a:solidFill>
                          <a:srgbClr val="002060"/>
                        </a:solidFill>
                      </a:endParaRPr>
                    </a:p>
                  </a:txBody>
                  <a:tcPr marL="91425" marR="91425" marT="45725" marB="45725">
                    <a:solidFill>
                      <a:srgbClr val="FFC000"/>
                    </a:solidFill>
                  </a:tcPr>
                </a:tc>
                <a:extLst>
                  <a:ext uri="{0D108BD9-81ED-4DB2-BD59-A6C34878D82A}">
                    <a16:rowId xmlns:a16="http://schemas.microsoft.com/office/drawing/2014/main" val="10002"/>
                  </a:ext>
                </a:extLst>
              </a:tr>
              <a:tr h="381121">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3</a:t>
                      </a:r>
                      <a:endParaRPr dirty="0">
                        <a:solidFill>
                          <a:srgbClr val="002060"/>
                        </a:solidFill>
                      </a:endParaRPr>
                    </a:p>
                  </a:txBody>
                  <a:tcPr marL="91425" marR="91425" marT="45725" marB="45725">
                    <a:solidFill>
                      <a:schemeClr val="bg1"/>
                    </a:solidFill>
                  </a:tcPr>
                </a:tc>
                <a:tc>
                  <a:txBody>
                    <a:bodyPr/>
                    <a:lstStyle/>
                    <a:p>
                      <a:pPr marL="0" marR="0" lvl="0" indent="0" algn="l"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Первичная медико-</a:t>
                      </a:r>
                      <a:r>
                        <a:rPr lang="en-US" sz="1400" b="1" i="0" u="none" dirty="0" err="1">
                          <a:solidFill>
                            <a:srgbClr val="002060"/>
                          </a:solidFill>
                          <a:latin typeface="Arial Narrow"/>
                          <a:ea typeface="Arial Narrow"/>
                          <a:cs typeface="Arial Narrow"/>
                          <a:sym typeface="Arial Narrow"/>
                        </a:rPr>
                        <a:t>санитарная</a:t>
                      </a:r>
                      <a:r>
                        <a:rPr lang="en-US" sz="1400" b="1" i="0" u="none" dirty="0">
                          <a:solidFill>
                            <a:srgbClr val="002060"/>
                          </a:solidFill>
                          <a:latin typeface="Arial Narrow"/>
                          <a:ea typeface="Arial Narrow"/>
                          <a:cs typeface="Arial Narrow"/>
                          <a:sym typeface="Arial Narrow"/>
                        </a:rPr>
                        <a:t> помощь</a:t>
                      </a:r>
                      <a:endParaRPr dirty="0">
                        <a:solidFill>
                          <a:srgbClr val="002060"/>
                        </a:solidFill>
                      </a:endParaRPr>
                    </a:p>
                  </a:txBody>
                  <a:tcPr marL="91425" marR="91425" marT="45725" marB="45725">
                    <a:solidFill>
                      <a:schemeClr val="bg1"/>
                    </a:solidFill>
                  </a:tcPr>
                </a:tc>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Да </a:t>
                      </a:r>
                      <a:endParaRPr dirty="0">
                        <a:solidFill>
                          <a:srgbClr val="002060"/>
                        </a:solidFill>
                      </a:endParaRPr>
                    </a:p>
                  </a:txBody>
                  <a:tcPr marL="91425" marR="91425" marT="45725" marB="45725">
                    <a:solidFill>
                      <a:srgbClr val="92D050"/>
                    </a:solidFill>
                  </a:tcPr>
                </a:tc>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Нет </a:t>
                      </a:r>
                      <a:endParaRPr dirty="0">
                        <a:solidFill>
                          <a:srgbClr val="002060"/>
                        </a:solidFill>
                      </a:endParaRPr>
                    </a:p>
                  </a:txBody>
                  <a:tcPr marL="91425" marR="91425" marT="45725" marB="45725">
                    <a:solidFill>
                      <a:srgbClr val="FFC000"/>
                    </a:solidFill>
                  </a:tcPr>
                </a:tc>
                <a:extLst>
                  <a:ext uri="{0D108BD9-81ED-4DB2-BD59-A6C34878D82A}">
                    <a16:rowId xmlns:a16="http://schemas.microsoft.com/office/drawing/2014/main" val="10003"/>
                  </a:ext>
                </a:extLst>
              </a:tr>
              <a:tr h="380670">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4</a:t>
                      </a:r>
                      <a:endParaRPr dirty="0">
                        <a:solidFill>
                          <a:srgbClr val="002060"/>
                        </a:solidFill>
                      </a:endParaRPr>
                    </a:p>
                  </a:txBody>
                  <a:tcPr marL="91425" marR="91425" marT="45725" marB="45725">
                    <a:solidFill>
                      <a:schemeClr val="bg1"/>
                    </a:solidFill>
                  </a:tcPr>
                </a:tc>
                <a:tc>
                  <a:txBody>
                    <a:bodyPr/>
                    <a:lstStyle/>
                    <a:p>
                      <a:pPr marL="0" marR="0" lvl="0" indent="0" algn="l"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Консультативно-диагностическая помощь</a:t>
                      </a:r>
                      <a:endParaRPr dirty="0">
                        <a:solidFill>
                          <a:srgbClr val="002060"/>
                        </a:solidFill>
                      </a:endParaRPr>
                    </a:p>
                  </a:txBody>
                  <a:tcPr marL="91425" marR="91425" marT="45725" marB="45725">
                    <a:solidFill>
                      <a:schemeClr val="bg1"/>
                    </a:solidFill>
                  </a:tcPr>
                </a:tc>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Да, </a:t>
                      </a:r>
                      <a:r>
                        <a:rPr lang="ru-RU" sz="1400" b="1" i="0" u="none" dirty="0">
                          <a:solidFill>
                            <a:srgbClr val="002060"/>
                          </a:solidFill>
                          <a:latin typeface="Arial Narrow"/>
                          <a:ea typeface="Arial Narrow"/>
                          <a:cs typeface="Arial Narrow"/>
                          <a:sym typeface="Arial Narrow"/>
                        </a:rPr>
                        <a:t>по направлению специалиста ПМСП или профильного, </a:t>
                      </a:r>
                      <a:r>
                        <a:rPr lang="en-US" sz="1400" b="1" i="0" u="none" dirty="0">
                          <a:solidFill>
                            <a:srgbClr val="002060"/>
                          </a:solidFill>
                          <a:latin typeface="Arial Narrow"/>
                          <a:ea typeface="Arial Narrow"/>
                          <a:cs typeface="Arial Narrow"/>
                          <a:sym typeface="Arial Narrow"/>
                        </a:rPr>
                        <a:t>по перечню </a:t>
                      </a:r>
                      <a:endParaRPr dirty="0">
                        <a:solidFill>
                          <a:srgbClr val="002060"/>
                        </a:solidFill>
                      </a:endParaRPr>
                    </a:p>
                  </a:txBody>
                  <a:tcPr marL="91425" marR="91425" marT="45725" marB="45725">
                    <a:solidFill>
                      <a:schemeClr val="accent2">
                        <a:lumMod val="40000"/>
                        <a:lumOff val="60000"/>
                      </a:schemeClr>
                    </a:solidFill>
                  </a:tcPr>
                </a:tc>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Да, по перечню</a:t>
                      </a:r>
                      <a:endParaRPr dirty="0">
                        <a:solidFill>
                          <a:srgbClr val="002060"/>
                        </a:solidFill>
                      </a:endParaRPr>
                    </a:p>
                  </a:txBody>
                  <a:tcPr marL="91425" marR="91425" marT="45725" marB="45725">
                    <a:solidFill>
                      <a:schemeClr val="accent2">
                        <a:lumMod val="40000"/>
                        <a:lumOff val="60000"/>
                      </a:schemeClr>
                    </a:solidFill>
                  </a:tcPr>
                </a:tc>
                <a:extLst>
                  <a:ext uri="{0D108BD9-81ED-4DB2-BD59-A6C34878D82A}">
                    <a16:rowId xmlns:a16="http://schemas.microsoft.com/office/drawing/2014/main" val="10004"/>
                  </a:ext>
                </a:extLst>
              </a:tr>
              <a:tr h="356922">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5</a:t>
                      </a:r>
                      <a:endParaRPr dirty="0">
                        <a:solidFill>
                          <a:srgbClr val="002060"/>
                        </a:solidFill>
                      </a:endParaRPr>
                    </a:p>
                  </a:txBody>
                  <a:tcPr marL="91425" marR="91425" marT="45725" marB="45725">
                    <a:solidFill>
                      <a:schemeClr val="bg1"/>
                    </a:solidFill>
                  </a:tcPr>
                </a:tc>
                <a:tc>
                  <a:txBody>
                    <a:bodyPr/>
                    <a:lstStyle/>
                    <a:p>
                      <a:pPr marL="0" marR="0" lvl="0" indent="0" algn="l"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Стационарозамещающая помощь</a:t>
                      </a:r>
                      <a:endParaRPr dirty="0">
                        <a:solidFill>
                          <a:srgbClr val="002060"/>
                        </a:solidFill>
                      </a:endParaRPr>
                    </a:p>
                  </a:txBody>
                  <a:tcPr marL="91425" marR="91425" marT="45725" marB="45725">
                    <a:solidFill>
                      <a:schemeClr val="bg1"/>
                    </a:solidFill>
                  </a:tcPr>
                </a:tc>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Да, по перечню </a:t>
                      </a:r>
                      <a:endParaRPr dirty="0">
                        <a:solidFill>
                          <a:srgbClr val="002060"/>
                        </a:solidFill>
                      </a:endParaRPr>
                    </a:p>
                  </a:txBody>
                  <a:tcPr marL="91425" marR="91425" marT="45725" marB="45725">
                    <a:solidFill>
                      <a:schemeClr val="accent2">
                        <a:lumMod val="40000"/>
                        <a:lumOff val="60000"/>
                      </a:schemeClr>
                    </a:solidFill>
                  </a:tcPr>
                </a:tc>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Да, по перечню</a:t>
                      </a:r>
                      <a:endParaRPr dirty="0">
                        <a:solidFill>
                          <a:srgbClr val="002060"/>
                        </a:solidFill>
                      </a:endParaRPr>
                    </a:p>
                  </a:txBody>
                  <a:tcPr marL="91425" marR="91425" marT="45725" marB="45725">
                    <a:solidFill>
                      <a:schemeClr val="accent2">
                        <a:lumMod val="40000"/>
                        <a:lumOff val="60000"/>
                      </a:schemeClr>
                    </a:solidFill>
                  </a:tcPr>
                </a:tc>
                <a:extLst>
                  <a:ext uri="{0D108BD9-81ED-4DB2-BD59-A6C34878D82A}">
                    <a16:rowId xmlns:a16="http://schemas.microsoft.com/office/drawing/2014/main" val="10005"/>
                  </a:ext>
                </a:extLst>
              </a:tr>
              <a:tr h="524913">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6</a:t>
                      </a:r>
                      <a:endParaRPr dirty="0">
                        <a:solidFill>
                          <a:srgbClr val="002060"/>
                        </a:solidFill>
                      </a:endParaRPr>
                    </a:p>
                  </a:txBody>
                  <a:tcPr marL="91425" marR="91425" marT="45725" marB="45725">
                    <a:solidFill>
                      <a:schemeClr val="bg1"/>
                    </a:solidFill>
                  </a:tcPr>
                </a:tc>
                <a:tc>
                  <a:txBody>
                    <a:bodyPr/>
                    <a:lstStyle/>
                    <a:p>
                      <a:pPr marL="0" marR="0" lvl="0" indent="0" algn="l"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Стационарная помощь</a:t>
                      </a:r>
                      <a:endParaRPr dirty="0">
                        <a:solidFill>
                          <a:srgbClr val="002060"/>
                        </a:solidFill>
                      </a:endParaRPr>
                    </a:p>
                  </a:txBody>
                  <a:tcPr marL="91425" marR="91425" marT="45725" marB="45725">
                    <a:solidFill>
                      <a:schemeClr val="bg1"/>
                    </a:solidFill>
                  </a:tcPr>
                </a:tc>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Да, все экстренные случаи и по перечню</a:t>
                      </a:r>
                      <a:endParaRPr dirty="0">
                        <a:solidFill>
                          <a:srgbClr val="002060"/>
                        </a:solidFill>
                      </a:endParaRPr>
                    </a:p>
                  </a:txBody>
                  <a:tcPr marL="91425" marR="91425" marT="45725" marB="45725">
                    <a:solidFill>
                      <a:schemeClr val="accent2">
                        <a:lumMod val="40000"/>
                        <a:lumOff val="60000"/>
                      </a:schemeClr>
                    </a:solidFill>
                  </a:tcPr>
                </a:tc>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Да, за исключением ГОБМП</a:t>
                      </a:r>
                      <a:endParaRPr dirty="0">
                        <a:solidFill>
                          <a:srgbClr val="002060"/>
                        </a:solidFill>
                      </a:endParaRPr>
                    </a:p>
                  </a:txBody>
                  <a:tcPr marL="91425" marR="91425" marT="45725" marB="45725">
                    <a:solidFill>
                      <a:schemeClr val="accent2">
                        <a:lumMod val="40000"/>
                        <a:lumOff val="60000"/>
                      </a:schemeClr>
                    </a:solidFill>
                  </a:tcPr>
                </a:tc>
                <a:extLst>
                  <a:ext uri="{0D108BD9-81ED-4DB2-BD59-A6C34878D82A}">
                    <a16:rowId xmlns:a16="http://schemas.microsoft.com/office/drawing/2014/main" val="10006"/>
                  </a:ext>
                </a:extLst>
              </a:tr>
              <a:tr h="569770">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7</a:t>
                      </a:r>
                      <a:endParaRPr dirty="0">
                        <a:solidFill>
                          <a:srgbClr val="002060"/>
                        </a:solidFill>
                      </a:endParaRPr>
                    </a:p>
                  </a:txBody>
                  <a:tcPr marL="91425" marR="91425" marT="45725" marB="45725">
                    <a:solidFill>
                      <a:schemeClr val="bg1"/>
                    </a:solidFill>
                  </a:tcPr>
                </a:tc>
                <a:tc>
                  <a:txBody>
                    <a:bodyPr/>
                    <a:lstStyle/>
                    <a:p>
                      <a:pPr marL="0" marR="0" lvl="0" indent="0" algn="l"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Восстановительное лечение и медицинская реабилитация</a:t>
                      </a:r>
                      <a:endParaRPr dirty="0">
                        <a:solidFill>
                          <a:srgbClr val="002060"/>
                        </a:solidFill>
                      </a:endParaRPr>
                    </a:p>
                  </a:txBody>
                  <a:tcPr marL="91425" marR="91425" marT="45725" marB="45725">
                    <a:solidFill>
                      <a:schemeClr val="bg1"/>
                    </a:solidFill>
                  </a:tcPr>
                </a:tc>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Да, только для больных tbc и перенесшим tbc</a:t>
                      </a:r>
                      <a:endParaRPr dirty="0">
                        <a:solidFill>
                          <a:srgbClr val="002060"/>
                        </a:solidFill>
                      </a:endParaRPr>
                    </a:p>
                  </a:txBody>
                  <a:tcPr marL="91425" marR="91425" marT="45725" marB="45725">
                    <a:solidFill>
                      <a:schemeClr val="accent2">
                        <a:lumMod val="40000"/>
                        <a:lumOff val="60000"/>
                      </a:schemeClr>
                    </a:solidFill>
                  </a:tcPr>
                </a:tc>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Да, за исключением ГОБМП</a:t>
                      </a:r>
                      <a:endParaRPr dirty="0">
                        <a:solidFill>
                          <a:srgbClr val="002060"/>
                        </a:solidFill>
                      </a:endParaRPr>
                    </a:p>
                  </a:txBody>
                  <a:tcPr marL="91425" marR="91425" marT="45725" marB="45725">
                    <a:solidFill>
                      <a:schemeClr val="accent2">
                        <a:lumMod val="40000"/>
                        <a:lumOff val="60000"/>
                      </a:schemeClr>
                    </a:solidFill>
                  </a:tcPr>
                </a:tc>
                <a:extLst>
                  <a:ext uri="{0D108BD9-81ED-4DB2-BD59-A6C34878D82A}">
                    <a16:rowId xmlns:a16="http://schemas.microsoft.com/office/drawing/2014/main" val="10007"/>
                  </a:ext>
                </a:extLst>
              </a:tr>
              <a:tr h="381121">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8</a:t>
                      </a:r>
                      <a:endParaRPr dirty="0">
                        <a:solidFill>
                          <a:srgbClr val="002060"/>
                        </a:solidFill>
                      </a:endParaRPr>
                    </a:p>
                  </a:txBody>
                  <a:tcPr marL="91425" marR="91425" marT="45725" marB="45725">
                    <a:solidFill>
                      <a:schemeClr val="bg1"/>
                    </a:solidFill>
                  </a:tcPr>
                </a:tc>
                <a:tc>
                  <a:txBody>
                    <a:bodyPr/>
                    <a:lstStyle/>
                    <a:p>
                      <a:pPr marL="0" marR="0" lvl="0" indent="0" algn="l"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Паллиативная помощь</a:t>
                      </a:r>
                      <a:endParaRPr dirty="0">
                        <a:solidFill>
                          <a:srgbClr val="002060"/>
                        </a:solidFill>
                      </a:endParaRPr>
                    </a:p>
                  </a:txBody>
                  <a:tcPr marL="91425" marR="91425" marT="45725" marB="45725">
                    <a:solidFill>
                      <a:schemeClr val="bg1"/>
                    </a:solidFill>
                  </a:tcPr>
                </a:tc>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Да, по перечню</a:t>
                      </a:r>
                      <a:endParaRPr dirty="0">
                        <a:solidFill>
                          <a:srgbClr val="002060"/>
                        </a:solidFill>
                      </a:endParaRPr>
                    </a:p>
                  </a:txBody>
                  <a:tcPr marL="91425" marR="91425" marT="45725" marB="45725">
                    <a:solidFill>
                      <a:srgbClr val="92D050"/>
                    </a:solidFill>
                  </a:tcPr>
                </a:tc>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Нет </a:t>
                      </a:r>
                      <a:endParaRPr dirty="0">
                        <a:solidFill>
                          <a:srgbClr val="002060"/>
                        </a:solidFill>
                      </a:endParaRPr>
                    </a:p>
                  </a:txBody>
                  <a:tcPr marL="91425" marR="91425" marT="45725" marB="45725">
                    <a:solidFill>
                      <a:srgbClr val="FFC000"/>
                    </a:solidFill>
                  </a:tcPr>
                </a:tc>
                <a:extLst>
                  <a:ext uri="{0D108BD9-81ED-4DB2-BD59-A6C34878D82A}">
                    <a16:rowId xmlns:a16="http://schemas.microsoft.com/office/drawing/2014/main" val="10008"/>
                  </a:ext>
                </a:extLst>
              </a:tr>
              <a:tr h="524913">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9</a:t>
                      </a:r>
                      <a:endParaRPr dirty="0">
                        <a:solidFill>
                          <a:srgbClr val="002060"/>
                        </a:solidFill>
                      </a:endParaRPr>
                    </a:p>
                  </a:txBody>
                  <a:tcPr marL="91425" marR="91425" marT="45725" marB="45725">
                    <a:solidFill>
                      <a:schemeClr val="bg1"/>
                    </a:solidFill>
                  </a:tcPr>
                </a:tc>
                <a:tc>
                  <a:txBody>
                    <a:bodyPr/>
                    <a:lstStyle/>
                    <a:p>
                      <a:pPr marL="0" marR="0" lvl="0" indent="0" algn="l"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Обеспечение препаратами и компонентами крови</a:t>
                      </a:r>
                      <a:endParaRPr dirty="0">
                        <a:solidFill>
                          <a:srgbClr val="002060"/>
                        </a:solidFill>
                      </a:endParaRPr>
                    </a:p>
                  </a:txBody>
                  <a:tcPr marL="91425" marR="91425" marT="45725" marB="45725">
                    <a:solidFill>
                      <a:schemeClr val="bg1"/>
                    </a:solidFill>
                  </a:tcPr>
                </a:tc>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Да </a:t>
                      </a:r>
                      <a:endParaRPr dirty="0">
                        <a:solidFill>
                          <a:srgbClr val="002060"/>
                        </a:solidFill>
                      </a:endParaRPr>
                    </a:p>
                  </a:txBody>
                  <a:tcPr marL="91425" marR="91425" marT="45725" marB="45725">
                    <a:solidFill>
                      <a:srgbClr val="92D050"/>
                    </a:solidFill>
                  </a:tcPr>
                </a:tc>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Нет </a:t>
                      </a:r>
                      <a:endParaRPr dirty="0">
                        <a:solidFill>
                          <a:srgbClr val="002060"/>
                        </a:solidFill>
                      </a:endParaRPr>
                    </a:p>
                  </a:txBody>
                  <a:tcPr marL="91425" marR="91425" marT="45725" marB="45725">
                    <a:solidFill>
                      <a:srgbClr val="FFC000"/>
                    </a:solidFill>
                  </a:tcPr>
                </a:tc>
                <a:extLst>
                  <a:ext uri="{0D108BD9-81ED-4DB2-BD59-A6C34878D82A}">
                    <a16:rowId xmlns:a16="http://schemas.microsoft.com/office/drawing/2014/main" val="10009"/>
                  </a:ext>
                </a:extLst>
              </a:tr>
              <a:tr h="381121">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10</a:t>
                      </a:r>
                      <a:endParaRPr dirty="0">
                        <a:solidFill>
                          <a:srgbClr val="002060"/>
                        </a:solidFill>
                      </a:endParaRPr>
                    </a:p>
                  </a:txBody>
                  <a:tcPr marL="91425" marR="91425" marT="45725" marB="45725">
                    <a:solidFill>
                      <a:schemeClr val="bg1"/>
                    </a:solidFill>
                  </a:tcPr>
                </a:tc>
                <a:tc>
                  <a:txBody>
                    <a:bodyPr/>
                    <a:lstStyle/>
                    <a:p>
                      <a:pPr marL="0" marR="0" lvl="0" indent="0" algn="l"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Патологоанатомическая диагностика</a:t>
                      </a:r>
                      <a:endParaRPr dirty="0">
                        <a:solidFill>
                          <a:srgbClr val="002060"/>
                        </a:solidFill>
                      </a:endParaRPr>
                    </a:p>
                  </a:txBody>
                  <a:tcPr marL="91425" marR="91425" marT="45725" marB="45725">
                    <a:solidFill>
                      <a:schemeClr val="bg1"/>
                    </a:solidFill>
                  </a:tcPr>
                </a:tc>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Да, по перечню </a:t>
                      </a:r>
                      <a:endParaRPr dirty="0">
                        <a:solidFill>
                          <a:srgbClr val="002060"/>
                        </a:solidFill>
                      </a:endParaRPr>
                    </a:p>
                  </a:txBody>
                  <a:tcPr marL="91425" marR="91425" marT="45725" marB="45725">
                    <a:solidFill>
                      <a:schemeClr val="accent2">
                        <a:lumMod val="40000"/>
                        <a:lumOff val="60000"/>
                      </a:schemeClr>
                    </a:solidFill>
                  </a:tcPr>
                </a:tc>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Да, по перечню</a:t>
                      </a:r>
                      <a:endParaRPr dirty="0">
                        <a:solidFill>
                          <a:srgbClr val="002060"/>
                        </a:solidFill>
                      </a:endParaRPr>
                    </a:p>
                  </a:txBody>
                  <a:tcPr marL="91425" marR="91425" marT="45725" marB="45725">
                    <a:solidFill>
                      <a:schemeClr val="accent2">
                        <a:lumMod val="40000"/>
                        <a:lumOff val="60000"/>
                      </a:schemeClr>
                    </a:solidFill>
                  </a:tcPr>
                </a:tc>
                <a:extLst>
                  <a:ext uri="{0D108BD9-81ED-4DB2-BD59-A6C34878D82A}">
                    <a16:rowId xmlns:a16="http://schemas.microsoft.com/office/drawing/2014/main" val="10010"/>
                  </a:ext>
                </a:extLst>
              </a:tr>
              <a:tr h="524913">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11</a:t>
                      </a:r>
                      <a:endParaRPr dirty="0">
                        <a:solidFill>
                          <a:srgbClr val="002060"/>
                        </a:solidFill>
                      </a:endParaRPr>
                    </a:p>
                  </a:txBody>
                  <a:tcPr marL="91425" marR="91425" marT="45725" marB="45725">
                    <a:lnB w="12700" cap="flat" cmpd="sng">
                      <a:solidFill>
                        <a:srgbClr val="4472C4"/>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Изъятие органов (тканей) для трансплантации </a:t>
                      </a:r>
                      <a:endParaRPr dirty="0">
                        <a:solidFill>
                          <a:srgbClr val="002060"/>
                        </a:solidFill>
                      </a:endParaRPr>
                    </a:p>
                  </a:txBody>
                  <a:tcPr marL="91425" marR="91425" marT="45725" marB="45725">
                    <a:lnB w="12700" cap="flat" cmpd="sng">
                      <a:solidFill>
                        <a:srgbClr val="4472C4"/>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Да </a:t>
                      </a:r>
                      <a:endParaRPr dirty="0">
                        <a:solidFill>
                          <a:srgbClr val="002060"/>
                        </a:solidFill>
                      </a:endParaRPr>
                    </a:p>
                  </a:txBody>
                  <a:tcPr marL="91425" marR="91425" marT="45725" marB="45725">
                    <a:lnB w="12700" cap="flat" cmpd="sng">
                      <a:solidFill>
                        <a:srgbClr val="4472C4"/>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400"/>
                        <a:buFont typeface="Arial Narrow"/>
                        <a:buNone/>
                      </a:pPr>
                      <a:r>
                        <a:rPr lang="en-US" sz="1400" b="1" i="0" u="none" dirty="0">
                          <a:solidFill>
                            <a:srgbClr val="002060"/>
                          </a:solidFill>
                          <a:latin typeface="Arial Narrow"/>
                          <a:ea typeface="Arial Narrow"/>
                          <a:cs typeface="Arial Narrow"/>
                          <a:sym typeface="Arial Narrow"/>
                        </a:rPr>
                        <a:t>Нет </a:t>
                      </a:r>
                      <a:endParaRPr dirty="0">
                        <a:solidFill>
                          <a:srgbClr val="002060"/>
                        </a:solidFill>
                      </a:endParaRPr>
                    </a:p>
                  </a:txBody>
                  <a:tcPr marL="91425" marR="91425" marT="45725" marB="45725">
                    <a:lnB w="12700" cap="flat" cmpd="sng">
                      <a:solidFill>
                        <a:srgbClr val="4472C4"/>
                      </a:solidFill>
                      <a:prstDash val="solid"/>
                      <a:round/>
                      <a:headEnd type="none" w="sm" len="sm"/>
                      <a:tailEnd type="none" w="sm" len="sm"/>
                    </a:lnB>
                    <a:solidFill>
                      <a:srgbClr val="FFC000"/>
                    </a:solidFill>
                  </a:tcPr>
                </a:tc>
                <a:extLst>
                  <a:ext uri="{0D108BD9-81ED-4DB2-BD59-A6C34878D82A}">
                    <a16:rowId xmlns:a16="http://schemas.microsoft.com/office/drawing/2014/main" val="10011"/>
                  </a:ext>
                </a:extLst>
              </a:tr>
            </a:tbl>
          </a:graphicData>
        </a:graphic>
      </p:graphicFrame>
      <p:sp>
        <p:nvSpPr>
          <p:cNvPr id="9" name="Google Shape;640;p27">
            <a:extLst>
              <a:ext uri="{FF2B5EF4-FFF2-40B4-BE49-F238E27FC236}">
                <a16:creationId xmlns:a16="http://schemas.microsoft.com/office/drawing/2014/main" id="{B8F33FFA-9D1A-4148-A798-1E8FF4025C51}"/>
              </a:ext>
            </a:extLst>
          </p:cNvPr>
          <p:cNvSpPr txBox="1"/>
          <p:nvPr/>
        </p:nvSpPr>
        <p:spPr>
          <a:xfrm>
            <a:off x="1072983" y="1031875"/>
            <a:ext cx="3133725" cy="1839912"/>
          </a:xfrm>
          <a:prstGeom prst="rect">
            <a:avLst/>
          </a:prstGeom>
          <a:solidFill>
            <a:srgbClr val="E2F0D9"/>
          </a:solidFill>
          <a:ln>
            <a:noFill/>
          </a:ln>
        </p:spPr>
        <p:txBody>
          <a:bodyPr spcFirstLastPara="1" wrap="square" lIns="91425" tIns="45700" rIns="91425" bIns="45700" anchor="ctr" anchorCtr="0">
            <a:noAutofit/>
          </a:bodyPr>
          <a:lstStyle/>
          <a:p>
            <a:pPr marL="285750" marR="0" lvl="0" indent="-285750" algn="just" rtl="0">
              <a:lnSpc>
                <a:spcPct val="100000"/>
              </a:lnSpc>
              <a:spcBef>
                <a:spcPts val="0"/>
              </a:spcBef>
              <a:spcAft>
                <a:spcPts val="0"/>
              </a:spcAft>
              <a:buClr>
                <a:schemeClr val="dk1"/>
              </a:buClr>
              <a:buSzPts val="1600"/>
              <a:buFont typeface="Arial"/>
              <a:buChar char="•"/>
            </a:pPr>
            <a:r>
              <a:rPr lang="en-US" sz="1600" b="0" i="0" u="none" dirty="0">
                <a:solidFill>
                  <a:srgbClr val="002060"/>
                </a:solidFill>
                <a:latin typeface="Arial Narrow"/>
                <a:ea typeface="Arial Narrow"/>
                <a:cs typeface="Arial Narrow"/>
                <a:sym typeface="Arial Narrow"/>
              </a:rPr>
              <a:t>Минимальный необходимый объем медицинской помощи для </a:t>
            </a:r>
            <a:r>
              <a:rPr lang="en-US" sz="1600" b="1" i="0" u="none" dirty="0">
                <a:solidFill>
                  <a:srgbClr val="002060"/>
                </a:solidFill>
                <a:latin typeface="Arial Narrow"/>
                <a:ea typeface="Arial Narrow"/>
                <a:cs typeface="Arial Narrow"/>
                <a:sym typeface="Arial Narrow"/>
              </a:rPr>
              <a:t>КАЖДОГО ЧЕЛОВЕКА </a:t>
            </a:r>
            <a:endParaRPr dirty="0">
              <a:solidFill>
                <a:srgbClr val="002060"/>
              </a:solidFill>
            </a:endParaRPr>
          </a:p>
          <a:p>
            <a:pPr marL="285750" marR="0" lvl="0" indent="-285750" algn="just" rtl="0">
              <a:lnSpc>
                <a:spcPct val="100000"/>
              </a:lnSpc>
              <a:spcBef>
                <a:spcPts val="0"/>
              </a:spcBef>
              <a:spcAft>
                <a:spcPts val="0"/>
              </a:spcAft>
              <a:buClr>
                <a:schemeClr val="dk1"/>
              </a:buClr>
              <a:buSzPts val="1600"/>
              <a:buFont typeface="Arial"/>
              <a:buChar char="•"/>
            </a:pPr>
            <a:r>
              <a:rPr lang="en-US" sz="1600" b="0" i="0" u="none" dirty="0">
                <a:solidFill>
                  <a:srgbClr val="002060"/>
                </a:solidFill>
                <a:latin typeface="Arial Narrow"/>
                <a:ea typeface="Arial Narrow"/>
                <a:cs typeface="Arial Narrow"/>
                <a:sym typeface="Arial Narrow"/>
              </a:rPr>
              <a:t>Контроль над заболеваниями, значимыми для </a:t>
            </a:r>
            <a:r>
              <a:rPr lang="en-US" sz="1600" b="1" i="0" u="none" dirty="0">
                <a:solidFill>
                  <a:srgbClr val="002060"/>
                </a:solidFill>
                <a:latin typeface="Arial Narrow"/>
                <a:ea typeface="Arial Narrow"/>
                <a:cs typeface="Arial Narrow"/>
                <a:sym typeface="Arial Narrow"/>
              </a:rPr>
              <a:t>ВСЕГО ОБЩЕСТВА</a:t>
            </a:r>
            <a:endParaRPr dirty="0">
              <a:solidFill>
                <a:srgbClr val="002060"/>
              </a:solidFill>
            </a:endParaRPr>
          </a:p>
        </p:txBody>
      </p:sp>
      <p:sp>
        <p:nvSpPr>
          <p:cNvPr id="10" name="Google Shape;641;p27">
            <a:extLst>
              <a:ext uri="{FF2B5EF4-FFF2-40B4-BE49-F238E27FC236}">
                <a16:creationId xmlns:a16="http://schemas.microsoft.com/office/drawing/2014/main" id="{9B9928D5-5ED1-4B32-8115-9AE1F73986A1}"/>
              </a:ext>
            </a:extLst>
          </p:cNvPr>
          <p:cNvSpPr txBox="1"/>
          <p:nvPr/>
        </p:nvSpPr>
        <p:spPr>
          <a:xfrm>
            <a:off x="1072983" y="3159125"/>
            <a:ext cx="3133725" cy="1828800"/>
          </a:xfrm>
          <a:prstGeom prst="rect">
            <a:avLst/>
          </a:prstGeom>
          <a:solidFill>
            <a:srgbClr val="FBE5D6"/>
          </a:solidFill>
          <a:ln>
            <a:noFill/>
          </a:ln>
        </p:spPr>
        <p:txBody>
          <a:bodyPr spcFirstLastPara="1" wrap="square" lIns="91425" tIns="45700" rIns="91425" bIns="45700" anchor="ctr" anchorCtr="0">
            <a:noAutofit/>
          </a:bodyPr>
          <a:lstStyle/>
          <a:p>
            <a:pPr marL="285750" marR="0" lvl="0" indent="-285750" algn="just" rtl="0">
              <a:lnSpc>
                <a:spcPct val="100000"/>
              </a:lnSpc>
              <a:spcBef>
                <a:spcPts val="0"/>
              </a:spcBef>
              <a:spcAft>
                <a:spcPts val="0"/>
              </a:spcAft>
              <a:buClr>
                <a:schemeClr val="dk1"/>
              </a:buClr>
              <a:buSzPts val="1600"/>
              <a:buFont typeface="Arial"/>
              <a:buChar char="•"/>
            </a:pPr>
            <a:r>
              <a:rPr lang="en-US" sz="1600" b="0" i="0" u="none" dirty="0">
                <a:solidFill>
                  <a:srgbClr val="002060"/>
                </a:solidFill>
                <a:latin typeface="Arial Narrow"/>
                <a:ea typeface="Arial Narrow"/>
                <a:cs typeface="Arial Narrow"/>
                <a:sym typeface="Arial Narrow"/>
              </a:rPr>
              <a:t>Медицинская помощь для повышения качества жизни </a:t>
            </a:r>
            <a:r>
              <a:rPr lang="en-US" sz="1600" b="1" i="0" u="none" dirty="0">
                <a:solidFill>
                  <a:srgbClr val="002060"/>
                </a:solidFill>
                <a:latin typeface="Arial Narrow"/>
                <a:ea typeface="Arial Narrow"/>
                <a:cs typeface="Arial Narrow"/>
                <a:sym typeface="Arial Narrow"/>
              </a:rPr>
              <a:t>ЧЕЛОВЕКА</a:t>
            </a:r>
            <a:endParaRPr dirty="0">
              <a:solidFill>
                <a:srgbClr val="002060"/>
              </a:solidFill>
            </a:endParaRPr>
          </a:p>
          <a:p>
            <a:pPr marL="285750" marR="0" lvl="0" indent="-285750" algn="just" rtl="0">
              <a:lnSpc>
                <a:spcPct val="100000"/>
              </a:lnSpc>
              <a:spcBef>
                <a:spcPts val="0"/>
              </a:spcBef>
              <a:spcAft>
                <a:spcPts val="0"/>
              </a:spcAft>
              <a:buClr>
                <a:schemeClr val="dk1"/>
              </a:buClr>
              <a:buSzPts val="1600"/>
              <a:buFont typeface="Arial"/>
              <a:buChar char="•"/>
            </a:pPr>
            <a:r>
              <a:rPr lang="en-US" sz="1600" b="0" i="0" u="none" dirty="0">
                <a:solidFill>
                  <a:srgbClr val="002060"/>
                </a:solidFill>
                <a:latin typeface="Arial Narrow"/>
                <a:ea typeface="Arial Narrow"/>
                <a:cs typeface="Arial Narrow"/>
                <a:sym typeface="Arial Narrow"/>
              </a:rPr>
              <a:t>Основа для здоровья </a:t>
            </a:r>
            <a:r>
              <a:rPr lang="en-US" sz="1600" b="1" i="0" u="none" dirty="0">
                <a:solidFill>
                  <a:srgbClr val="002060"/>
                </a:solidFill>
                <a:latin typeface="Arial Narrow"/>
                <a:ea typeface="Arial Narrow"/>
                <a:cs typeface="Arial Narrow"/>
                <a:sym typeface="Arial Narrow"/>
              </a:rPr>
              <a:t>БУДУЩЕГО ПОКОЛЕНИЯ</a:t>
            </a:r>
            <a:endParaRPr dirty="0">
              <a:solidFill>
                <a:srgbClr val="002060"/>
              </a:solidFill>
            </a:endParaRPr>
          </a:p>
        </p:txBody>
      </p:sp>
      <p:sp>
        <p:nvSpPr>
          <p:cNvPr id="11" name="Google Shape;642;p27">
            <a:extLst>
              <a:ext uri="{FF2B5EF4-FFF2-40B4-BE49-F238E27FC236}">
                <a16:creationId xmlns:a16="http://schemas.microsoft.com/office/drawing/2014/main" id="{3290A331-E7A8-4098-8984-7FF58C025FFE}"/>
              </a:ext>
            </a:extLst>
          </p:cNvPr>
          <p:cNvSpPr/>
          <p:nvPr/>
        </p:nvSpPr>
        <p:spPr>
          <a:xfrm>
            <a:off x="258099" y="1032287"/>
            <a:ext cx="814884" cy="1839809"/>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Narrow"/>
              <a:buNone/>
            </a:pPr>
            <a:r>
              <a:rPr lang="en-US" sz="1600" b="1" i="0" u="none" strike="noStrike" cap="none" dirty="0">
                <a:solidFill>
                  <a:srgbClr val="002060"/>
                </a:solidFill>
                <a:latin typeface="Arial Narrow"/>
                <a:ea typeface="Arial Narrow"/>
                <a:cs typeface="Arial Narrow"/>
                <a:sym typeface="Arial Narrow"/>
              </a:rPr>
              <a:t>ГОБМП</a:t>
            </a:r>
            <a:endParaRPr dirty="0">
              <a:solidFill>
                <a:srgbClr val="002060"/>
              </a:solidFill>
            </a:endParaRPr>
          </a:p>
        </p:txBody>
      </p:sp>
      <p:sp>
        <p:nvSpPr>
          <p:cNvPr id="15" name="Google Shape;643;p27">
            <a:extLst>
              <a:ext uri="{FF2B5EF4-FFF2-40B4-BE49-F238E27FC236}">
                <a16:creationId xmlns:a16="http://schemas.microsoft.com/office/drawing/2014/main" id="{D3FA1035-A2FF-4D9C-9CBA-B945485DDA4A}"/>
              </a:ext>
            </a:extLst>
          </p:cNvPr>
          <p:cNvSpPr/>
          <p:nvPr/>
        </p:nvSpPr>
        <p:spPr>
          <a:xfrm>
            <a:off x="258097" y="3159589"/>
            <a:ext cx="814885" cy="183980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Narrow"/>
              <a:buNone/>
            </a:pPr>
            <a:r>
              <a:rPr lang="en-US" sz="1600" b="1" i="0" u="none" strike="noStrike" cap="none" dirty="0">
                <a:solidFill>
                  <a:srgbClr val="002060"/>
                </a:solidFill>
                <a:latin typeface="Arial Narrow"/>
                <a:ea typeface="Arial Narrow"/>
                <a:cs typeface="Arial Narrow"/>
                <a:sym typeface="Arial Narrow"/>
              </a:rPr>
              <a:t>ОСМС</a:t>
            </a:r>
            <a:endParaRPr dirty="0">
              <a:solidFill>
                <a:srgbClr val="002060"/>
              </a:solidFill>
            </a:endParaRPr>
          </a:p>
        </p:txBody>
      </p:sp>
      <p:sp>
        <p:nvSpPr>
          <p:cNvPr id="16" name="Прямоугольник 15">
            <a:extLst>
              <a:ext uri="{FF2B5EF4-FFF2-40B4-BE49-F238E27FC236}">
                <a16:creationId xmlns:a16="http://schemas.microsoft.com/office/drawing/2014/main" id="{4E46C289-59DE-454D-B8DC-0207743128B3}"/>
              </a:ext>
            </a:extLst>
          </p:cNvPr>
          <p:cNvSpPr/>
          <p:nvPr/>
        </p:nvSpPr>
        <p:spPr>
          <a:xfrm>
            <a:off x="258096" y="5229995"/>
            <a:ext cx="3948611" cy="965625"/>
          </a:xfrm>
          <a:prstGeom prst="rect">
            <a:avLst/>
          </a:prstGeom>
          <a:noFill/>
          <a:ln w="381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rgbClr val="002060"/>
                </a:solidFill>
                <a:latin typeface="Arial Narrow" panose="020B0606020202030204" pitchFamily="34" charset="0"/>
              </a:rPr>
              <a:t>Детальное распределение диагнозов по пакетам ГОБМП/ОСМС</a:t>
            </a:r>
          </a:p>
        </p:txBody>
      </p:sp>
    </p:spTree>
    <p:extLst>
      <p:ext uri="{BB962C8B-B14F-4D97-AF65-F5344CB8AC3E}">
        <p14:creationId xmlns:p14="http://schemas.microsoft.com/office/powerpoint/2010/main" val="773137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838200" y="3008737"/>
            <a:ext cx="10515600" cy="13255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2060"/>
              </a:solidFill>
            </a:endParaRPr>
          </a:p>
        </p:txBody>
      </p:sp>
      <p:sp>
        <p:nvSpPr>
          <p:cNvPr id="6" name="Прямоугольник 5">
            <a:extLst>
              <a:ext uri="{FF2B5EF4-FFF2-40B4-BE49-F238E27FC236}">
                <a16:creationId xmlns:a16="http://schemas.microsoft.com/office/drawing/2014/main" id="{8B13DA70-BA98-49B1-BABD-C6549D5E03F5}"/>
              </a:ext>
            </a:extLst>
          </p:cNvPr>
          <p:cNvSpPr/>
          <p:nvPr/>
        </p:nvSpPr>
        <p:spPr>
          <a:xfrm>
            <a:off x="336884" y="161500"/>
            <a:ext cx="9128977" cy="523220"/>
          </a:xfrm>
          <a:prstGeom prst="rect">
            <a:avLst/>
          </a:prstGeom>
        </p:spPr>
        <p:txBody>
          <a:bodyPr wrap="square">
            <a:spAutoFit/>
          </a:bodyPr>
          <a:lstStyle/>
          <a:p>
            <a:pPr algn="ctr"/>
            <a:r>
              <a:rPr lang="ru-RU" sz="2800" b="1" dirty="0">
                <a:solidFill>
                  <a:srgbClr val="002060"/>
                </a:solidFill>
                <a:latin typeface="Arial Narrow"/>
                <a:sym typeface="Arial Narrow"/>
              </a:rPr>
              <a:t>Кодировка медицинских услуг </a:t>
            </a:r>
            <a:r>
              <a:rPr lang="ru-RU" sz="2800" b="1" dirty="0">
                <a:solidFill>
                  <a:srgbClr val="C00000"/>
                </a:solidFill>
                <a:latin typeface="Arial Narrow"/>
                <a:sym typeface="Arial Narrow"/>
              </a:rPr>
              <a:t>КДУ вне КПН </a:t>
            </a:r>
            <a:r>
              <a:rPr lang="ru-RU" sz="2800" b="1" dirty="0">
                <a:solidFill>
                  <a:srgbClr val="002060"/>
                </a:solidFill>
                <a:latin typeface="Arial Narrow"/>
                <a:sym typeface="Arial Narrow"/>
              </a:rPr>
              <a:t>в МИС</a:t>
            </a:r>
            <a:endParaRPr lang="ru-RU" sz="2000" i="1" dirty="0">
              <a:solidFill>
                <a:srgbClr val="FF0000"/>
              </a:solidFill>
            </a:endParaRPr>
          </a:p>
        </p:txBody>
      </p:sp>
      <p:pic>
        <p:nvPicPr>
          <p:cNvPr id="3" name="Рисунок 2">
            <a:extLst>
              <a:ext uri="{FF2B5EF4-FFF2-40B4-BE49-F238E27FC236}">
                <a16:creationId xmlns:a16="http://schemas.microsoft.com/office/drawing/2014/main" id="{EA9D4258-9B45-46A9-9048-69F15D0B48C3}"/>
              </a:ext>
            </a:extLst>
          </p:cNvPr>
          <p:cNvPicPr>
            <a:picLocks noChangeAspect="1"/>
          </p:cNvPicPr>
          <p:nvPr/>
        </p:nvPicPr>
        <p:blipFill>
          <a:blip r:embed="rId2"/>
          <a:stretch>
            <a:fillRect/>
          </a:stretch>
        </p:blipFill>
        <p:spPr>
          <a:xfrm>
            <a:off x="336884" y="1651218"/>
            <a:ext cx="10929531" cy="4040600"/>
          </a:xfrm>
          <a:prstGeom prst="rect">
            <a:avLst/>
          </a:prstGeom>
        </p:spPr>
      </p:pic>
      <p:sp>
        <p:nvSpPr>
          <p:cNvPr id="9" name="Заголовок 5">
            <a:extLst>
              <a:ext uri="{FF2B5EF4-FFF2-40B4-BE49-F238E27FC236}">
                <a16:creationId xmlns:a16="http://schemas.microsoft.com/office/drawing/2014/main" id="{1FD27F08-E901-4154-A96B-986B3ACAAFF1}"/>
              </a:ext>
            </a:extLst>
          </p:cNvPr>
          <p:cNvSpPr txBox="1">
            <a:spLocks/>
          </p:cNvSpPr>
          <p:nvPr/>
        </p:nvSpPr>
        <p:spPr>
          <a:xfrm>
            <a:off x="8795657" y="6458367"/>
            <a:ext cx="3001283"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№626, изм. КР ДСМ – 17, Приложение 2</a:t>
            </a:r>
          </a:p>
        </p:txBody>
      </p:sp>
    </p:spTree>
    <p:extLst>
      <p:ext uri="{BB962C8B-B14F-4D97-AF65-F5344CB8AC3E}">
        <p14:creationId xmlns:p14="http://schemas.microsoft.com/office/powerpoint/2010/main" val="170646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838200" y="3008737"/>
            <a:ext cx="11524356" cy="13255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2060"/>
              </a:solidFill>
            </a:endParaRPr>
          </a:p>
        </p:txBody>
      </p:sp>
      <p:sp>
        <p:nvSpPr>
          <p:cNvPr id="6" name="Прямоугольник 5">
            <a:extLst>
              <a:ext uri="{FF2B5EF4-FFF2-40B4-BE49-F238E27FC236}">
                <a16:creationId xmlns:a16="http://schemas.microsoft.com/office/drawing/2014/main" id="{8B13DA70-BA98-49B1-BABD-C6549D5E03F5}"/>
              </a:ext>
            </a:extLst>
          </p:cNvPr>
          <p:cNvSpPr/>
          <p:nvPr/>
        </p:nvSpPr>
        <p:spPr>
          <a:xfrm>
            <a:off x="187054" y="161500"/>
            <a:ext cx="9278807" cy="523220"/>
          </a:xfrm>
          <a:prstGeom prst="rect">
            <a:avLst/>
          </a:prstGeom>
        </p:spPr>
        <p:txBody>
          <a:bodyPr wrap="square">
            <a:spAutoFit/>
          </a:bodyPr>
          <a:lstStyle/>
          <a:p>
            <a:pPr algn="ctr"/>
            <a:r>
              <a:rPr lang="ru-RU" sz="2800" b="1" dirty="0">
                <a:solidFill>
                  <a:srgbClr val="002060"/>
                </a:solidFill>
                <a:latin typeface="Arial Narrow"/>
                <a:sym typeface="Arial Narrow"/>
              </a:rPr>
              <a:t>Кодировка медицинских услуг </a:t>
            </a:r>
            <a:r>
              <a:rPr lang="ru-RU" sz="2800" b="1" dirty="0">
                <a:solidFill>
                  <a:srgbClr val="C00000"/>
                </a:solidFill>
                <a:latin typeface="Arial Narrow"/>
                <a:sym typeface="Arial Narrow"/>
              </a:rPr>
              <a:t>КДУ вне КПН </a:t>
            </a:r>
            <a:r>
              <a:rPr lang="ru-RU" sz="2800" b="1" dirty="0">
                <a:solidFill>
                  <a:srgbClr val="002060"/>
                </a:solidFill>
                <a:latin typeface="Arial Narrow"/>
                <a:sym typeface="Arial Narrow"/>
              </a:rPr>
              <a:t>в МИС (</a:t>
            </a:r>
            <a:r>
              <a:rPr lang="ru-RU" sz="2800" b="1" dirty="0">
                <a:solidFill>
                  <a:srgbClr val="C00000"/>
                </a:solidFill>
                <a:latin typeface="Arial Narrow"/>
                <a:sym typeface="Arial Narrow"/>
              </a:rPr>
              <a:t>скрининг</a:t>
            </a:r>
            <a:r>
              <a:rPr lang="ru-RU" sz="2800" b="1" dirty="0">
                <a:solidFill>
                  <a:srgbClr val="002060"/>
                </a:solidFill>
                <a:latin typeface="Arial Narrow"/>
                <a:sym typeface="Arial Narrow"/>
              </a:rPr>
              <a:t>)</a:t>
            </a:r>
            <a:endParaRPr lang="ru-RU" sz="2000" i="1" dirty="0">
              <a:solidFill>
                <a:srgbClr val="FF0000"/>
              </a:solidFill>
            </a:endParaRPr>
          </a:p>
        </p:txBody>
      </p:sp>
      <p:sp>
        <p:nvSpPr>
          <p:cNvPr id="7" name="TextBox 6">
            <a:extLst>
              <a:ext uri="{FF2B5EF4-FFF2-40B4-BE49-F238E27FC236}">
                <a16:creationId xmlns:a16="http://schemas.microsoft.com/office/drawing/2014/main" id="{100FB0B3-23A5-4BE3-866D-6EAA14452350}"/>
              </a:ext>
            </a:extLst>
          </p:cNvPr>
          <p:cNvSpPr txBox="1"/>
          <p:nvPr/>
        </p:nvSpPr>
        <p:spPr>
          <a:xfrm>
            <a:off x="95479" y="868796"/>
            <a:ext cx="1959568" cy="307777"/>
          </a:xfrm>
          <a:prstGeom prst="rect">
            <a:avLst/>
          </a:prstGeom>
          <a:noFill/>
        </p:spPr>
        <p:txBody>
          <a:bodyPr wrap="square" rtlCol="0">
            <a:spAutoFit/>
          </a:bodyPr>
          <a:lstStyle/>
          <a:p>
            <a:r>
              <a:rPr lang="ru-RU" sz="1400" i="1" dirty="0">
                <a:solidFill>
                  <a:srgbClr val="FF0000"/>
                </a:solidFill>
                <a:latin typeface="Arial Narrow" panose="020B0606020202030204" pitchFamily="34" charset="0"/>
              </a:rPr>
              <a:t>Скрининг РМЖ 2 этап</a:t>
            </a:r>
          </a:p>
        </p:txBody>
      </p:sp>
      <p:sp>
        <p:nvSpPr>
          <p:cNvPr id="9" name="TextBox 8">
            <a:extLst>
              <a:ext uri="{FF2B5EF4-FFF2-40B4-BE49-F238E27FC236}">
                <a16:creationId xmlns:a16="http://schemas.microsoft.com/office/drawing/2014/main" id="{90CCE92D-170E-4213-AB93-AF6B64456A69}"/>
              </a:ext>
            </a:extLst>
          </p:cNvPr>
          <p:cNvSpPr txBox="1"/>
          <p:nvPr/>
        </p:nvSpPr>
        <p:spPr>
          <a:xfrm>
            <a:off x="-1" y="3563375"/>
            <a:ext cx="3131559" cy="307777"/>
          </a:xfrm>
          <a:prstGeom prst="rect">
            <a:avLst/>
          </a:prstGeom>
          <a:noFill/>
        </p:spPr>
        <p:txBody>
          <a:bodyPr wrap="square" rtlCol="0">
            <a:spAutoFit/>
          </a:bodyPr>
          <a:lstStyle/>
          <a:p>
            <a:r>
              <a:rPr lang="ru-RU" sz="1400" i="1" dirty="0">
                <a:solidFill>
                  <a:srgbClr val="FF0000"/>
                </a:solidFill>
                <a:latin typeface="Arial Narrow" panose="020B0606020202030204" pitchFamily="34" charset="0"/>
              </a:rPr>
              <a:t>Скрининг АГ, ИБС (раннее выявление)</a:t>
            </a:r>
          </a:p>
        </p:txBody>
      </p:sp>
      <p:sp>
        <p:nvSpPr>
          <p:cNvPr id="11" name="TextBox 10">
            <a:extLst>
              <a:ext uri="{FF2B5EF4-FFF2-40B4-BE49-F238E27FC236}">
                <a16:creationId xmlns:a16="http://schemas.microsoft.com/office/drawing/2014/main" id="{A0C6C605-3F51-492D-8E31-C1A7BD8A5077}"/>
              </a:ext>
            </a:extLst>
          </p:cNvPr>
          <p:cNvSpPr txBox="1"/>
          <p:nvPr/>
        </p:nvSpPr>
        <p:spPr>
          <a:xfrm>
            <a:off x="-1" y="4777539"/>
            <a:ext cx="3131559" cy="307777"/>
          </a:xfrm>
          <a:prstGeom prst="rect">
            <a:avLst/>
          </a:prstGeom>
          <a:noFill/>
        </p:spPr>
        <p:txBody>
          <a:bodyPr wrap="square" rtlCol="0">
            <a:spAutoFit/>
          </a:bodyPr>
          <a:lstStyle/>
          <a:p>
            <a:r>
              <a:rPr lang="ru-RU" sz="1400" i="1" dirty="0">
                <a:solidFill>
                  <a:srgbClr val="FF0000"/>
                </a:solidFill>
                <a:latin typeface="Arial Narrow" panose="020B0606020202030204" pitchFamily="34" charset="0"/>
              </a:rPr>
              <a:t>Скрининг СД (раннее выявление)</a:t>
            </a:r>
          </a:p>
        </p:txBody>
      </p:sp>
      <p:pic>
        <p:nvPicPr>
          <p:cNvPr id="12" name="Рисунок 11">
            <a:extLst>
              <a:ext uri="{FF2B5EF4-FFF2-40B4-BE49-F238E27FC236}">
                <a16:creationId xmlns:a16="http://schemas.microsoft.com/office/drawing/2014/main" id="{2158A711-B696-4C36-A45D-67315CE06E19}"/>
              </a:ext>
            </a:extLst>
          </p:cNvPr>
          <p:cNvPicPr>
            <a:picLocks noChangeAspect="1"/>
          </p:cNvPicPr>
          <p:nvPr/>
        </p:nvPicPr>
        <p:blipFill>
          <a:blip r:embed="rId2"/>
          <a:stretch>
            <a:fillRect/>
          </a:stretch>
        </p:blipFill>
        <p:spPr>
          <a:xfrm>
            <a:off x="1146780" y="1262778"/>
            <a:ext cx="10168919" cy="2078822"/>
          </a:xfrm>
          <a:prstGeom prst="rect">
            <a:avLst/>
          </a:prstGeom>
        </p:spPr>
      </p:pic>
      <p:pic>
        <p:nvPicPr>
          <p:cNvPr id="13" name="Рисунок 12">
            <a:extLst>
              <a:ext uri="{FF2B5EF4-FFF2-40B4-BE49-F238E27FC236}">
                <a16:creationId xmlns:a16="http://schemas.microsoft.com/office/drawing/2014/main" id="{61B147DB-DB3F-4CF7-A452-8E84203E9744}"/>
              </a:ext>
            </a:extLst>
          </p:cNvPr>
          <p:cNvPicPr>
            <a:picLocks noChangeAspect="1"/>
          </p:cNvPicPr>
          <p:nvPr/>
        </p:nvPicPr>
        <p:blipFill>
          <a:blip r:embed="rId3"/>
          <a:stretch>
            <a:fillRect/>
          </a:stretch>
        </p:blipFill>
        <p:spPr>
          <a:xfrm>
            <a:off x="1146780" y="4031546"/>
            <a:ext cx="10168919" cy="456770"/>
          </a:xfrm>
          <a:prstGeom prst="rect">
            <a:avLst/>
          </a:prstGeom>
        </p:spPr>
      </p:pic>
      <p:pic>
        <p:nvPicPr>
          <p:cNvPr id="14" name="Рисунок 13">
            <a:extLst>
              <a:ext uri="{FF2B5EF4-FFF2-40B4-BE49-F238E27FC236}">
                <a16:creationId xmlns:a16="http://schemas.microsoft.com/office/drawing/2014/main" id="{E2602178-9345-407A-A00C-81361DBED279}"/>
              </a:ext>
            </a:extLst>
          </p:cNvPr>
          <p:cNvPicPr>
            <a:picLocks noChangeAspect="1"/>
          </p:cNvPicPr>
          <p:nvPr/>
        </p:nvPicPr>
        <p:blipFill>
          <a:blip r:embed="rId4"/>
          <a:stretch>
            <a:fillRect/>
          </a:stretch>
        </p:blipFill>
        <p:spPr>
          <a:xfrm>
            <a:off x="1146780" y="5206785"/>
            <a:ext cx="10168919" cy="456770"/>
          </a:xfrm>
          <a:prstGeom prst="rect">
            <a:avLst/>
          </a:prstGeom>
        </p:spPr>
      </p:pic>
      <p:sp>
        <p:nvSpPr>
          <p:cNvPr id="16" name="Заголовок 5">
            <a:extLst>
              <a:ext uri="{FF2B5EF4-FFF2-40B4-BE49-F238E27FC236}">
                <a16:creationId xmlns:a16="http://schemas.microsoft.com/office/drawing/2014/main" id="{3698FC55-F39B-4B9F-A9A7-1053037E7CD0}"/>
              </a:ext>
            </a:extLst>
          </p:cNvPr>
          <p:cNvSpPr txBox="1">
            <a:spLocks/>
          </p:cNvSpPr>
          <p:nvPr/>
        </p:nvSpPr>
        <p:spPr>
          <a:xfrm>
            <a:off x="8847909" y="6458367"/>
            <a:ext cx="2949031"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№626, изм. КР ДСМ – 17, Приложение 2</a:t>
            </a:r>
          </a:p>
        </p:txBody>
      </p:sp>
    </p:spTree>
    <p:extLst>
      <p:ext uri="{BB962C8B-B14F-4D97-AF65-F5344CB8AC3E}">
        <p14:creationId xmlns:p14="http://schemas.microsoft.com/office/powerpoint/2010/main" val="3933158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964035" y="1413505"/>
            <a:ext cx="10515600" cy="114871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2060"/>
              </a:solidFill>
            </a:endParaRPr>
          </a:p>
        </p:txBody>
      </p:sp>
      <p:sp>
        <p:nvSpPr>
          <p:cNvPr id="6" name="Прямоугольник 5">
            <a:extLst>
              <a:ext uri="{FF2B5EF4-FFF2-40B4-BE49-F238E27FC236}">
                <a16:creationId xmlns:a16="http://schemas.microsoft.com/office/drawing/2014/main" id="{8B13DA70-BA98-49B1-BABD-C6549D5E03F5}"/>
              </a:ext>
            </a:extLst>
          </p:cNvPr>
          <p:cNvSpPr/>
          <p:nvPr/>
        </p:nvSpPr>
        <p:spPr>
          <a:xfrm>
            <a:off x="187054" y="161500"/>
            <a:ext cx="9278807" cy="523220"/>
          </a:xfrm>
          <a:prstGeom prst="rect">
            <a:avLst/>
          </a:prstGeom>
        </p:spPr>
        <p:txBody>
          <a:bodyPr wrap="square">
            <a:spAutoFit/>
          </a:bodyPr>
          <a:lstStyle/>
          <a:p>
            <a:pPr algn="ctr"/>
            <a:r>
              <a:rPr lang="ru-RU" sz="2800" b="1" dirty="0">
                <a:solidFill>
                  <a:srgbClr val="002060"/>
                </a:solidFill>
                <a:latin typeface="Arial Narrow"/>
                <a:sym typeface="Arial Narrow"/>
              </a:rPr>
              <a:t>Кодировка медицинских услуг </a:t>
            </a:r>
            <a:r>
              <a:rPr lang="ru-RU" sz="2800" b="1" dirty="0">
                <a:solidFill>
                  <a:srgbClr val="C00000"/>
                </a:solidFill>
                <a:latin typeface="Arial Narrow"/>
                <a:sym typeface="Arial Narrow"/>
              </a:rPr>
              <a:t>КДУ вне КПН </a:t>
            </a:r>
            <a:r>
              <a:rPr lang="ru-RU" sz="2800" b="1" dirty="0">
                <a:solidFill>
                  <a:srgbClr val="002060"/>
                </a:solidFill>
                <a:latin typeface="Arial Narrow"/>
                <a:sym typeface="Arial Narrow"/>
              </a:rPr>
              <a:t>в МИС (</a:t>
            </a:r>
            <a:r>
              <a:rPr lang="ru-RU" sz="2800" b="1" dirty="0">
                <a:solidFill>
                  <a:srgbClr val="C00000"/>
                </a:solidFill>
                <a:latin typeface="Arial Narrow"/>
                <a:sym typeface="Arial Narrow"/>
              </a:rPr>
              <a:t>ПМК, ЖД</a:t>
            </a:r>
            <a:r>
              <a:rPr lang="ru-RU" sz="2800" b="1" dirty="0">
                <a:solidFill>
                  <a:srgbClr val="002060"/>
                </a:solidFill>
                <a:latin typeface="Arial Narrow"/>
                <a:sym typeface="Arial Narrow"/>
              </a:rPr>
              <a:t>)</a:t>
            </a:r>
            <a:endParaRPr lang="ru-RU" sz="2000" i="1" dirty="0">
              <a:solidFill>
                <a:srgbClr val="FF0000"/>
              </a:solidFill>
            </a:endParaRPr>
          </a:p>
        </p:txBody>
      </p:sp>
      <p:sp>
        <p:nvSpPr>
          <p:cNvPr id="7" name="TextBox 6">
            <a:extLst>
              <a:ext uri="{FF2B5EF4-FFF2-40B4-BE49-F238E27FC236}">
                <a16:creationId xmlns:a16="http://schemas.microsoft.com/office/drawing/2014/main" id="{100FB0B3-23A5-4BE3-866D-6EAA14452350}"/>
              </a:ext>
            </a:extLst>
          </p:cNvPr>
          <p:cNvSpPr txBox="1"/>
          <p:nvPr/>
        </p:nvSpPr>
        <p:spPr>
          <a:xfrm>
            <a:off x="33503" y="807151"/>
            <a:ext cx="3050393" cy="279797"/>
          </a:xfrm>
          <a:prstGeom prst="rect">
            <a:avLst/>
          </a:prstGeom>
          <a:noFill/>
        </p:spPr>
        <p:txBody>
          <a:bodyPr wrap="square" rtlCol="0">
            <a:spAutoFit/>
          </a:bodyPr>
          <a:lstStyle/>
          <a:p>
            <a:r>
              <a:rPr lang="ru-RU" sz="1400" i="1" dirty="0">
                <a:solidFill>
                  <a:srgbClr val="FF0000"/>
                </a:solidFill>
                <a:latin typeface="Arial Narrow" panose="020B0606020202030204" pitchFamily="34" charset="0"/>
              </a:rPr>
              <a:t>Передвижные медицинские комплексы</a:t>
            </a:r>
          </a:p>
        </p:txBody>
      </p:sp>
      <p:sp>
        <p:nvSpPr>
          <p:cNvPr id="16" name="TextBox 15">
            <a:extLst>
              <a:ext uri="{FF2B5EF4-FFF2-40B4-BE49-F238E27FC236}">
                <a16:creationId xmlns:a16="http://schemas.microsoft.com/office/drawing/2014/main" id="{7A243447-9E52-49BB-B0F9-C3E0AD6A6486}"/>
              </a:ext>
            </a:extLst>
          </p:cNvPr>
          <p:cNvSpPr txBox="1"/>
          <p:nvPr/>
        </p:nvSpPr>
        <p:spPr>
          <a:xfrm>
            <a:off x="0" y="3275111"/>
            <a:ext cx="3050393" cy="307777"/>
          </a:xfrm>
          <a:prstGeom prst="rect">
            <a:avLst/>
          </a:prstGeom>
          <a:noFill/>
        </p:spPr>
        <p:txBody>
          <a:bodyPr wrap="square" rtlCol="0">
            <a:spAutoFit/>
          </a:bodyPr>
          <a:lstStyle/>
          <a:p>
            <a:r>
              <a:rPr lang="ru-RU" sz="1400" i="1" dirty="0" err="1">
                <a:solidFill>
                  <a:srgbClr val="FF0000"/>
                </a:solidFill>
                <a:latin typeface="Arial Narrow" panose="020B0606020202030204" pitchFamily="34" charset="0"/>
              </a:rPr>
              <a:t>Мед.услуги</a:t>
            </a:r>
            <a:r>
              <a:rPr lang="ru-RU" sz="1400" i="1" dirty="0">
                <a:solidFill>
                  <a:srgbClr val="FF0000"/>
                </a:solidFill>
                <a:latin typeface="Arial Narrow" panose="020B0606020202030204" pitchFamily="34" charset="0"/>
              </a:rPr>
              <a:t> на ЖД транспорте</a:t>
            </a:r>
          </a:p>
        </p:txBody>
      </p:sp>
      <p:pic>
        <p:nvPicPr>
          <p:cNvPr id="17" name="Рисунок 16">
            <a:extLst>
              <a:ext uri="{FF2B5EF4-FFF2-40B4-BE49-F238E27FC236}">
                <a16:creationId xmlns:a16="http://schemas.microsoft.com/office/drawing/2014/main" id="{29441976-6C0B-4ABF-9A99-2108A456442D}"/>
              </a:ext>
            </a:extLst>
          </p:cNvPr>
          <p:cNvPicPr>
            <a:picLocks noChangeAspect="1"/>
          </p:cNvPicPr>
          <p:nvPr/>
        </p:nvPicPr>
        <p:blipFill>
          <a:blip r:embed="rId2"/>
          <a:stretch>
            <a:fillRect/>
          </a:stretch>
        </p:blipFill>
        <p:spPr>
          <a:xfrm>
            <a:off x="1628776" y="1100938"/>
            <a:ext cx="9663268" cy="5571372"/>
          </a:xfrm>
          <a:prstGeom prst="rect">
            <a:avLst/>
          </a:prstGeom>
        </p:spPr>
      </p:pic>
      <p:sp>
        <p:nvSpPr>
          <p:cNvPr id="19" name="Заголовок 5">
            <a:extLst>
              <a:ext uri="{FF2B5EF4-FFF2-40B4-BE49-F238E27FC236}">
                <a16:creationId xmlns:a16="http://schemas.microsoft.com/office/drawing/2014/main" id="{7307B9A0-5C12-4DAF-8429-5A3101A968DE}"/>
              </a:ext>
            </a:extLst>
          </p:cNvPr>
          <p:cNvSpPr txBox="1">
            <a:spLocks/>
          </p:cNvSpPr>
          <p:nvPr/>
        </p:nvSpPr>
        <p:spPr>
          <a:xfrm>
            <a:off x="9083040" y="6509645"/>
            <a:ext cx="3075457"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№626, изм. КР ДСМ – 17, Приложение 2</a:t>
            </a:r>
          </a:p>
        </p:txBody>
      </p:sp>
    </p:spTree>
    <p:extLst>
      <p:ext uri="{BB962C8B-B14F-4D97-AF65-F5344CB8AC3E}">
        <p14:creationId xmlns:p14="http://schemas.microsoft.com/office/powerpoint/2010/main" val="2822286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838200" y="3008737"/>
            <a:ext cx="10515600" cy="12824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100" b="1" dirty="0">
              <a:solidFill>
                <a:srgbClr val="002060"/>
              </a:solidFill>
            </a:endParaRPr>
          </a:p>
        </p:txBody>
      </p:sp>
      <p:sp>
        <p:nvSpPr>
          <p:cNvPr id="9" name="Заголовок 5">
            <a:extLst>
              <a:ext uri="{FF2B5EF4-FFF2-40B4-BE49-F238E27FC236}">
                <a16:creationId xmlns:a16="http://schemas.microsoft.com/office/drawing/2014/main" id="{204334B0-BF0F-4FAB-B4AB-2BB2BED5958E}"/>
              </a:ext>
            </a:extLst>
          </p:cNvPr>
          <p:cNvSpPr txBox="1">
            <a:spLocks/>
          </p:cNvSpPr>
          <p:nvPr/>
        </p:nvSpPr>
        <p:spPr>
          <a:xfrm>
            <a:off x="9126584" y="6613689"/>
            <a:ext cx="3082458"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00" i="1" dirty="0">
                <a:solidFill>
                  <a:srgbClr val="002060"/>
                </a:solidFill>
                <a:latin typeface="Arial Narrow"/>
                <a:sym typeface="Arial Narrow"/>
              </a:rPr>
              <a:t>Приказ МЗ РК №626, с изм.№</a:t>
            </a:r>
            <a:r>
              <a:rPr lang="kk-KZ" sz="1000" i="1" dirty="0">
                <a:solidFill>
                  <a:srgbClr val="002060"/>
                </a:solidFill>
                <a:latin typeface="Arial Narrow"/>
                <a:sym typeface="Arial Narrow"/>
              </a:rPr>
              <a:t>Қ</a:t>
            </a:r>
            <a:r>
              <a:rPr lang="ru-RU" sz="1000" i="1" dirty="0">
                <a:solidFill>
                  <a:srgbClr val="002060"/>
                </a:solidFill>
                <a:latin typeface="Arial Narrow"/>
                <a:sym typeface="Arial Narrow"/>
              </a:rPr>
              <a:t>Р-ДСМ-17, Приложение 3</a:t>
            </a:r>
          </a:p>
        </p:txBody>
      </p:sp>
      <p:sp>
        <p:nvSpPr>
          <p:cNvPr id="10" name="Заголовок 5">
            <a:extLst>
              <a:ext uri="{FF2B5EF4-FFF2-40B4-BE49-F238E27FC236}">
                <a16:creationId xmlns:a16="http://schemas.microsoft.com/office/drawing/2014/main" id="{75BE33D4-CB37-4218-B0A8-A2F1FFC3A827}"/>
              </a:ext>
            </a:extLst>
          </p:cNvPr>
          <p:cNvSpPr>
            <a:spLocks noGrp="1"/>
          </p:cNvSpPr>
          <p:nvPr>
            <p:ph type="title"/>
          </p:nvPr>
        </p:nvSpPr>
        <p:spPr>
          <a:xfrm>
            <a:off x="990600" y="83694"/>
            <a:ext cx="8468991" cy="680860"/>
          </a:xfrm>
        </p:spPr>
        <p:txBody>
          <a:bodyPr>
            <a:noAutofit/>
          </a:bodyPr>
          <a:lstStyle/>
          <a:p>
            <a:r>
              <a:rPr lang="ru-RU" sz="2800" b="1" dirty="0">
                <a:solidFill>
                  <a:srgbClr val="002060"/>
                </a:solidFill>
                <a:latin typeface="Arial Narrow"/>
                <a:sym typeface="Arial Narrow"/>
              </a:rPr>
              <a:t>Перечень заболеваний, подлежащих </a:t>
            </a:r>
            <a:r>
              <a:rPr lang="ru-RU" sz="2800" b="1" dirty="0">
                <a:solidFill>
                  <a:srgbClr val="C00000"/>
                </a:solidFill>
                <a:latin typeface="Arial Narrow"/>
                <a:sym typeface="Arial Narrow"/>
              </a:rPr>
              <a:t>динамическому наблюдению</a:t>
            </a:r>
            <a:r>
              <a:rPr lang="en-US" sz="2800" b="1" dirty="0">
                <a:solidFill>
                  <a:srgbClr val="002060"/>
                </a:solidFill>
                <a:latin typeface="Arial Narrow"/>
                <a:sym typeface="Arial Narrow"/>
              </a:rPr>
              <a:t> </a:t>
            </a:r>
            <a:r>
              <a:rPr lang="ru-RU" sz="2800" b="1" dirty="0">
                <a:solidFill>
                  <a:srgbClr val="002060"/>
                </a:solidFill>
                <a:latin typeface="Arial Narrow"/>
                <a:sym typeface="Arial Narrow"/>
              </a:rPr>
              <a:t>в рамках КДП</a:t>
            </a:r>
          </a:p>
        </p:txBody>
      </p:sp>
      <p:graphicFrame>
        <p:nvGraphicFramePr>
          <p:cNvPr id="12" name="Таблица 11">
            <a:extLst>
              <a:ext uri="{FF2B5EF4-FFF2-40B4-BE49-F238E27FC236}">
                <a16:creationId xmlns:a16="http://schemas.microsoft.com/office/drawing/2014/main" id="{C237851D-CE76-449B-A863-422612E8D6AD}"/>
              </a:ext>
            </a:extLst>
          </p:cNvPr>
          <p:cNvGraphicFramePr>
            <a:graphicFrameLocks noGrp="1"/>
          </p:cNvGraphicFramePr>
          <p:nvPr>
            <p:extLst>
              <p:ext uri="{D42A27DB-BD31-4B8C-83A1-F6EECF244321}">
                <p14:modId xmlns:p14="http://schemas.microsoft.com/office/powerpoint/2010/main" val="2919704146"/>
              </p:ext>
            </p:extLst>
          </p:nvPr>
        </p:nvGraphicFramePr>
        <p:xfrm>
          <a:off x="321117" y="914959"/>
          <a:ext cx="5898707" cy="5698730"/>
        </p:xfrm>
        <a:graphic>
          <a:graphicData uri="http://schemas.openxmlformats.org/drawingml/2006/table">
            <a:tbl>
              <a:tblPr/>
              <a:tblGrid>
                <a:gridCol w="5898707">
                  <a:extLst>
                    <a:ext uri="{9D8B030D-6E8A-4147-A177-3AD203B41FA5}">
                      <a16:colId xmlns:a16="http://schemas.microsoft.com/office/drawing/2014/main" val="2214809230"/>
                    </a:ext>
                  </a:extLst>
                </a:gridCol>
              </a:tblGrid>
              <a:tr h="261710">
                <a:tc>
                  <a:txBody>
                    <a:bodyPr/>
                    <a:lstStyle/>
                    <a:p>
                      <a:pPr algn="ctr" fontAlgn="ctr"/>
                      <a:r>
                        <a:rPr lang="ru-RU" sz="1050" b="1" i="0" u="none" strike="noStrike">
                          <a:solidFill>
                            <a:srgbClr val="002060"/>
                          </a:solidFill>
                          <a:effectLst/>
                          <a:latin typeface="Arial Narrow" panose="020B0606020202030204" pitchFamily="34" charset="0"/>
                        </a:rPr>
                        <a:t>Нозология код МКБ</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6712588"/>
                  </a:ext>
                </a:extLst>
              </a:tr>
              <a:tr h="165481">
                <a:tc>
                  <a:txBody>
                    <a:bodyPr/>
                    <a:lstStyle/>
                    <a:p>
                      <a:pPr algn="l" fontAlgn="ctr"/>
                      <a:r>
                        <a:rPr lang="ru-RU" sz="1050" b="1" i="0" u="none" strike="noStrike">
                          <a:solidFill>
                            <a:srgbClr val="002060"/>
                          </a:solidFill>
                          <a:effectLst/>
                          <a:latin typeface="Arial Narrow" panose="020B0606020202030204" pitchFamily="34" charset="0"/>
                        </a:rPr>
                        <a:t>1. Последствия перенесенных инфекционных и паразитарных заболеваний</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036799243"/>
                  </a:ext>
                </a:extLst>
              </a:tr>
              <a:tr h="165481">
                <a:tc>
                  <a:txBody>
                    <a:bodyPr/>
                    <a:lstStyle/>
                    <a:p>
                      <a:pPr algn="l" fontAlgn="ctr"/>
                      <a:r>
                        <a:rPr lang="ru-RU" sz="1050" b="0" i="0" u="none" strike="noStrike" dirty="0">
                          <a:solidFill>
                            <a:srgbClr val="002060"/>
                          </a:solidFill>
                          <a:effectLst/>
                          <a:latin typeface="Arial Narrow" panose="020B0606020202030204" pitchFamily="34" charset="0"/>
                        </a:rPr>
                        <a:t>Последствия перенесенного полиомиелита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B91)</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5100395"/>
                  </a:ext>
                </a:extLst>
              </a:tr>
              <a:tr h="165481">
                <a:tc>
                  <a:txBody>
                    <a:bodyPr/>
                    <a:lstStyle/>
                    <a:p>
                      <a:pPr algn="l" fontAlgn="b"/>
                      <a:r>
                        <a:rPr lang="ru-RU" sz="1050" b="0" i="0" u="none" strike="noStrike" dirty="0">
                          <a:solidFill>
                            <a:srgbClr val="002060"/>
                          </a:solidFill>
                          <a:effectLst/>
                          <a:latin typeface="Arial Narrow" panose="020B0606020202030204" pitchFamily="34" charset="0"/>
                        </a:rPr>
                        <a:t>Состояние после операции по поводу </a:t>
                      </a:r>
                      <a:r>
                        <a:rPr lang="ru-RU" sz="1050" b="0" i="0" u="none" strike="noStrike" dirty="0" err="1">
                          <a:solidFill>
                            <a:srgbClr val="002060"/>
                          </a:solidFill>
                          <a:effectLst/>
                          <a:latin typeface="Arial Narrow" panose="020B0606020202030204" pitchFamily="34" charset="0"/>
                        </a:rPr>
                        <a:t>эхинококоза</a:t>
                      </a:r>
                      <a:r>
                        <a:rPr lang="ru-RU" sz="1050" b="0" i="0" u="none" strike="noStrike" dirty="0">
                          <a:solidFill>
                            <a:srgbClr val="002060"/>
                          </a:solidFill>
                          <a:effectLst/>
                          <a:latin typeface="Arial Narrow" panose="020B0606020202030204" pitchFamily="34" charset="0"/>
                        </a:rPr>
                        <a:t> </a:t>
                      </a:r>
                      <a:r>
                        <a:rPr lang="ru-RU" sz="1050" b="0" i="0" u="none" strike="noStrike" dirty="0">
                          <a:solidFill>
                            <a:srgbClr val="C00000"/>
                          </a:solidFill>
                          <a:effectLst/>
                          <a:latin typeface="Arial Narrow" panose="020B0606020202030204" pitchFamily="34" charset="0"/>
                        </a:rPr>
                        <a:t>(В67)</a:t>
                      </a:r>
                    </a:p>
                  </a:txBody>
                  <a:tcPr marL="7373" marR="7373" marT="73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0621067"/>
                  </a:ext>
                </a:extLst>
              </a:tr>
              <a:tr h="165481">
                <a:tc>
                  <a:txBody>
                    <a:bodyPr/>
                    <a:lstStyle/>
                    <a:p>
                      <a:pPr algn="l" fontAlgn="ctr"/>
                      <a:r>
                        <a:rPr lang="ru-RU" sz="1050" b="0" i="0" u="none" strike="noStrike" dirty="0">
                          <a:solidFill>
                            <a:srgbClr val="002060"/>
                          </a:solidFill>
                          <a:effectLst/>
                          <a:latin typeface="Arial Narrow" panose="020B0606020202030204" pitchFamily="34" charset="0"/>
                        </a:rPr>
                        <a:t>Последствия перенесенного туберкулеза </a:t>
                      </a:r>
                      <a:r>
                        <a:rPr lang="ru-RU" sz="1050" b="0" i="0" u="none" strike="noStrike" dirty="0">
                          <a:solidFill>
                            <a:srgbClr val="C00000"/>
                          </a:solidFill>
                          <a:effectLst/>
                          <a:latin typeface="Arial Narrow" panose="020B0606020202030204" pitchFamily="34" charset="0"/>
                        </a:rPr>
                        <a:t>(В90)</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0878947"/>
                  </a:ext>
                </a:extLst>
              </a:tr>
              <a:tr h="165481">
                <a:tc>
                  <a:txBody>
                    <a:bodyPr/>
                    <a:lstStyle/>
                    <a:p>
                      <a:pPr algn="l" fontAlgn="ctr"/>
                      <a:r>
                        <a:rPr lang="ru-RU" sz="1050" b="1" i="0" u="none" strike="noStrike">
                          <a:solidFill>
                            <a:srgbClr val="002060"/>
                          </a:solidFill>
                          <a:effectLst/>
                          <a:latin typeface="Arial Narrow" panose="020B0606020202030204" pitchFamily="34" charset="0"/>
                        </a:rPr>
                        <a:t>2. Новообразования</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379945806"/>
                  </a:ext>
                </a:extLst>
              </a:tr>
              <a:tr h="304082">
                <a:tc>
                  <a:txBody>
                    <a:bodyPr/>
                    <a:lstStyle/>
                    <a:p>
                      <a:pPr algn="l" fontAlgn="ctr"/>
                      <a:r>
                        <a:rPr lang="ru-RU" sz="1050" b="0" i="0" u="none" strike="noStrike" dirty="0">
                          <a:solidFill>
                            <a:srgbClr val="002060"/>
                          </a:solidFill>
                          <a:effectLst/>
                          <a:latin typeface="Arial Narrow" panose="020B0606020202030204" pitchFamily="34" charset="0"/>
                        </a:rPr>
                        <a:t>Состояние после комплексного лечения по поводу злокачественных новообразований </a:t>
                      </a:r>
                      <a:r>
                        <a:rPr lang="ru-RU" sz="1050" b="0" i="0" u="none" strike="noStrike" dirty="0">
                          <a:solidFill>
                            <a:srgbClr val="C00000"/>
                          </a:solidFill>
                          <a:effectLst/>
                          <a:latin typeface="Arial Narrow" panose="020B0606020202030204" pitchFamily="34" charset="0"/>
                        </a:rPr>
                        <a:t>C00-C97</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2779132"/>
                  </a:ext>
                </a:extLst>
              </a:tr>
              <a:tr h="165481">
                <a:tc>
                  <a:txBody>
                    <a:bodyPr/>
                    <a:lstStyle/>
                    <a:p>
                      <a:pPr algn="l" fontAlgn="ctr"/>
                      <a:r>
                        <a:rPr lang="ru-RU" sz="1050" b="1" i="0" u="none" strike="noStrike">
                          <a:solidFill>
                            <a:srgbClr val="002060"/>
                          </a:solidFill>
                          <a:effectLst/>
                          <a:latin typeface="Arial Narrow" panose="020B0606020202030204" pitchFamily="34" charset="0"/>
                        </a:rPr>
                        <a:t>3. Доброкачественные новообразования</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027460875"/>
                  </a:ext>
                </a:extLst>
              </a:tr>
              <a:tr h="165481">
                <a:tc>
                  <a:txBody>
                    <a:bodyPr/>
                    <a:lstStyle/>
                    <a:p>
                      <a:pPr algn="l" fontAlgn="b"/>
                      <a:r>
                        <a:rPr lang="ru-RU" sz="1050" b="0" i="0" u="none" strike="noStrike" dirty="0">
                          <a:solidFill>
                            <a:srgbClr val="002060"/>
                          </a:solidFill>
                          <a:effectLst/>
                          <a:latin typeface="Arial Narrow" panose="020B0606020202030204" pitchFamily="34" charset="0"/>
                        </a:rPr>
                        <a:t>Состояние после комплексного лечения по поводу новообразований IN SITU </a:t>
                      </a:r>
                      <a:r>
                        <a:rPr lang="ru-RU" sz="1050" b="0" i="0" u="none" strike="noStrike" dirty="0">
                          <a:solidFill>
                            <a:srgbClr val="C00000"/>
                          </a:solidFill>
                          <a:effectLst/>
                          <a:latin typeface="Arial Narrow" panose="020B0606020202030204" pitchFamily="34" charset="0"/>
                        </a:rPr>
                        <a:t>(D00-D06)</a:t>
                      </a:r>
                    </a:p>
                  </a:txBody>
                  <a:tcPr marL="7373" marR="7373" marT="73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071200"/>
                  </a:ext>
                </a:extLst>
              </a:tr>
              <a:tr h="323991">
                <a:tc>
                  <a:txBody>
                    <a:bodyPr/>
                    <a:lstStyle/>
                    <a:p>
                      <a:pPr algn="l" fontAlgn="ctr"/>
                      <a:r>
                        <a:rPr lang="ru-RU" sz="1050" b="0" i="0" u="none" strike="noStrike" dirty="0">
                          <a:solidFill>
                            <a:srgbClr val="002060"/>
                          </a:solidFill>
                          <a:effectLst/>
                          <a:latin typeface="Arial Narrow" panose="020B0606020202030204" pitchFamily="34" charset="0"/>
                        </a:rPr>
                        <a:t>Доброкачественные новообразования матки, (D25), Другие доброкачественные новообразования матки </a:t>
                      </a:r>
                      <a:r>
                        <a:rPr lang="ru-RU" sz="1050" b="0" i="0" u="none" strike="noStrike" dirty="0">
                          <a:solidFill>
                            <a:srgbClr val="C00000"/>
                          </a:solidFill>
                          <a:effectLst/>
                          <a:latin typeface="Arial Narrow" panose="020B0606020202030204" pitchFamily="34" charset="0"/>
                        </a:rPr>
                        <a:t>(D26)</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82906"/>
                  </a:ext>
                </a:extLst>
              </a:tr>
              <a:tr h="165481">
                <a:tc>
                  <a:txBody>
                    <a:bodyPr/>
                    <a:lstStyle/>
                    <a:p>
                      <a:pPr algn="l" fontAlgn="ctr"/>
                      <a:r>
                        <a:rPr lang="ru-RU" sz="1050" b="1" i="0" u="none" strike="noStrike">
                          <a:solidFill>
                            <a:srgbClr val="002060"/>
                          </a:solidFill>
                          <a:effectLst/>
                          <a:latin typeface="Arial Narrow" panose="020B0606020202030204" pitchFamily="34" charset="0"/>
                        </a:rPr>
                        <a:t>4. Заболевания крови и кроветворных органов</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263109364"/>
                  </a:ext>
                </a:extLst>
              </a:tr>
              <a:tr h="304082">
                <a:tc>
                  <a:txBody>
                    <a:bodyPr/>
                    <a:lstStyle/>
                    <a:p>
                      <a:pPr algn="l" fontAlgn="ctr"/>
                      <a:r>
                        <a:rPr lang="ru-RU" sz="1050" b="0" i="0" u="none" strike="noStrike" dirty="0" err="1">
                          <a:solidFill>
                            <a:srgbClr val="002060"/>
                          </a:solidFill>
                          <a:effectLst/>
                          <a:latin typeface="Arial Narrow" panose="020B0606020202030204" pitchFamily="34" charset="0"/>
                        </a:rPr>
                        <a:t>Миелодиспластические</a:t>
                      </a:r>
                      <a:r>
                        <a:rPr lang="ru-RU" sz="1050" b="0" i="0" u="none" strike="noStrike" dirty="0">
                          <a:solidFill>
                            <a:srgbClr val="002060"/>
                          </a:solidFill>
                          <a:effectLst/>
                          <a:latin typeface="Arial Narrow" panose="020B0606020202030204" pitchFamily="34" charset="0"/>
                        </a:rPr>
                        <a:t> синдромы </a:t>
                      </a:r>
                      <a:r>
                        <a:rPr lang="ru-RU" sz="1050" b="0" i="0" u="none" strike="noStrike" dirty="0">
                          <a:solidFill>
                            <a:srgbClr val="C00000"/>
                          </a:solidFill>
                          <a:effectLst/>
                          <a:latin typeface="Arial Narrow" panose="020B0606020202030204" pitchFamily="34" charset="0"/>
                        </a:rPr>
                        <a:t>(D46</a:t>
                      </a:r>
                      <a:r>
                        <a:rPr lang="ru-RU" sz="1050" b="0" i="0" u="none" strike="noStrike" dirty="0">
                          <a:solidFill>
                            <a:srgbClr val="002060"/>
                          </a:solidFill>
                          <a:effectLst/>
                          <a:latin typeface="Arial Narrow" panose="020B0606020202030204" pitchFamily="34" charset="0"/>
                        </a:rPr>
                        <a:t>), Хроническая </a:t>
                      </a:r>
                      <a:r>
                        <a:rPr lang="ru-RU" sz="1050" b="0" i="0" u="none" strike="noStrike" dirty="0" err="1">
                          <a:solidFill>
                            <a:srgbClr val="002060"/>
                          </a:solidFill>
                          <a:effectLst/>
                          <a:latin typeface="Arial Narrow" panose="020B0606020202030204" pitchFamily="34" charset="0"/>
                        </a:rPr>
                        <a:t>миелопролиферативная</a:t>
                      </a:r>
                      <a:r>
                        <a:rPr lang="ru-RU" sz="1050" b="0" i="0" u="none" strike="noStrike" dirty="0">
                          <a:solidFill>
                            <a:srgbClr val="002060"/>
                          </a:solidFill>
                          <a:effectLst/>
                          <a:latin typeface="Arial Narrow" panose="020B0606020202030204" pitchFamily="34" charset="0"/>
                        </a:rPr>
                        <a:t> болезнь </a:t>
                      </a:r>
                      <a:r>
                        <a:rPr lang="ru-RU" sz="1050" b="0" i="0" u="none" strike="noStrike" dirty="0">
                          <a:solidFill>
                            <a:srgbClr val="C00000"/>
                          </a:solidFill>
                          <a:effectLst/>
                          <a:latin typeface="Arial Narrow" panose="020B0606020202030204" pitchFamily="34" charset="0"/>
                        </a:rPr>
                        <a:t>(D47.1)</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3189327"/>
                  </a:ext>
                </a:extLst>
              </a:tr>
              <a:tr h="165481">
                <a:tc>
                  <a:txBody>
                    <a:bodyPr/>
                    <a:lstStyle/>
                    <a:p>
                      <a:pPr algn="l" fontAlgn="ctr"/>
                      <a:r>
                        <a:rPr lang="ru-RU" sz="1050" b="0" i="0" u="none" strike="noStrike" dirty="0">
                          <a:solidFill>
                            <a:srgbClr val="002060"/>
                          </a:solidFill>
                          <a:effectLst/>
                          <a:latin typeface="Arial Narrow" panose="020B0606020202030204" pitchFamily="34" charset="0"/>
                        </a:rPr>
                        <a:t>Железодефицитная анемия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D50)</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0695997"/>
                  </a:ext>
                </a:extLst>
              </a:tr>
              <a:tr h="323991">
                <a:tc>
                  <a:txBody>
                    <a:bodyPr/>
                    <a:lstStyle/>
                    <a:p>
                      <a:pPr algn="l" fontAlgn="ctr"/>
                      <a:r>
                        <a:rPr lang="ru-RU" sz="1050" b="0" i="0" u="none" strike="noStrike" dirty="0">
                          <a:solidFill>
                            <a:srgbClr val="002060"/>
                          </a:solidFill>
                          <a:effectLst/>
                          <a:latin typeface="Arial Narrow" panose="020B0606020202030204" pitchFamily="34" charset="0"/>
                        </a:rPr>
                        <a:t>Наследственные гемолитические анемии Талассемия </a:t>
                      </a:r>
                      <a:r>
                        <a:rPr lang="ru-RU" sz="1050" b="0" i="0" u="none" strike="noStrike" dirty="0">
                          <a:solidFill>
                            <a:srgbClr val="C00000"/>
                          </a:solidFill>
                          <a:effectLst/>
                          <a:latin typeface="Arial Narrow" panose="020B0606020202030204" pitchFamily="34" charset="0"/>
                        </a:rPr>
                        <a:t>(D56), </a:t>
                      </a:r>
                      <a:r>
                        <a:rPr lang="ru-RU" sz="1050" b="0" i="0" u="none" strike="noStrike" dirty="0">
                          <a:solidFill>
                            <a:srgbClr val="002060"/>
                          </a:solidFill>
                          <a:effectLst/>
                          <a:latin typeface="Arial Narrow" panose="020B0606020202030204" pitchFamily="34" charset="0"/>
                        </a:rPr>
                        <a:t>Серповидно-клеточные нарушения </a:t>
                      </a:r>
                      <a:r>
                        <a:rPr lang="ru-RU" sz="1050" b="0" i="0" u="none" strike="noStrike" dirty="0">
                          <a:solidFill>
                            <a:srgbClr val="C00000"/>
                          </a:solidFill>
                          <a:effectLst/>
                          <a:latin typeface="Arial Narrow" panose="020B0606020202030204" pitchFamily="34" charset="0"/>
                        </a:rPr>
                        <a:t>(D57), </a:t>
                      </a:r>
                      <a:r>
                        <a:rPr lang="ru-RU" sz="1050" b="0" i="0" u="none" strike="noStrike" dirty="0">
                          <a:solidFill>
                            <a:srgbClr val="002060"/>
                          </a:solidFill>
                          <a:effectLst/>
                          <a:latin typeface="Arial Narrow" panose="020B0606020202030204" pitchFamily="34" charset="0"/>
                        </a:rPr>
                        <a:t>Другие наследственные гемолитические анемии </a:t>
                      </a:r>
                      <a:r>
                        <a:rPr lang="ru-RU" sz="1050" b="0" i="0" u="none" strike="noStrike" dirty="0">
                          <a:solidFill>
                            <a:srgbClr val="C00000"/>
                          </a:solidFill>
                          <a:effectLst/>
                          <a:latin typeface="Arial Narrow" panose="020B0606020202030204" pitchFamily="34" charset="0"/>
                        </a:rPr>
                        <a:t>(D58)</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5009031"/>
                  </a:ext>
                </a:extLst>
              </a:tr>
              <a:tr h="165481">
                <a:tc>
                  <a:txBody>
                    <a:bodyPr/>
                    <a:lstStyle/>
                    <a:p>
                      <a:pPr algn="l" fontAlgn="ctr"/>
                      <a:r>
                        <a:rPr lang="ru-RU" sz="1050" b="0" i="0" u="none" strike="noStrike" dirty="0">
                          <a:solidFill>
                            <a:srgbClr val="002060"/>
                          </a:solidFill>
                          <a:effectLst/>
                          <a:latin typeface="Arial Narrow" panose="020B0606020202030204" pitchFamily="34" charset="0"/>
                        </a:rPr>
                        <a:t>Приобретенная гемолитическая анемия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D59)</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4100987"/>
                  </a:ext>
                </a:extLst>
              </a:tr>
              <a:tr h="323991">
                <a:tc>
                  <a:txBody>
                    <a:bodyPr/>
                    <a:lstStyle/>
                    <a:p>
                      <a:pPr algn="l" fontAlgn="ctr"/>
                      <a:r>
                        <a:rPr lang="ru-RU" sz="1050" b="0" i="0" u="none" strike="noStrike" dirty="0">
                          <a:solidFill>
                            <a:srgbClr val="002060"/>
                          </a:solidFill>
                          <a:effectLst/>
                          <a:latin typeface="Arial Narrow" panose="020B0606020202030204" pitchFamily="34" charset="0"/>
                        </a:rPr>
                        <a:t>Наследственные гемолитические анемии Талассемия </a:t>
                      </a:r>
                      <a:r>
                        <a:rPr lang="ru-RU" sz="1050" b="0" i="0" u="none" strike="noStrike" dirty="0">
                          <a:solidFill>
                            <a:srgbClr val="C00000"/>
                          </a:solidFill>
                          <a:effectLst/>
                          <a:latin typeface="Arial Narrow" panose="020B0606020202030204" pitchFamily="34" charset="0"/>
                        </a:rPr>
                        <a:t>(D56), </a:t>
                      </a:r>
                      <a:r>
                        <a:rPr lang="ru-RU" sz="1050" b="0" i="0" u="none" strike="noStrike" dirty="0">
                          <a:solidFill>
                            <a:srgbClr val="002060"/>
                          </a:solidFill>
                          <a:effectLst/>
                          <a:latin typeface="Arial Narrow" panose="020B0606020202030204" pitchFamily="34" charset="0"/>
                        </a:rPr>
                        <a:t>Серповидно-клеточные нарушения </a:t>
                      </a:r>
                      <a:r>
                        <a:rPr lang="ru-RU" sz="1050" b="0" i="0" u="none" strike="noStrike" dirty="0">
                          <a:solidFill>
                            <a:srgbClr val="C00000"/>
                          </a:solidFill>
                          <a:effectLst/>
                          <a:latin typeface="Arial Narrow" panose="020B0606020202030204" pitchFamily="34" charset="0"/>
                        </a:rPr>
                        <a:t>(D57), </a:t>
                      </a:r>
                      <a:r>
                        <a:rPr lang="ru-RU" sz="1050" b="0" i="0" u="none" strike="noStrike" dirty="0">
                          <a:solidFill>
                            <a:srgbClr val="002060"/>
                          </a:solidFill>
                          <a:effectLst/>
                          <a:latin typeface="Arial Narrow" panose="020B0606020202030204" pitchFamily="34" charset="0"/>
                        </a:rPr>
                        <a:t>Другие наследственные гемолитические анемии </a:t>
                      </a:r>
                      <a:r>
                        <a:rPr lang="ru-RU" sz="1050" b="0" i="0" u="none" strike="noStrike" dirty="0">
                          <a:solidFill>
                            <a:srgbClr val="C00000"/>
                          </a:solidFill>
                          <a:effectLst/>
                          <a:latin typeface="Arial Narrow" panose="020B0606020202030204" pitchFamily="34" charset="0"/>
                        </a:rPr>
                        <a:t>(D58)</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7660877"/>
                  </a:ext>
                </a:extLst>
              </a:tr>
              <a:tr h="165481">
                <a:tc>
                  <a:txBody>
                    <a:bodyPr/>
                    <a:lstStyle/>
                    <a:p>
                      <a:pPr algn="l" fontAlgn="ctr"/>
                      <a:r>
                        <a:rPr lang="ru-RU" sz="1050" b="0" i="0" u="none" strike="noStrike" dirty="0">
                          <a:solidFill>
                            <a:srgbClr val="002060"/>
                          </a:solidFill>
                          <a:effectLst/>
                          <a:latin typeface="Arial Narrow" panose="020B0606020202030204" pitchFamily="34" charset="0"/>
                        </a:rPr>
                        <a:t>Приобретенная гемолитическая анемия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D59)</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6617783"/>
                  </a:ext>
                </a:extLst>
              </a:tr>
              <a:tr h="165481">
                <a:tc>
                  <a:txBody>
                    <a:bodyPr/>
                    <a:lstStyle/>
                    <a:p>
                      <a:pPr algn="l" fontAlgn="ctr"/>
                      <a:r>
                        <a:rPr lang="ru-RU" sz="1050" b="0" i="0" u="none" strike="noStrike" dirty="0">
                          <a:solidFill>
                            <a:srgbClr val="002060"/>
                          </a:solidFill>
                          <a:effectLst/>
                          <a:latin typeface="Arial Narrow" panose="020B0606020202030204" pitchFamily="34" charset="0"/>
                        </a:rPr>
                        <a:t>Приобретенная чистая </a:t>
                      </a:r>
                      <a:r>
                        <a:rPr lang="ru-RU" sz="1050" b="0" i="0" u="none" strike="noStrike" dirty="0" err="1">
                          <a:solidFill>
                            <a:srgbClr val="002060"/>
                          </a:solidFill>
                          <a:effectLst/>
                          <a:latin typeface="Arial Narrow" panose="020B0606020202030204" pitchFamily="34" charset="0"/>
                        </a:rPr>
                        <a:t>красноклеточная</a:t>
                      </a:r>
                      <a:r>
                        <a:rPr lang="ru-RU" sz="1050" b="0" i="0" u="none" strike="noStrike" dirty="0">
                          <a:solidFill>
                            <a:srgbClr val="002060"/>
                          </a:solidFill>
                          <a:effectLst/>
                          <a:latin typeface="Arial Narrow" panose="020B0606020202030204" pitchFamily="34" charset="0"/>
                        </a:rPr>
                        <a:t> аплазия (</a:t>
                      </a:r>
                      <a:r>
                        <a:rPr lang="ru-RU" sz="1050" b="0" i="0" u="none" strike="noStrike" dirty="0" err="1">
                          <a:solidFill>
                            <a:srgbClr val="002060"/>
                          </a:solidFill>
                          <a:effectLst/>
                          <a:latin typeface="Arial Narrow" panose="020B0606020202030204" pitchFamily="34" charset="0"/>
                        </a:rPr>
                        <a:t>эритробластопения</a:t>
                      </a:r>
                      <a:r>
                        <a:rPr lang="ru-RU" sz="1050" b="0" i="0" u="none" strike="noStrike" dirty="0">
                          <a:solidFill>
                            <a:srgbClr val="002060"/>
                          </a:solidFill>
                          <a:effectLst/>
                          <a:latin typeface="Arial Narrow" panose="020B0606020202030204" pitchFamily="34" charset="0"/>
                        </a:rPr>
                        <a:t>) </a:t>
                      </a:r>
                      <a:r>
                        <a:rPr lang="ru-RU" sz="1050" b="0" i="0" u="none" strike="noStrike" dirty="0">
                          <a:solidFill>
                            <a:srgbClr val="C00000"/>
                          </a:solidFill>
                          <a:effectLst/>
                          <a:latin typeface="Arial Narrow" panose="020B0606020202030204" pitchFamily="34" charset="0"/>
                        </a:rPr>
                        <a:t>D60</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684827"/>
                  </a:ext>
                </a:extLst>
              </a:tr>
              <a:tr h="165481">
                <a:tc>
                  <a:txBody>
                    <a:bodyPr/>
                    <a:lstStyle/>
                    <a:p>
                      <a:pPr algn="l" fontAlgn="ctr"/>
                      <a:r>
                        <a:rPr lang="ru-RU" sz="1050" b="0" i="0" u="none" strike="noStrike" dirty="0">
                          <a:solidFill>
                            <a:srgbClr val="002060"/>
                          </a:solidFill>
                          <a:effectLst/>
                          <a:latin typeface="Arial Narrow" panose="020B0606020202030204" pitchFamily="34" charset="0"/>
                        </a:rPr>
                        <a:t>другие </a:t>
                      </a:r>
                      <a:r>
                        <a:rPr lang="ru-RU" sz="1050" b="0" i="0" u="none" strike="noStrike" dirty="0" err="1">
                          <a:solidFill>
                            <a:srgbClr val="002060"/>
                          </a:solidFill>
                          <a:effectLst/>
                          <a:latin typeface="Arial Narrow" panose="020B0606020202030204" pitchFamily="34" charset="0"/>
                        </a:rPr>
                        <a:t>апластические</a:t>
                      </a:r>
                      <a:r>
                        <a:rPr lang="ru-RU" sz="1050" b="0" i="0" u="none" strike="noStrike" dirty="0">
                          <a:solidFill>
                            <a:srgbClr val="002060"/>
                          </a:solidFill>
                          <a:effectLst/>
                          <a:latin typeface="Arial Narrow" panose="020B0606020202030204" pitchFamily="34" charset="0"/>
                        </a:rPr>
                        <a:t> анемии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D61),</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3624026"/>
                  </a:ext>
                </a:extLst>
              </a:tr>
              <a:tr h="165481">
                <a:tc>
                  <a:txBody>
                    <a:bodyPr/>
                    <a:lstStyle/>
                    <a:p>
                      <a:pPr algn="l" fontAlgn="ctr"/>
                      <a:r>
                        <a:rPr lang="ru-RU" sz="1050" b="0" i="0" u="none" strike="noStrike" dirty="0">
                          <a:solidFill>
                            <a:srgbClr val="002060"/>
                          </a:solidFill>
                          <a:effectLst/>
                          <a:latin typeface="Arial Narrow" panose="020B0606020202030204" pitchFamily="34" charset="0"/>
                        </a:rPr>
                        <a:t>Острая постгеморрагическая анемия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D62),</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8096648"/>
                  </a:ext>
                </a:extLst>
              </a:tr>
              <a:tr h="165481">
                <a:tc>
                  <a:txBody>
                    <a:bodyPr/>
                    <a:lstStyle/>
                    <a:p>
                      <a:pPr algn="l" fontAlgn="ctr"/>
                      <a:r>
                        <a:rPr lang="ru-RU" sz="1050" b="0" i="0" u="none" strike="noStrike" dirty="0">
                          <a:solidFill>
                            <a:srgbClr val="002060"/>
                          </a:solidFill>
                          <a:effectLst/>
                          <a:latin typeface="Arial Narrow" panose="020B0606020202030204" pitchFamily="34" charset="0"/>
                        </a:rPr>
                        <a:t>Анемия при новообразованиях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D63)</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7103330"/>
                  </a:ext>
                </a:extLst>
              </a:tr>
              <a:tr h="165481">
                <a:tc>
                  <a:txBody>
                    <a:bodyPr/>
                    <a:lstStyle/>
                    <a:p>
                      <a:pPr algn="l" fontAlgn="ctr"/>
                      <a:r>
                        <a:rPr lang="ru-RU" sz="1050" b="0" i="0" u="none" strike="noStrike" dirty="0">
                          <a:solidFill>
                            <a:srgbClr val="002060"/>
                          </a:solidFill>
                          <a:effectLst/>
                          <a:latin typeface="Arial Narrow" panose="020B0606020202030204" pitchFamily="34" charset="0"/>
                        </a:rPr>
                        <a:t>Наследственный дефицит фактора VIII, </a:t>
                      </a:r>
                      <a:r>
                        <a:rPr lang="ru-RU" sz="1050" b="0" i="0" u="none" strike="noStrike" dirty="0">
                          <a:solidFill>
                            <a:srgbClr val="C00000"/>
                          </a:solidFill>
                          <a:effectLst/>
                          <a:latin typeface="Arial Narrow" panose="020B0606020202030204" pitchFamily="34" charset="0"/>
                        </a:rPr>
                        <a:t>(D66)</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5455267"/>
                  </a:ext>
                </a:extLst>
              </a:tr>
              <a:tr h="165481">
                <a:tc>
                  <a:txBody>
                    <a:bodyPr/>
                    <a:lstStyle/>
                    <a:p>
                      <a:pPr algn="l" fontAlgn="ctr"/>
                      <a:r>
                        <a:rPr lang="ru-RU" sz="1050" b="0" i="0" u="none" strike="noStrike" dirty="0">
                          <a:solidFill>
                            <a:srgbClr val="002060"/>
                          </a:solidFill>
                          <a:effectLst/>
                          <a:latin typeface="Arial Narrow" panose="020B0606020202030204" pitchFamily="34" charset="0"/>
                        </a:rPr>
                        <a:t>Наследственный дефицит фактора IX, </a:t>
                      </a:r>
                      <a:r>
                        <a:rPr lang="ru-RU" sz="1050" b="0" i="0" u="none" strike="noStrike" dirty="0">
                          <a:solidFill>
                            <a:srgbClr val="C00000"/>
                          </a:solidFill>
                          <a:effectLst/>
                          <a:latin typeface="Arial Narrow" panose="020B0606020202030204" pitchFamily="34" charset="0"/>
                        </a:rPr>
                        <a:t>(D67)</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4975173"/>
                  </a:ext>
                </a:extLst>
              </a:tr>
              <a:tr h="165481">
                <a:tc>
                  <a:txBody>
                    <a:bodyPr/>
                    <a:lstStyle/>
                    <a:p>
                      <a:pPr algn="l" fontAlgn="ctr"/>
                      <a:r>
                        <a:rPr lang="ru-RU" sz="1050" b="0" i="0" u="none" strike="noStrike" dirty="0">
                          <a:solidFill>
                            <a:srgbClr val="002060"/>
                          </a:solidFill>
                          <a:effectLst/>
                          <a:latin typeface="Arial Narrow" panose="020B0606020202030204" pitchFamily="34" charset="0"/>
                        </a:rPr>
                        <a:t>Болезнь </a:t>
                      </a:r>
                      <a:r>
                        <a:rPr lang="ru-RU" sz="1050" b="0" i="0" u="none" strike="noStrike" dirty="0" err="1">
                          <a:solidFill>
                            <a:srgbClr val="002060"/>
                          </a:solidFill>
                          <a:effectLst/>
                          <a:latin typeface="Arial Narrow" panose="020B0606020202030204" pitchFamily="34" charset="0"/>
                        </a:rPr>
                        <a:t>Виллебранда</a:t>
                      </a:r>
                      <a:r>
                        <a:rPr lang="ru-RU" sz="1050" b="0" i="0" u="none" strike="noStrike" dirty="0">
                          <a:solidFill>
                            <a:srgbClr val="002060"/>
                          </a:solidFill>
                          <a:effectLst/>
                          <a:latin typeface="Arial Narrow" panose="020B0606020202030204" pitchFamily="34" charset="0"/>
                        </a:rPr>
                        <a:t>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D68.0)</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9445094"/>
                  </a:ext>
                </a:extLst>
              </a:tr>
              <a:tr h="165481">
                <a:tc>
                  <a:txBody>
                    <a:bodyPr/>
                    <a:lstStyle/>
                    <a:p>
                      <a:pPr algn="l" fontAlgn="ctr"/>
                      <a:r>
                        <a:rPr lang="ru-RU" sz="1050" b="0" i="0" u="none" strike="noStrike" dirty="0">
                          <a:solidFill>
                            <a:srgbClr val="002060"/>
                          </a:solidFill>
                          <a:effectLst/>
                          <a:latin typeface="Arial Narrow" panose="020B0606020202030204" pitchFamily="34" charset="0"/>
                        </a:rPr>
                        <a:t>Наследственный дефицит других факторов свертывания, </a:t>
                      </a:r>
                      <a:r>
                        <a:rPr lang="ru-RU" sz="1050" b="0" i="0" u="none" strike="noStrike" dirty="0">
                          <a:solidFill>
                            <a:srgbClr val="C00000"/>
                          </a:solidFill>
                          <a:effectLst/>
                          <a:latin typeface="Arial Narrow" panose="020B0606020202030204" pitchFamily="34" charset="0"/>
                        </a:rPr>
                        <a:t>(D68.9)</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9031174"/>
                  </a:ext>
                </a:extLst>
              </a:tr>
              <a:tr h="165481">
                <a:tc>
                  <a:txBody>
                    <a:bodyPr/>
                    <a:lstStyle/>
                    <a:p>
                      <a:pPr algn="l" fontAlgn="ctr"/>
                      <a:r>
                        <a:rPr lang="ru-RU" sz="1050" b="0" i="0" u="none" strike="noStrike" dirty="0">
                          <a:solidFill>
                            <a:srgbClr val="002060"/>
                          </a:solidFill>
                          <a:effectLst/>
                          <a:latin typeface="Arial Narrow" panose="020B0606020202030204" pitchFamily="34" charset="0"/>
                        </a:rPr>
                        <a:t>Идиопатическая тромбоцитопеническая пурпура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D69.3)</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9903113"/>
                  </a:ext>
                </a:extLst>
              </a:tr>
              <a:tr h="165481">
                <a:tc>
                  <a:txBody>
                    <a:bodyPr/>
                    <a:lstStyle/>
                    <a:p>
                      <a:pPr algn="l" fontAlgn="ctr"/>
                      <a:r>
                        <a:rPr lang="ru-RU" sz="1050" b="0" i="0" u="none" strike="noStrike" dirty="0">
                          <a:solidFill>
                            <a:srgbClr val="002060"/>
                          </a:solidFill>
                          <a:effectLst/>
                          <a:latin typeface="Arial Narrow" panose="020B0606020202030204" pitchFamily="34" charset="0"/>
                        </a:rPr>
                        <a:t>Иммунодефициты с преимущественной недостаточностью антител </a:t>
                      </a:r>
                      <a:r>
                        <a:rPr lang="ru-RU" sz="1050" b="0" i="0" u="none" strike="noStrike" dirty="0">
                          <a:solidFill>
                            <a:srgbClr val="C00000"/>
                          </a:solidFill>
                          <a:effectLst/>
                          <a:latin typeface="Arial Narrow" panose="020B0606020202030204" pitchFamily="34" charset="0"/>
                        </a:rPr>
                        <a:t>(D80)</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300141"/>
                  </a:ext>
                </a:extLst>
              </a:tr>
              <a:tr h="165481">
                <a:tc>
                  <a:txBody>
                    <a:bodyPr/>
                    <a:lstStyle/>
                    <a:p>
                      <a:pPr algn="l" fontAlgn="ctr"/>
                      <a:r>
                        <a:rPr lang="ru-RU" sz="1050" b="0" i="0" u="none" strike="noStrike" dirty="0">
                          <a:solidFill>
                            <a:srgbClr val="002060"/>
                          </a:solidFill>
                          <a:effectLst/>
                          <a:latin typeface="Arial Narrow" panose="020B0606020202030204" pitchFamily="34" charset="0"/>
                        </a:rPr>
                        <a:t>Комбинированные иммунодефициты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D81)</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8052029"/>
                  </a:ext>
                </a:extLst>
              </a:tr>
              <a:tr h="165481">
                <a:tc>
                  <a:txBody>
                    <a:bodyPr/>
                    <a:lstStyle/>
                    <a:p>
                      <a:pPr algn="l" fontAlgn="ctr"/>
                      <a:r>
                        <a:rPr lang="ru-RU" sz="1050" b="0" i="0" u="none" strike="noStrike" dirty="0">
                          <a:solidFill>
                            <a:srgbClr val="002060"/>
                          </a:solidFill>
                          <a:effectLst/>
                          <a:latin typeface="Arial Narrow" panose="020B0606020202030204" pitchFamily="34" charset="0"/>
                        </a:rPr>
                        <a:t>Иммунодефициты, связанные с другими значительными дефектами </a:t>
                      </a:r>
                      <a:r>
                        <a:rPr lang="ru-RU" sz="1050" b="0" i="0" u="none" strike="noStrike" dirty="0">
                          <a:solidFill>
                            <a:srgbClr val="C00000"/>
                          </a:solidFill>
                          <a:effectLst/>
                          <a:latin typeface="Arial Narrow" panose="020B0606020202030204" pitchFamily="34" charset="0"/>
                        </a:rPr>
                        <a:t>(D82-D84)</a:t>
                      </a:r>
                    </a:p>
                  </a:txBody>
                  <a:tcPr marL="7373" marR="7373" marT="73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9792286"/>
                  </a:ext>
                </a:extLst>
              </a:tr>
            </a:tbl>
          </a:graphicData>
        </a:graphic>
      </p:graphicFrame>
      <p:graphicFrame>
        <p:nvGraphicFramePr>
          <p:cNvPr id="14" name="Таблица 13">
            <a:extLst>
              <a:ext uri="{FF2B5EF4-FFF2-40B4-BE49-F238E27FC236}">
                <a16:creationId xmlns:a16="http://schemas.microsoft.com/office/drawing/2014/main" id="{05B0CB83-DCCC-4969-B444-88EC59B7585F}"/>
              </a:ext>
            </a:extLst>
          </p:cNvPr>
          <p:cNvGraphicFramePr>
            <a:graphicFrameLocks noGrp="1"/>
          </p:cNvGraphicFramePr>
          <p:nvPr>
            <p:extLst>
              <p:ext uri="{D42A27DB-BD31-4B8C-83A1-F6EECF244321}">
                <p14:modId xmlns:p14="http://schemas.microsoft.com/office/powerpoint/2010/main" val="3900199347"/>
              </p:ext>
            </p:extLst>
          </p:nvPr>
        </p:nvGraphicFramePr>
        <p:xfrm>
          <a:off x="6343653" y="914959"/>
          <a:ext cx="5527230" cy="5698723"/>
        </p:xfrm>
        <a:graphic>
          <a:graphicData uri="http://schemas.openxmlformats.org/drawingml/2006/table">
            <a:tbl>
              <a:tblPr/>
              <a:tblGrid>
                <a:gridCol w="5527230">
                  <a:extLst>
                    <a:ext uri="{9D8B030D-6E8A-4147-A177-3AD203B41FA5}">
                      <a16:colId xmlns:a16="http://schemas.microsoft.com/office/drawing/2014/main" val="2590042396"/>
                    </a:ext>
                  </a:extLst>
                </a:gridCol>
              </a:tblGrid>
              <a:tr h="327463">
                <a:tc>
                  <a:txBody>
                    <a:bodyPr/>
                    <a:lstStyle/>
                    <a:p>
                      <a:pPr algn="ctr" fontAlgn="ctr"/>
                      <a:r>
                        <a:rPr lang="ru-RU" sz="1050" b="1" i="0" u="none" strike="noStrike" dirty="0">
                          <a:solidFill>
                            <a:srgbClr val="002060"/>
                          </a:solidFill>
                          <a:effectLst/>
                          <a:latin typeface="Arial Narrow" panose="020B0606020202030204" pitchFamily="34" charset="0"/>
                        </a:rPr>
                        <a:t>Нозология код МКБ</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1701857"/>
                  </a:ext>
                </a:extLst>
              </a:tr>
              <a:tr h="180453">
                <a:tc>
                  <a:txBody>
                    <a:bodyPr/>
                    <a:lstStyle/>
                    <a:p>
                      <a:pPr algn="l" fontAlgn="ctr"/>
                      <a:r>
                        <a:rPr lang="ru-RU" sz="1050" b="1" i="0" u="none" strike="noStrike">
                          <a:solidFill>
                            <a:srgbClr val="002060"/>
                          </a:solidFill>
                          <a:effectLst/>
                          <a:latin typeface="Arial Narrow" panose="020B0606020202030204" pitchFamily="34" charset="0"/>
                        </a:rPr>
                        <a:t>5. Болезни эндокринной системы, расстройства питания и нарушения обмена веществ</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018246905"/>
                  </a:ext>
                </a:extLst>
              </a:tr>
              <a:tr h="352718">
                <a:tc>
                  <a:txBody>
                    <a:bodyPr/>
                    <a:lstStyle/>
                    <a:p>
                      <a:pPr algn="l" fontAlgn="ctr"/>
                      <a:r>
                        <a:rPr lang="ru-RU" sz="1050" b="0" i="0" u="none" strike="noStrike" dirty="0">
                          <a:solidFill>
                            <a:srgbClr val="002060"/>
                          </a:solidFill>
                          <a:effectLst/>
                          <a:latin typeface="Arial Narrow" panose="020B0606020202030204" pitchFamily="34" charset="0"/>
                        </a:rPr>
                        <a:t>Другие формы гипотиреоза </a:t>
                      </a:r>
                      <a:r>
                        <a:rPr lang="ru-RU" sz="1050" b="0" i="0" u="none" strike="noStrike" dirty="0">
                          <a:solidFill>
                            <a:srgbClr val="C00000"/>
                          </a:solidFill>
                          <a:effectLst/>
                          <a:latin typeface="Arial Narrow" panose="020B0606020202030204" pitchFamily="34" charset="0"/>
                        </a:rPr>
                        <a:t>(E03), </a:t>
                      </a:r>
                      <a:r>
                        <a:rPr lang="ru-RU" sz="1050" b="0" i="0" u="none" strike="noStrike" dirty="0">
                          <a:solidFill>
                            <a:srgbClr val="002060"/>
                          </a:solidFill>
                          <a:effectLst/>
                          <a:latin typeface="Arial Narrow" panose="020B0606020202030204" pitchFamily="34" charset="0"/>
                        </a:rPr>
                        <a:t>Другие формы нетоксического зоба (Узловой и смешанный </a:t>
                      </a:r>
                      <a:r>
                        <a:rPr lang="ru-RU" sz="1050" b="0" i="0" u="none" strike="noStrike" dirty="0" err="1">
                          <a:solidFill>
                            <a:srgbClr val="002060"/>
                          </a:solidFill>
                          <a:effectLst/>
                          <a:latin typeface="Arial Narrow" panose="020B0606020202030204" pitchFamily="34" charset="0"/>
                        </a:rPr>
                        <a:t>эутиреоидный</a:t>
                      </a:r>
                      <a:r>
                        <a:rPr lang="ru-RU" sz="1050" b="0" i="0" u="none" strike="noStrike" dirty="0">
                          <a:solidFill>
                            <a:srgbClr val="002060"/>
                          </a:solidFill>
                          <a:effectLst/>
                          <a:latin typeface="Arial Narrow" panose="020B0606020202030204" pitchFamily="34" charset="0"/>
                        </a:rPr>
                        <a:t> зоб после операции) </a:t>
                      </a:r>
                      <a:r>
                        <a:rPr lang="ru-RU" sz="1050" b="0" i="0" u="none" strike="noStrike" dirty="0">
                          <a:solidFill>
                            <a:srgbClr val="C00000"/>
                          </a:solidFill>
                          <a:effectLst/>
                          <a:latin typeface="Arial Narrow" panose="020B0606020202030204" pitchFamily="34" charset="0"/>
                        </a:rPr>
                        <a:t>(Е04)</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6401323"/>
                  </a:ext>
                </a:extLst>
              </a:tr>
              <a:tr h="180453">
                <a:tc>
                  <a:txBody>
                    <a:bodyPr/>
                    <a:lstStyle/>
                    <a:p>
                      <a:pPr algn="l" fontAlgn="ctr"/>
                      <a:r>
                        <a:rPr lang="ru-RU" sz="1050" b="0" i="0" u="none" strike="noStrike" dirty="0" err="1">
                          <a:solidFill>
                            <a:srgbClr val="002060"/>
                          </a:solidFill>
                          <a:effectLst/>
                          <a:latin typeface="Arial Narrow" panose="020B0606020202030204" pitchFamily="34" charset="0"/>
                        </a:rPr>
                        <a:t>Гипопаратиреоз</a:t>
                      </a:r>
                      <a:r>
                        <a:rPr lang="ru-RU" sz="1050" b="0" i="0" u="none" strike="noStrike" dirty="0">
                          <a:solidFill>
                            <a:srgbClr val="002060"/>
                          </a:solidFill>
                          <a:effectLst/>
                          <a:latin typeface="Arial Narrow" panose="020B0606020202030204" pitchFamily="34" charset="0"/>
                        </a:rPr>
                        <a:t>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E20)</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0904503"/>
                  </a:ext>
                </a:extLst>
              </a:tr>
              <a:tr h="180453">
                <a:tc>
                  <a:txBody>
                    <a:bodyPr/>
                    <a:lstStyle/>
                    <a:p>
                      <a:pPr algn="l" fontAlgn="ctr"/>
                      <a:r>
                        <a:rPr lang="ru-RU" sz="1050" b="0" i="0" u="none" strike="noStrike" dirty="0">
                          <a:solidFill>
                            <a:srgbClr val="002060"/>
                          </a:solidFill>
                          <a:effectLst/>
                          <a:latin typeface="Arial Narrow" panose="020B0606020202030204" pitchFamily="34" charset="0"/>
                        </a:rPr>
                        <a:t>Гиперфункция гипофиза </a:t>
                      </a:r>
                      <a:r>
                        <a:rPr lang="ru-RU" sz="1050" b="0" i="0" u="none" strike="noStrike" dirty="0">
                          <a:solidFill>
                            <a:srgbClr val="C00000"/>
                          </a:solidFill>
                          <a:effectLst/>
                          <a:latin typeface="Arial Narrow" panose="020B0606020202030204" pitchFamily="34" charset="0"/>
                        </a:rPr>
                        <a:t>(Е22)</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1102545"/>
                  </a:ext>
                </a:extLst>
              </a:tr>
              <a:tr h="180453">
                <a:tc>
                  <a:txBody>
                    <a:bodyPr/>
                    <a:lstStyle/>
                    <a:p>
                      <a:pPr algn="l" fontAlgn="ctr"/>
                      <a:r>
                        <a:rPr lang="ru-RU" sz="1050" b="0" i="0" u="none" strike="noStrike" dirty="0">
                          <a:solidFill>
                            <a:srgbClr val="002060"/>
                          </a:solidFill>
                          <a:effectLst/>
                          <a:latin typeface="Arial Narrow" panose="020B0606020202030204" pitchFamily="34" charset="0"/>
                        </a:rPr>
                        <a:t>Гипофункция и другие нарушения гипофиза. </a:t>
                      </a:r>
                      <a:r>
                        <a:rPr lang="ru-RU" sz="1050" b="0" i="0" u="none" strike="noStrike" dirty="0" err="1">
                          <a:solidFill>
                            <a:srgbClr val="002060"/>
                          </a:solidFill>
                          <a:effectLst/>
                          <a:latin typeface="Arial Narrow" panose="020B0606020202030204" pitchFamily="34" charset="0"/>
                        </a:rPr>
                        <a:t>Гипопитуитаризм</a:t>
                      </a:r>
                      <a:r>
                        <a:rPr lang="ru-RU" sz="1050" b="0" i="0" u="none" strike="noStrike" dirty="0">
                          <a:solidFill>
                            <a:srgbClr val="002060"/>
                          </a:solidFill>
                          <a:effectLst/>
                          <a:latin typeface="Arial Narrow" panose="020B0606020202030204" pitchFamily="34" charset="0"/>
                        </a:rPr>
                        <a:t> </a:t>
                      </a:r>
                      <a:r>
                        <a:rPr lang="ru-RU" sz="1050" b="0" i="0" u="none" strike="noStrike" dirty="0">
                          <a:solidFill>
                            <a:srgbClr val="C00000"/>
                          </a:solidFill>
                          <a:effectLst/>
                          <a:latin typeface="Arial Narrow" panose="020B0606020202030204" pitchFamily="34" charset="0"/>
                        </a:rPr>
                        <a:t>E23.0</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6832881"/>
                  </a:ext>
                </a:extLst>
              </a:tr>
              <a:tr h="180453">
                <a:tc>
                  <a:txBody>
                    <a:bodyPr/>
                    <a:lstStyle/>
                    <a:p>
                      <a:pPr algn="l" fontAlgn="ctr"/>
                      <a:r>
                        <a:rPr lang="ru-RU" sz="1050" b="0" i="0" u="none" strike="noStrike" dirty="0">
                          <a:solidFill>
                            <a:srgbClr val="002060"/>
                          </a:solidFill>
                          <a:effectLst/>
                          <a:latin typeface="Arial Narrow" panose="020B0606020202030204" pitchFamily="34" charset="0"/>
                        </a:rPr>
                        <a:t>Несахарный диабет </a:t>
                      </a:r>
                      <a:r>
                        <a:rPr lang="en-US" sz="1050" b="0" i="0" u="none" strike="noStrike" dirty="0">
                          <a:solidFill>
                            <a:srgbClr val="C00000"/>
                          </a:solidFill>
                          <a:effectLst/>
                          <a:latin typeface="Arial Narrow" panose="020B0606020202030204" pitchFamily="34" charset="0"/>
                        </a:rPr>
                        <a:t>E23.2</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1837357"/>
                  </a:ext>
                </a:extLst>
              </a:tr>
              <a:tr h="180453">
                <a:tc>
                  <a:txBody>
                    <a:bodyPr/>
                    <a:lstStyle/>
                    <a:p>
                      <a:pPr algn="l" fontAlgn="ctr"/>
                      <a:r>
                        <a:rPr lang="ru-RU" sz="1050" b="0" i="0" u="none" strike="noStrike" dirty="0">
                          <a:solidFill>
                            <a:srgbClr val="002060"/>
                          </a:solidFill>
                          <a:effectLst/>
                          <a:latin typeface="Arial Narrow" panose="020B0606020202030204" pitchFamily="34" charset="0"/>
                        </a:rPr>
                        <a:t>Синдром Иценко-Кушинга </a:t>
                      </a:r>
                      <a:r>
                        <a:rPr lang="ru-RU" sz="1050" b="0" i="0" u="none" strike="noStrike" dirty="0">
                          <a:solidFill>
                            <a:srgbClr val="C00000"/>
                          </a:solidFill>
                          <a:effectLst/>
                          <a:latin typeface="Arial Narrow" panose="020B0606020202030204" pitchFamily="34" charset="0"/>
                        </a:rPr>
                        <a:t>(Е24)</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9363886"/>
                  </a:ext>
                </a:extLst>
              </a:tr>
              <a:tr h="180453">
                <a:tc>
                  <a:txBody>
                    <a:bodyPr/>
                    <a:lstStyle/>
                    <a:p>
                      <a:pPr algn="l" fontAlgn="ctr"/>
                      <a:r>
                        <a:rPr lang="ru-RU" sz="1050" b="0" i="0" u="none" strike="noStrike" dirty="0">
                          <a:solidFill>
                            <a:srgbClr val="002060"/>
                          </a:solidFill>
                          <a:effectLst/>
                          <a:latin typeface="Arial Narrow" panose="020B0606020202030204" pitchFamily="34" charset="0"/>
                        </a:rPr>
                        <a:t>Адреногенитальные расстройства </a:t>
                      </a:r>
                      <a:r>
                        <a:rPr lang="ru-RU" sz="1050" b="0" i="0" u="none" strike="noStrike" dirty="0">
                          <a:solidFill>
                            <a:srgbClr val="C00000"/>
                          </a:solidFill>
                          <a:effectLst/>
                          <a:latin typeface="Arial Narrow" panose="020B0606020202030204" pitchFamily="34" charset="0"/>
                        </a:rPr>
                        <a:t>(Е25)</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7212686"/>
                  </a:ext>
                </a:extLst>
              </a:tr>
              <a:tr h="180453">
                <a:tc>
                  <a:txBody>
                    <a:bodyPr/>
                    <a:lstStyle/>
                    <a:p>
                      <a:pPr algn="l" fontAlgn="ctr"/>
                      <a:r>
                        <a:rPr lang="ru-RU" sz="1050" b="0" i="0" u="none" strike="noStrike" dirty="0">
                          <a:solidFill>
                            <a:srgbClr val="002060"/>
                          </a:solidFill>
                          <a:effectLst/>
                          <a:latin typeface="Arial Narrow" panose="020B0606020202030204" pitchFamily="34" charset="0"/>
                        </a:rPr>
                        <a:t>Дисфункция яичников </a:t>
                      </a:r>
                      <a:r>
                        <a:rPr lang="ru-RU" sz="1050" b="0" i="0" u="none" strike="noStrike" dirty="0">
                          <a:solidFill>
                            <a:srgbClr val="C00000"/>
                          </a:solidFill>
                          <a:effectLst/>
                          <a:latin typeface="Arial Narrow" panose="020B0606020202030204" pitchFamily="34" charset="0"/>
                        </a:rPr>
                        <a:t>(Е28)</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0924336"/>
                  </a:ext>
                </a:extLst>
              </a:tr>
              <a:tr h="180453">
                <a:tc>
                  <a:txBody>
                    <a:bodyPr/>
                    <a:lstStyle/>
                    <a:p>
                      <a:pPr algn="l" fontAlgn="ctr"/>
                      <a:r>
                        <a:rPr lang="ru-RU" sz="1050" b="0" i="0" u="none" strike="noStrike" dirty="0">
                          <a:solidFill>
                            <a:srgbClr val="002060"/>
                          </a:solidFill>
                          <a:effectLst/>
                          <a:latin typeface="Arial Narrow" panose="020B0606020202030204" pitchFamily="34" charset="0"/>
                        </a:rPr>
                        <a:t>Нарушения полового созревания, не классифицированные в других рубриках </a:t>
                      </a:r>
                      <a:r>
                        <a:rPr lang="ru-RU" sz="1050" b="0" i="0" u="none" strike="noStrike" dirty="0">
                          <a:solidFill>
                            <a:srgbClr val="C00000"/>
                          </a:solidFill>
                          <a:effectLst/>
                          <a:latin typeface="Arial Narrow" panose="020B0606020202030204" pitchFamily="34" charset="0"/>
                        </a:rPr>
                        <a:t>Е30</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8996823"/>
                  </a:ext>
                </a:extLst>
              </a:tr>
              <a:tr h="180453">
                <a:tc>
                  <a:txBody>
                    <a:bodyPr/>
                    <a:lstStyle/>
                    <a:p>
                      <a:pPr algn="l" fontAlgn="ctr"/>
                      <a:r>
                        <a:rPr lang="ru-RU" sz="1050" b="0" i="0" u="none" strike="noStrike" dirty="0">
                          <a:solidFill>
                            <a:srgbClr val="002060"/>
                          </a:solidFill>
                          <a:effectLst/>
                          <a:latin typeface="Arial Narrow" panose="020B0606020202030204" pitchFamily="34" charset="0"/>
                        </a:rPr>
                        <a:t>Другие эндокринные нарушения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E34)</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0450872"/>
                  </a:ext>
                </a:extLst>
              </a:tr>
              <a:tr h="343835">
                <a:tc>
                  <a:txBody>
                    <a:bodyPr/>
                    <a:lstStyle/>
                    <a:p>
                      <a:pPr algn="l" fontAlgn="ctr"/>
                      <a:r>
                        <a:rPr lang="ru-RU" sz="1050" b="0" i="0" u="none" strike="noStrike" dirty="0">
                          <a:solidFill>
                            <a:srgbClr val="002060"/>
                          </a:solidFill>
                          <a:effectLst/>
                          <a:latin typeface="Arial Narrow" panose="020B0606020202030204" pitchFamily="34" charset="0"/>
                        </a:rPr>
                        <a:t>Недостаточность пиридоксина </a:t>
                      </a:r>
                      <a:r>
                        <a:rPr lang="ru-RU" sz="1050" b="0" i="0" u="none" strike="noStrike" dirty="0">
                          <a:solidFill>
                            <a:srgbClr val="C00000"/>
                          </a:solidFill>
                          <a:effectLst/>
                          <a:latin typeface="Arial Narrow" panose="020B0606020202030204" pitchFamily="34" charset="0"/>
                        </a:rPr>
                        <a:t>(Е53.1)</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5330914"/>
                  </a:ext>
                </a:extLst>
              </a:tr>
              <a:tr h="180453">
                <a:tc>
                  <a:txBody>
                    <a:bodyPr/>
                    <a:lstStyle/>
                    <a:p>
                      <a:pPr algn="l" fontAlgn="ctr"/>
                      <a:r>
                        <a:rPr lang="ru-RU" sz="1050" b="0" i="0" u="none" strike="noStrike" dirty="0">
                          <a:solidFill>
                            <a:srgbClr val="002060"/>
                          </a:solidFill>
                          <a:effectLst/>
                          <a:latin typeface="Arial Narrow" panose="020B0606020202030204" pitchFamily="34" charset="0"/>
                        </a:rPr>
                        <a:t>Недостаточность витамина </a:t>
                      </a:r>
                      <a:r>
                        <a:rPr lang="en-US" sz="1050" b="0" i="0" u="none" strike="noStrike" dirty="0">
                          <a:solidFill>
                            <a:srgbClr val="C00000"/>
                          </a:solidFill>
                          <a:effectLst/>
                          <a:latin typeface="Arial Narrow" panose="020B0606020202030204" pitchFamily="34" charset="0"/>
                        </a:rPr>
                        <a:t>D (E55)</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6980978"/>
                  </a:ext>
                </a:extLst>
              </a:tr>
              <a:tr h="343835">
                <a:tc>
                  <a:txBody>
                    <a:bodyPr/>
                    <a:lstStyle/>
                    <a:p>
                      <a:pPr algn="l" fontAlgn="ctr"/>
                      <a:r>
                        <a:rPr lang="ru-RU" sz="1050" b="0" i="0" u="none" strike="noStrike" dirty="0">
                          <a:solidFill>
                            <a:srgbClr val="002060"/>
                          </a:solidFill>
                          <a:effectLst/>
                          <a:latin typeface="Arial Narrow" panose="020B0606020202030204" pitchFamily="34" charset="0"/>
                        </a:rPr>
                        <a:t>Классическая фенилкетонурия </a:t>
                      </a:r>
                      <a:r>
                        <a:rPr lang="ru-RU" sz="1050" b="0" i="0" u="none" strike="noStrike" dirty="0">
                          <a:solidFill>
                            <a:srgbClr val="C00000"/>
                          </a:solidFill>
                          <a:effectLst/>
                          <a:latin typeface="Arial Narrow" panose="020B0606020202030204" pitchFamily="34" charset="0"/>
                        </a:rPr>
                        <a:t>(Е70.0)</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1042888"/>
                  </a:ext>
                </a:extLst>
              </a:tr>
              <a:tr h="180453">
                <a:tc>
                  <a:txBody>
                    <a:bodyPr/>
                    <a:lstStyle/>
                    <a:p>
                      <a:pPr algn="l" fontAlgn="ctr"/>
                      <a:r>
                        <a:rPr lang="ru-RU" sz="1050" b="0" i="0" u="none" strike="noStrike" dirty="0">
                          <a:solidFill>
                            <a:srgbClr val="002060"/>
                          </a:solidFill>
                          <a:effectLst/>
                          <a:latin typeface="Arial Narrow" panose="020B0606020202030204" pitchFamily="34" charset="0"/>
                        </a:rPr>
                        <a:t>Болезни накопления гликогена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E74.0)</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3275209"/>
                  </a:ext>
                </a:extLst>
              </a:tr>
              <a:tr h="180453">
                <a:tc>
                  <a:txBody>
                    <a:bodyPr/>
                    <a:lstStyle/>
                    <a:p>
                      <a:pPr algn="l" fontAlgn="ctr"/>
                      <a:r>
                        <a:rPr lang="ru-RU" sz="1050" b="0" i="0" u="none" strike="noStrike" dirty="0">
                          <a:solidFill>
                            <a:srgbClr val="002060"/>
                          </a:solidFill>
                          <a:effectLst/>
                          <a:latin typeface="Arial Narrow" panose="020B0606020202030204" pitchFamily="34" charset="0"/>
                        </a:rPr>
                        <a:t>Другие </a:t>
                      </a:r>
                      <a:r>
                        <a:rPr lang="ru-RU" sz="1050" b="0" i="0" u="none" strike="noStrike" dirty="0" err="1">
                          <a:solidFill>
                            <a:srgbClr val="002060"/>
                          </a:solidFill>
                          <a:effectLst/>
                          <a:latin typeface="Arial Narrow" panose="020B0606020202030204" pitchFamily="34" charset="0"/>
                        </a:rPr>
                        <a:t>сфинголипидозы</a:t>
                      </a:r>
                      <a:r>
                        <a:rPr lang="ru-RU" sz="1050" b="0" i="0" u="none" strike="noStrike" dirty="0">
                          <a:solidFill>
                            <a:srgbClr val="002060"/>
                          </a:solidFill>
                          <a:effectLst/>
                          <a:latin typeface="Arial Narrow" panose="020B0606020202030204" pitchFamily="34" charset="0"/>
                        </a:rPr>
                        <a:t>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E75.2)</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118001"/>
                  </a:ext>
                </a:extLst>
              </a:tr>
              <a:tr h="180453">
                <a:tc>
                  <a:txBody>
                    <a:bodyPr/>
                    <a:lstStyle/>
                    <a:p>
                      <a:pPr algn="l" fontAlgn="ctr"/>
                      <a:r>
                        <a:rPr lang="ru-RU" sz="1050" b="0" i="0" u="none" strike="noStrike" dirty="0" err="1">
                          <a:solidFill>
                            <a:srgbClr val="002060"/>
                          </a:solidFill>
                          <a:effectLst/>
                          <a:latin typeface="Arial Narrow" panose="020B0606020202030204" pitchFamily="34" charset="0"/>
                        </a:rPr>
                        <a:t>Мукополисахаридоз</a:t>
                      </a:r>
                      <a:r>
                        <a:rPr lang="ru-RU" sz="1050" b="0" i="0" u="none" strike="noStrike" dirty="0">
                          <a:solidFill>
                            <a:srgbClr val="002060"/>
                          </a:solidFill>
                          <a:effectLst/>
                          <a:latin typeface="Arial Narrow" panose="020B0606020202030204" pitchFamily="34" charset="0"/>
                        </a:rPr>
                        <a:t>, тип </a:t>
                      </a:r>
                      <a:r>
                        <a:rPr lang="en-US" sz="1050" b="0" i="0" u="none" strike="noStrike" dirty="0">
                          <a:solidFill>
                            <a:srgbClr val="002060"/>
                          </a:solidFill>
                          <a:effectLst/>
                          <a:latin typeface="Arial Narrow" panose="020B0606020202030204" pitchFamily="34" charset="0"/>
                        </a:rPr>
                        <a:t>I </a:t>
                      </a:r>
                      <a:r>
                        <a:rPr lang="en-US" sz="1050" b="0" i="0" u="none" strike="noStrike" dirty="0">
                          <a:solidFill>
                            <a:srgbClr val="C00000"/>
                          </a:solidFill>
                          <a:effectLst/>
                          <a:latin typeface="Arial Narrow" panose="020B0606020202030204" pitchFamily="34" charset="0"/>
                        </a:rPr>
                        <a:t>(E76.0),</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0249908"/>
                  </a:ext>
                </a:extLst>
              </a:tr>
              <a:tr h="180453">
                <a:tc>
                  <a:txBody>
                    <a:bodyPr/>
                    <a:lstStyle/>
                    <a:p>
                      <a:pPr algn="l" fontAlgn="ctr"/>
                      <a:r>
                        <a:rPr lang="ru-RU" sz="1050" b="0" i="0" u="none" strike="noStrike" dirty="0" err="1">
                          <a:solidFill>
                            <a:srgbClr val="002060"/>
                          </a:solidFill>
                          <a:effectLst/>
                          <a:latin typeface="Arial Narrow" panose="020B0606020202030204" pitchFamily="34" charset="0"/>
                        </a:rPr>
                        <a:t>Мукополисахаридоз</a:t>
                      </a:r>
                      <a:r>
                        <a:rPr lang="ru-RU" sz="1050" b="0" i="0" u="none" strike="noStrike" dirty="0">
                          <a:solidFill>
                            <a:srgbClr val="002060"/>
                          </a:solidFill>
                          <a:effectLst/>
                          <a:latin typeface="Arial Narrow" panose="020B0606020202030204" pitchFamily="34" charset="0"/>
                        </a:rPr>
                        <a:t>, тип </a:t>
                      </a:r>
                      <a:r>
                        <a:rPr lang="en-US" sz="1050" b="0" i="0" u="none" strike="noStrike" dirty="0">
                          <a:solidFill>
                            <a:srgbClr val="002060"/>
                          </a:solidFill>
                          <a:effectLst/>
                          <a:latin typeface="Arial Narrow" panose="020B0606020202030204" pitchFamily="34" charset="0"/>
                        </a:rPr>
                        <a:t>II </a:t>
                      </a:r>
                      <a:r>
                        <a:rPr lang="en-US" sz="1050" b="0" i="0" u="none" strike="noStrike" dirty="0">
                          <a:solidFill>
                            <a:srgbClr val="C00000"/>
                          </a:solidFill>
                          <a:effectLst/>
                          <a:latin typeface="Arial Narrow" panose="020B0606020202030204" pitchFamily="34" charset="0"/>
                        </a:rPr>
                        <a:t>(E76.1),</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5428678"/>
                  </a:ext>
                </a:extLst>
              </a:tr>
              <a:tr h="180453">
                <a:tc>
                  <a:txBody>
                    <a:bodyPr/>
                    <a:lstStyle/>
                    <a:p>
                      <a:pPr algn="l" fontAlgn="ctr"/>
                      <a:r>
                        <a:rPr lang="ru-RU" sz="1050" b="0" i="0" u="none" strike="noStrike" dirty="0">
                          <a:solidFill>
                            <a:srgbClr val="002060"/>
                          </a:solidFill>
                          <a:effectLst/>
                          <a:latin typeface="Arial Narrow" panose="020B0606020202030204" pitchFamily="34" charset="0"/>
                        </a:rPr>
                        <a:t>Другие </a:t>
                      </a:r>
                      <a:r>
                        <a:rPr lang="ru-RU" sz="1050" b="0" i="0" u="none" strike="noStrike" dirty="0" err="1">
                          <a:solidFill>
                            <a:srgbClr val="002060"/>
                          </a:solidFill>
                          <a:effectLst/>
                          <a:latin typeface="Arial Narrow" panose="020B0606020202030204" pitchFamily="34" charset="0"/>
                        </a:rPr>
                        <a:t>мукополисахаридозы</a:t>
                      </a:r>
                      <a:r>
                        <a:rPr lang="ru-RU" sz="1050" b="0" i="0" u="none" strike="noStrike" dirty="0">
                          <a:solidFill>
                            <a:srgbClr val="002060"/>
                          </a:solidFill>
                          <a:effectLst/>
                          <a:latin typeface="Arial Narrow" panose="020B0606020202030204" pitchFamily="34" charset="0"/>
                        </a:rPr>
                        <a:t>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E76.2)</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6959597"/>
                  </a:ext>
                </a:extLst>
              </a:tr>
              <a:tr h="180453">
                <a:tc>
                  <a:txBody>
                    <a:bodyPr/>
                    <a:lstStyle/>
                    <a:p>
                      <a:pPr algn="l" fontAlgn="ctr"/>
                      <a:r>
                        <a:rPr lang="ru-RU" sz="1050" b="0" i="0" u="none" strike="noStrike" dirty="0">
                          <a:solidFill>
                            <a:srgbClr val="002060"/>
                          </a:solidFill>
                          <a:effectLst/>
                          <a:latin typeface="Arial Narrow" panose="020B0606020202030204" pitchFamily="34" charset="0"/>
                        </a:rPr>
                        <a:t>Другие порфирии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E80.2)</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5178746"/>
                  </a:ext>
                </a:extLst>
              </a:tr>
              <a:tr h="180453">
                <a:tc>
                  <a:txBody>
                    <a:bodyPr/>
                    <a:lstStyle/>
                    <a:p>
                      <a:pPr algn="l" fontAlgn="ctr"/>
                      <a:r>
                        <a:rPr lang="ru-RU" sz="1050" b="0" i="0" u="none" strike="noStrike" dirty="0">
                          <a:solidFill>
                            <a:srgbClr val="002060"/>
                          </a:solidFill>
                          <a:effectLst/>
                          <a:latin typeface="Arial Narrow" panose="020B0606020202030204" pitchFamily="34" charset="0"/>
                        </a:rPr>
                        <a:t>Нарушения обмена меди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E83.0)</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4014825"/>
                  </a:ext>
                </a:extLst>
              </a:tr>
              <a:tr h="180453">
                <a:tc>
                  <a:txBody>
                    <a:bodyPr/>
                    <a:lstStyle/>
                    <a:p>
                      <a:pPr algn="l" fontAlgn="ctr"/>
                      <a:r>
                        <a:rPr lang="ru-RU" sz="1050" b="0" i="0" u="none" strike="noStrike" dirty="0">
                          <a:solidFill>
                            <a:srgbClr val="002060"/>
                          </a:solidFill>
                          <a:effectLst/>
                          <a:latin typeface="Arial Narrow" panose="020B0606020202030204" pitchFamily="34" charset="0"/>
                        </a:rPr>
                        <a:t>Кистозный фиброз с другими проявлениями </a:t>
                      </a:r>
                      <a:r>
                        <a:rPr lang="ru-RU" sz="1050" b="0" i="0" u="none" strike="noStrike" dirty="0">
                          <a:solidFill>
                            <a:srgbClr val="C00000"/>
                          </a:solidFill>
                          <a:effectLst/>
                          <a:latin typeface="Arial Narrow" panose="020B0606020202030204" pitchFamily="34" charset="0"/>
                        </a:rPr>
                        <a:t>(E84.8)</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5724593"/>
                  </a:ext>
                </a:extLst>
              </a:tr>
              <a:tr h="180453">
                <a:tc>
                  <a:txBody>
                    <a:bodyPr/>
                    <a:lstStyle/>
                    <a:p>
                      <a:pPr algn="l" fontAlgn="ctr"/>
                      <a:r>
                        <a:rPr lang="ru-RU" sz="1050" b="0" i="0" u="none" strike="noStrike" dirty="0">
                          <a:solidFill>
                            <a:srgbClr val="002060"/>
                          </a:solidFill>
                          <a:effectLst/>
                          <a:latin typeface="Arial Narrow" panose="020B0606020202030204" pitchFamily="34" charset="0"/>
                        </a:rPr>
                        <a:t>Наследственный семейный амилоидоз без невропатии </a:t>
                      </a:r>
                      <a:r>
                        <a:rPr lang="ru-RU" sz="1050" b="0" i="0" u="none" strike="noStrike" dirty="0">
                          <a:solidFill>
                            <a:srgbClr val="C00000"/>
                          </a:solidFill>
                          <a:effectLst/>
                          <a:latin typeface="Arial Narrow" panose="020B0606020202030204" pitchFamily="34" charset="0"/>
                        </a:rPr>
                        <a:t>Е85.0</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6928064"/>
                  </a:ext>
                </a:extLst>
              </a:tr>
              <a:tr h="180453">
                <a:tc>
                  <a:txBody>
                    <a:bodyPr/>
                    <a:lstStyle/>
                    <a:p>
                      <a:pPr algn="l" fontAlgn="ctr"/>
                      <a:r>
                        <a:rPr lang="ru-RU" sz="1050" b="0" i="0" u="none" strike="noStrike" dirty="0">
                          <a:solidFill>
                            <a:srgbClr val="002060"/>
                          </a:solidFill>
                          <a:effectLst/>
                          <a:latin typeface="Arial Narrow" panose="020B0606020202030204" pitchFamily="34" charset="0"/>
                        </a:rPr>
                        <a:t>Нарушения обмена белков плазмы, не классифицированные в других рубриках </a:t>
                      </a:r>
                      <a:r>
                        <a:rPr lang="ru-RU" sz="1050" b="0" i="0" u="none" strike="noStrike" dirty="0">
                          <a:solidFill>
                            <a:srgbClr val="C00000"/>
                          </a:solidFill>
                          <a:effectLst/>
                          <a:latin typeface="Arial Narrow" panose="020B0606020202030204" pitchFamily="34" charset="0"/>
                        </a:rPr>
                        <a:t>(E88.0)</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0454757"/>
                  </a:ext>
                </a:extLst>
              </a:tr>
              <a:tr h="180453">
                <a:tc>
                  <a:txBody>
                    <a:bodyPr/>
                    <a:lstStyle/>
                    <a:p>
                      <a:pPr algn="l" fontAlgn="ctr"/>
                      <a:r>
                        <a:rPr lang="ru-RU" sz="1050" b="1" i="0" u="none" strike="noStrike">
                          <a:solidFill>
                            <a:srgbClr val="002060"/>
                          </a:solidFill>
                          <a:effectLst/>
                          <a:latin typeface="Arial Narrow" panose="020B0606020202030204" pitchFamily="34" charset="0"/>
                        </a:rPr>
                        <a:t>6. Болезни мочеполовой системы</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026610909"/>
                  </a:ext>
                </a:extLst>
              </a:tr>
              <a:tr h="180453">
                <a:tc>
                  <a:txBody>
                    <a:bodyPr/>
                    <a:lstStyle/>
                    <a:p>
                      <a:pPr algn="l" fontAlgn="ctr"/>
                      <a:r>
                        <a:rPr lang="ru-RU" sz="1050" b="0" i="0" u="none" strike="noStrike" dirty="0">
                          <a:solidFill>
                            <a:srgbClr val="002060"/>
                          </a:solidFill>
                          <a:effectLst/>
                          <a:latin typeface="Arial Narrow" panose="020B0606020202030204" pitchFamily="34" charset="0"/>
                        </a:rPr>
                        <a:t>Хроническая почечная недостаточность (N18), Терминальная стадия поражения почек </a:t>
                      </a:r>
                      <a:r>
                        <a:rPr lang="ru-RU" sz="1050" b="0" i="0" u="none" strike="noStrike" dirty="0">
                          <a:solidFill>
                            <a:srgbClr val="C00000"/>
                          </a:solidFill>
                          <a:effectLst/>
                          <a:latin typeface="Arial Narrow" panose="020B0606020202030204" pitchFamily="34" charset="0"/>
                        </a:rPr>
                        <a:t>(N18.0),</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4801424"/>
                  </a:ext>
                </a:extLst>
              </a:tr>
              <a:tr h="180453">
                <a:tc>
                  <a:txBody>
                    <a:bodyPr/>
                    <a:lstStyle/>
                    <a:p>
                      <a:pPr algn="l" fontAlgn="ctr"/>
                      <a:r>
                        <a:rPr lang="ru-RU" sz="1050" b="0" i="0" u="none" strike="noStrike" dirty="0">
                          <a:solidFill>
                            <a:srgbClr val="002060"/>
                          </a:solidFill>
                          <a:effectLst/>
                          <a:latin typeface="Arial Narrow" panose="020B0606020202030204" pitchFamily="34" charset="0"/>
                        </a:rPr>
                        <a:t>Другие проявления хронической почечной недостаточности </a:t>
                      </a:r>
                      <a:r>
                        <a:rPr lang="ru-RU" sz="1050" b="0" i="0" u="none" strike="noStrike" dirty="0">
                          <a:solidFill>
                            <a:srgbClr val="C00000"/>
                          </a:solidFill>
                          <a:effectLst/>
                          <a:latin typeface="Arial Narrow" panose="020B0606020202030204" pitchFamily="34" charset="0"/>
                        </a:rPr>
                        <a:t>(N18.8</a:t>
                      </a:r>
                      <a:r>
                        <a:rPr lang="ru-RU" sz="1050" b="0" i="0" u="none" strike="noStrike" dirty="0">
                          <a:solidFill>
                            <a:srgbClr val="002060"/>
                          </a:solidFill>
                          <a:effectLst/>
                          <a:latin typeface="Arial Narrow" panose="020B0606020202030204" pitchFamily="34" charset="0"/>
                        </a:rPr>
                        <a:t>)</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3595310"/>
                  </a:ext>
                </a:extLst>
              </a:tr>
            </a:tbl>
          </a:graphicData>
        </a:graphic>
      </p:graphicFrame>
    </p:spTree>
    <p:extLst>
      <p:ext uri="{BB962C8B-B14F-4D97-AF65-F5344CB8AC3E}">
        <p14:creationId xmlns:p14="http://schemas.microsoft.com/office/powerpoint/2010/main" val="691694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838200" y="3008737"/>
            <a:ext cx="10515600" cy="12824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100" b="1" dirty="0">
              <a:solidFill>
                <a:srgbClr val="002060"/>
              </a:solidFill>
            </a:endParaRPr>
          </a:p>
        </p:txBody>
      </p:sp>
      <p:sp>
        <p:nvSpPr>
          <p:cNvPr id="9" name="Заголовок 5">
            <a:extLst>
              <a:ext uri="{FF2B5EF4-FFF2-40B4-BE49-F238E27FC236}">
                <a16:creationId xmlns:a16="http://schemas.microsoft.com/office/drawing/2014/main" id="{204334B0-BF0F-4FAB-B4AB-2BB2BED5958E}"/>
              </a:ext>
            </a:extLst>
          </p:cNvPr>
          <p:cNvSpPr txBox="1">
            <a:spLocks/>
          </p:cNvSpPr>
          <p:nvPr/>
        </p:nvSpPr>
        <p:spPr>
          <a:xfrm>
            <a:off x="9248504" y="6613689"/>
            <a:ext cx="2960538"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00" i="1" dirty="0">
                <a:solidFill>
                  <a:srgbClr val="002060"/>
                </a:solidFill>
                <a:latin typeface="Arial Narrow"/>
                <a:sym typeface="Arial Narrow"/>
              </a:rPr>
              <a:t>Приказ МЗ РК №626, с изм.№</a:t>
            </a:r>
            <a:r>
              <a:rPr lang="kk-KZ" sz="1000" i="1" dirty="0">
                <a:solidFill>
                  <a:srgbClr val="002060"/>
                </a:solidFill>
                <a:latin typeface="Arial Narrow"/>
                <a:sym typeface="Arial Narrow"/>
              </a:rPr>
              <a:t>Қ</a:t>
            </a:r>
            <a:r>
              <a:rPr lang="ru-RU" sz="1000" i="1" dirty="0">
                <a:solidFill>
                  <a:srgbClr val="002060"/>
                </a:solidFill>
                <a:latin typeface="Arial Narrow"/>
                <a:sym typeface="Arial Narrow"/>
              </a:rPr>
              <a:t>Р-ДСМ-17, Приложение 3</a:t>
            </a:r>
          </a:p>
        </p:txBody>
      </p:sp>
      <p:sp>
        <p:nvSpPr>
          <p:cNvPr id="10" name="Заголовок 5">
            <a:extLst>
              <a:ext uri="{FF2B5EF4-FFF2-40B4-BE49-F238E27FC236}">
                <a16:creationId xmlns:a16="http://schemas.microsoft.com/office/drawing/2014/main" id="{75BE33D4-CB37-4218-B0A8-A2F1FFC3A827}"/>
              </a:ext>
            </a:extLst>
          </p:cNvPr>
          <p:cNvSpPr>
            <a:spLocks noGrp="1"/>
          </p:cNvSpPr>
          <p:nvPr>
            <p:ph type="title"/>
          </p:nvPr>
        </p:nvSpPr>
        <p:spPr>
          <a:xfrm>
            <a:off x="990600" y="83694"/>
            <a:ext cx="8468991" cy="680860"/>
          </a:xfrm>
        </p:spPr>
        <p:txBody>
          <a:bodyPr>
            <a:noAutofit/>
          </a:bodyPr>
          <a:lstStyle/>
          <a:p>
            <a:r>
              <a:rPr lang="ru-RU" sz="2800" b="1" dirty="0">
                <a:solidFill>
                  <a:srgbClr val="002060"/>
                </a:solidFill>
                <a:latin typeface="Arial Narrow"/>
                <a:sym typeface="Arial Narrow"/>
              </a:rPr>
              <a:t>Перечень заболеваний, подлежащих </a:t>
            </a:r>
            <a:r>
              <a:rPr lang="ru-RU" sz="2800" b="1" dirty="0">
                <a:solidFill>
                  <a:srgbClr val="C00000"/>
                </a:solidFill>
                <a:latin typeface="Arial Narrow"/>
                <a:sym typeface="Arial Narrow"/>
              </a:rPr>
              <a:t>динамическому наблюдению</a:t>
            </a:r>
            <a:r>
              <a:rPr lang="en-US" sz="2800" b="1" dirty="0">
                <a:solidFill>
                  <a:srgbClr val="002060"/>
                </a:solidFill>
                <a:latin typeface="Arial Narrow"/>
                <a:sym typeface="Arial Narrow"/>
              </a:rPr>
              <a:t> </a:t>
            </a:r>
            <a:r>
              <a:rPr lang="ru-RU" sz="2800" b="1" dirty="0">
                <a:solidFill>
                  <a:srgbClr val="002060"/>
                </a:solidFill>
                <a:latin typeface="Arial Narrow"/>
                <a:sym typeface="Arial Narrow"/>
              </a:rPr>
              <a:t>в рамках КДП </a:t>
            </a:r>
            <a:r>
              <a:rPr lang="ru-RU" sz="2000" b="1" i="1" dirty="0">
                <a:solidFill>
                  <a:srgbClr val="002060"/>
                </a:solidFill>
                <a:latin typeface="Arial Narrow"/>
                <a:sym typeface="Arial Narrow"/>
              </a:rPr>
              <a:t>(</a:t>
            </a:r>
            <a:r>
              <a:rPr lang="ru-RU" sz="2000" b="1" i="1" dirty="0">
                <a:solidFill>
                  <a:srgbClr val="C00000"/>
                </a:solidFill>
                <a:latin typeface="Arial Narrow"/>
                <a:sym typeface="Arial Narrow"/>
              </a:rPr>
              <a:t>продолжение</a:t>
            </a:r>
            <a:r>
              <a:rPr lang="ru-RU" sz="2000" b="1" i="1" dirty="0">
                <a:solidFill>
                  <a:srgbClr val="002060"/>
                </a:solidFill>
                <a:latin typeface="Arial Narrow"/>
                <a:sym typeface="Arial Narrow"/>
              </a:rPr>
              <a:t>)</a:t>
            </a:r>
          </a:p>
        </p:txBody>
      </p:sp>
      <p:graphicFrame>
        <p:nvGraphicFramePr>
          <p:cNvPr id="3" name="Таблица 2">
            <a:extLst>
              <a:ext uri="{FF2B5EF4-FFF2-40B4-BE49-F238E27FC236}">
                <a16:creationId xmlns:a16="http://schemas.microsoft.com/office/drawing/2014/main" id="{ABA91379-CD1D-4172-A078-FA2DC404BFF6}"/>
              </a:ext>
            </a:extLst>
          </p:cNvPr>
          <p:cNvGraphicFramePr>
            <a:graphicFrameLocks noGrp="1"/>
          </p:cNvGraphicFramePr>
          <p:nvPr>
            <p:extLst>
              <p:ext uri="{D42A27DB-BD31-4B8C-83A1-F6EECF244321}">
                <p14:modId xmlns:p14="http://schemas.microsoft.com/office/powerpoint/2010/main" val="1076854822"/>
              </p:ext>
            </p:extLst>
          </p:nvPr>
        </p:nvGraphicFramePr>
        <p:xfrm>
          <a:off x="180976" y="973433"/>
          <a:ext cx="5915024" cy="5640258"/>
        </p:xfrm>
        <a:graphic>
          <a:graphicData uri="http://schemas.openxmlformats.org/drawingml/2006/table">
            <a:tbl>
              <a:tblPr/>
              <a:tblGrid>
                <a:gridCol w="5915024">
                  <a:extLst>
                    <a:ext uri="{9D8B030D-6E8A-4147-A177-3AD203B41FA5}">
                      <a16:colId xmlns:a16="http://schemas.microsoft.com/office/drawing/2014/main" val="609826792"/>
                    </a:ext>
                  </a:extLst>
                </a:gridCol>
              </a:tblGrid>
              <a:tr h="334594">
                <a:tc>
                  <a:txBody>
                    <a:bodyPr/>
                    <a:lstStyle/>
                    <a:p>
                      <a:pPr algn="ctr" fontAlgn="ctr"/>
                      <a:r>
                        <a:rPr lang="ru-RU" sz="1050" b="1" i="0" u="none" strike="noStrike" dirty="0">
                          <a:solidFill>
                            <a:srgbClr val="002060"/>
                          </a:solidFill>
                          <a:effectLst/>
                          <a:latin typeface="Arial Narrow" panose="020B0606020202030204" pitchFamily="34" charset="0"/>
                        </a:rPr>
                        <a:t>Нозология код МКБ</a:t>
                      </a:r>
                    </a:p>
                  </a:txBody>
                  <a:tcPr marL="7566" marR="7566" marT="75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0561852"/>
                  </a:ext>
                </a:extLst>
              </a:tr>
              <a:tr h="176855">
                <a:tc>
                  <a:txBody>
                    <a:bodyPr/>
                    <a:lstStyle/>
                    <a:p>
                      <a:pPr algn="l" fontAlgn="ctr"/>
                      <a:r>
                        <a:rPr lang="ru-RU" sz="1050" b="0" i="0" u="none" strike="noStrike" dirty="0">
                          <a:solidFill>
                            <a:srgbClr val="002060"/>
                          </a:solidFill>
                          <a:effectLst/>
                          <a:latin typeface="Arial Narrow" panose="020B0606020202030204" pitchFamily="34" charset="0"/>
                        </a:rPr>
                        <a:t>Выпадение женских половых органов </a:t>
                      </a:r>
                      <a:r>
                        <a:rPr lang="ru-RU" sz="1050" b="0" i="0" u="none" strike="noStrike" dirty="0">
                          <a:solidFill>
                            <a:srgbClr val="C00000"/>
                          </a:solidFill>
                          <a:effectLst/>
                          <a:latin typeface="Arial Narrow" panose="020B0606020202030204" pitchFamily="34" charset="0"/>
                        </a:rPr>
                        <a:t>(N81)</a:t>
                      </a:r>
                    </a:p>
                  </a:txBody>
                  <a:tcPr marL="7566" marR="7566" marT="75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7689267"/>
                  </a:ext>
                </a:extLst>
              </a:tr>
              <a:tr h="176855">
                <a:tc>
                  <a:txBody>
                    <a:bodyPr/>
                    <a:lstStyle/>
                    <a:p>
                      <a:pPr algn="l" fontAlgn="ctr"/>
                      <a:r>
                        <a:rPr lang="ru-RU" sz="1050" b="0" i="0" u="none" strike="noStrike" dirty="0">
                          <a:solidFill>
                            <a:srgbClr val="002060"/>
                          </a:solidFill>
                          <a:effectLst/>
                          <a:latin typeface="Arial Narrow" panose="020B0606020202030204" pitchFamily="34" charset="0"/>
                        </a:rPr>
                        <a:t>Отсутствие менструаций, скудные и редкие менструации </a:t>
                      </a:r>
                      <a:r>
                        <a:rPr lang="ru-RU" sz="1050" b="0" i="0" u="none" strike="noStrike" dirty="0">
                          <a:solidFill>
                            <a:srgbClr val="C00000"/>
                          </a:solidFill>
                          <a:effectLst/>
                          <a:latin typeface="Arial Narrow" panose="020B0606020202030204" pitchFamily="34" charset="0"/>
                        </a:rPr>
                        <a:t>(N91)</a:t>
                      </a:r>
                    </a:p>
                  </a:txBody>
                  <a:tcPr marL="7566" marR="7566" marT="75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5855884"/>
                  </a:ext>
                </a:extLst>
              </a:tr>
              <a:tr h="176855">
                <a:tc>
                  <a:txBody>
                    <a:bodyPr/>
                    <a:lstStyle/>
                    <a:p>
                      <a:pPr algn="l" fontAlgn="ctr"/>
                      <a:r>
                        <a:rPr lang="ru-RU" sz="1050" b="0" i="0" u="none" strike="noStrike" dirty="0">
                          <a:solidFill>
                            <a:srgbClr val="002060"/>
                          </a:solidFill>
                          <a:effectLst/>
                          <a:latin typeface="Arial Narrow" panose="020B0606020202030204" pitchFamily="34" charset="0"/>
                        </a:rPr>
                        <a:t>Другие аномальные кровотечения из матки и влагалища </a:t>
                      </a:r>
                      <a:r>
                        <a:rPr lang="ru-RU" sz="1050" b="0" i="0" u="none" strike="noStrike" dirty="0">
                          <a:solidFill>
                            <a:srgbClr val="C00000"/>
                          </a:solidFill>
                          <a:effectLst/>
                          <a:latin typeface="Arial Narrow" panose="020B0606020202030204" pitchFamily="34" charset="0"/>
                        </a:rPr>
                        <a:t>(N93)</a:t>
                      </a:r>
                    </a:p>
                  </a:txBody>
                  <a:tcPr marL="7566" marR="7566" marT="75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6179055"/>
                  </a:ext>
                </a:extLst>
              </a:tr>
              <a:tr h="176855">
                <a:tc>
                  <a:txBody>
                    <a:bodyPr/>
                    <a:lstStyle/>
                    <a:p>
                      <a:pPr algn="l" fontAlgn="ctr"/>
                      <a:r>
                        <a:rPr lang="ru-RU" sz="1050" b="0" i="0" u="none" strike="noStrike" dirty="0">
                          <a:solidFill>
                            <a:srgbClr val="002060"/>
                          </a:solidFill>
                          <a:effectLst/>
                          <a:latin typeface="Arial Narrow" panose="020B0606020202030204" pitchFamily="34" charset="0"/>
                        </a:rPr>
                        <a:t>Женское бесплодие,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N97)</a:t>
                      </a:r>
                    </a:p>
                  </a:txBody>
                  <a:tcPr marL="7566" marR="7566" marT="75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1018249"/>
                  </a:ext>
                </a:extLst>
              </a:tr>
              <a:tr h="176855">
                <a:tc>
                  <a:txBody>
                    <a:bodyPr/>
                    <a:lstStyle/>
                    <a:p>
                      <a:pPr algn="l" fontAlgn="b"/>
                      <a:r>
                        <a:rPr lang="ru-RU" sz="1050" b="1" i="0" u="none" strike="noStrike" dirty="0">
                          <a:solidFill>
                            <a:srgbClr val="002060"/>
                          </a:solidFill>
                          <a:effectLst/>
                          <a:latin typeface="Arial Narrow" panose="020B0606020202030204" pitchFamily="34" charset="0"/>
                        </a:rPr>
                        <a:t>7. Болезни нервной системы</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713803755"/>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Последствия воспалительных болезней центральной нервной системы </a:t>
                      </a:r>
                      <a:r>
                        <a:rPr lang="ru-RU" sz="1050" b="0" i="0" u="none" strike="noStrike" dirty="0">
                          <a:solidFill>
                            <a:srgbClr val="C00000"/>
                          </a:solidFill>
                          <a:effectLst/>
                          <a:latin typeface="Arial Narrow" panose="020B0606020202030204" pitchFamily="34" charset="0"/>
                        </a:rPr>
                        <a:t>(G09)</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782166"/>
                  </a:ext>
                </a:extLst>
              </a:tr>
              <a:tr h="176855">
                <a:tc>
                  <a:txBody>
                    <a:bodyPr/>
                    <a:lstStyle/>
                    <a:p>
                      <a:pPr algn="l" fontAlgn="b"/>
                      <a:r>
                        <a:rPr lang="ru-RU" sz="1050" b="0" i="0" u="none" strike="noStrike" dirty="0">
                          <a:solidFill>
                            <a:srgbClr val="002060"/>
                          </a:solidFill>
                          <a:effectLst/>
                          <a:latin typeface="Arial Narrow" panose="020B0606020202030204" pitchFamily="34" charset="0"/>
                        </a:rPr>
                        <a:t>Спинальная мышечная атрофия и родственные синдромы </a:t>
                      </a:r>
                      <a:r>
                        <a:rPr lang="ru-RU" sz="1050" b="0" i="0" u="none" strike="noStrike" dirty="0">
                          <a:solidFill>
                            <a:srgbClr val="C00000"/>
                          </a:solidFill>
                          <a:effectLst/>
                          <a:latin typeface="Arial Narrow" panose="020B0606020202030204" pitchFamily="34" charset="0"/>
                        </a:rPr>
                        <a:t>(G12)</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312800"/>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Болезнь Паркинсона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G20)</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4235667"/>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Другие дегенеративные болезни базальных ганглиев </a:t>
                      </a:r>
                      <a:r>
                        <a:rPr lang="ru-RU" sz="1050" b="0" i="0" u="none" strike="noStrike" dirty="0">
                          <a:solidFill>
                            <a:srgbClr val="C00000"/>
                          </a:solidFill>
                          <a:effectLst/>
                          <a:latin typeface="Arial Narrow" panose="020B0606020202030204" pitchFamily="34" charset="0"/>
                        </a:rPr>
                        <a:t>(G23)</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0397966"/>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Болезнь Альцгеймера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G30)</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7660255"/>
                  </a:ext>
                </a:extLst>
              </a:tr>
              <a:tr h="351324">
                <a:tc>
                  <a:txBody>
                    <a:bodyPr/>
                    <a:lstStyle/>
                    <a:p>
                      <a:pPr algn="l" fontAlgn="b"/>
                      <a:r>
                        <a:rPr lang="ru-RU" sz="1050" b="0" i="0" u="none" strike="noStrike" dirty="0">
                          <a:solidFill>
                            <a:srgbClr val="002060"/>
                          </a:solidFill>
                          <a:effectLst/>
                          <a:latin typeface="Arial Narrow" panose="020B0606020202030204" pitchFamily="34" charset="0"/>
                        </a:rPr>
                        <a:t>Другие дегенеративные болезни нервной системы, не классифицированные в других рубриках </a:t>
                      </a:r>
                      <a:r>
                        <a:rPr lang="ru-RU" sz="1050" b="0" i="0" u="none" strike="noStrike" dirty="0">
                          <a:solidFill>
                            <a:srgbClr val="C00000"/>
                          </a:solidFill>
                          <a:effectLst/>
                          <a:latin typeface="Arial Narrow" panose="020B0606020202030204" pitchFamily="34" charset="0"/>
                        </a:rPr>
                        <a:t>(G31)</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611274"/>
                  </a:ext>
                </a:extLst>
              </a:tr>
              <a:tr h="351324">
                <a:tc>
                  <a:txBody>
                    <a:bodyPr/>
                    <a:lstStyle/>
                    <a:p>
                      <a:pPr algn="l" fontAlgn="b"/>
                      <a:r>
                        <a:rPr lang="ru-RU" sz="1050" b="0" i="0" u="none" strike="noStrike" dirty="0">
                          <a:solidFill>
                            <a:srgbClr val="002060"/>
                          </a:solidFill>
                          <a:effectLst/>
                          <a:latin typeface="Arial Narrow" panose="020B0606020202030204" pitchFamily="34" charset="0"/>
                        </a:rPr>
                        <a:t>Другие дегенеративные нарушения нервной системы при болезнях, классифицированных в других рубриках </a:t>
                      </a:r>
                      <a:r>
                        <a:rPr lang="ru-RU" sz="1050" b="0" i="0" u="none" strike="noStrike" dirty="0">
                          <a:solidFill>
                            <a:srgbClr val="C00000"/>
                          </a:solidFill>
                          <a:effectLst/>
                          <a:latin typeface="Arial Narrow" panose="020B0606020202030204" pitchFamily="34" charset="0"/>
                        </a:rPr>
                        <a:t>(G32)</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700820"/>
                  </a:ext>
                </a:extLst>
              </a:tr>
              <a:tr h="351324">
                <a:tc>
                  <a:txBody>
                    <a:bodyPr/>
                    <a:lstStyle/>
                    <a:p>
                      <a:pPr algn="l" fontAlgn="b"/>
                      <a:r>
                        <a:rPr lang="ru-RU" sz="1050" b="0" i="0" u="none" strike="noStrike" dirty="0">
                          <a:solidFill>
                            <a:srgbClr val="002060"/>
                          </a:solidFill>
                          <a:effectLst/>
                          <a:latin typeface="Arial Narrow" panose="020B0606020202030204" pitchFamily="34" charset="0"/>
                        </a:rPr>
                        <a:t>Рассеянный склероз,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G35)</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2067267"/>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Другая форма острой диссеминированной </a:t>
                      </a:r>
                      <a:r>
                        <a:rPr lang="ru-RU" sz="1050" b="0" i="0" u="none" strike="noStrike" dirty="0" err="1">
                          <a:solidFill>
                            <a:srgbClr val="002060"/>
                          </a:solidFill>
                          <a:effectLst/>
                          <a:latin typeface="Arial Narrow" panose="020B0606020202030204" pitchFamily="34" charset="0"/>
                        </a:rPr>
                        <a:t>демиелинизации</a:t>
                      </a:r>
                      <a:r>
                        <a:rPr lang="ru-RU" sz="1050" b="0" i="0" u="none" strike="noStrike" dirty="0">
                          <a:solidFill>
                            <a:srgbClr val="002060"/>
                          </a:solidFill>
                          <a:effectLst/>
                          <a:latin typeface="Arial Narrow" panose="020B0606020202030204" pitchFamily="34" charset="0"/>
                        </a:rPr>
                        <a:t> </a:t>
                      </a:r>
                      <a:r>
                        <a:rPr lang="ru-RU" sz="1050" b="0" i="0" u="none" strike="noStrike" dirty="0">
                          <a:solidFill>
                            <a:srgbClr val="C00000"/>
                          </a:solidFill>
                          <a:effectLst/>
                          <a:latin typeface="Arial Narrow" panose="020B0606020202030204" pitchFamily="34" charset="0"/>
                        </a:rPr>
                        <a:t>(G36, G37)</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668918"/>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Мигрень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G43)</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5205827"/>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Поражения тройничного нерва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G50)</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9590272"/>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Поражение лицевого нерва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G51)</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8477080"/>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Поражения других черепных нервов </a:t>
                      </a:r>
                      <a:r>
                        <a:rPr lang="ru-RU" sz="1050" b="0" i="0" u="none" strike="noStrike" dirty="0">
                          <a:solidFill>
                            <a:srgbClr val="C00000"/>
                          </a:solidFill>
                          <a:effectLst/>
                          <a:latin typeface="Arial Narrow" panose="020B0606020202030204" pitchFamily="34" charset="0"/>
                        </a:rPr>
                        <a:t>(G52)</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282566"/>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Поражения нервных корешков и сплетений, </a:t>
                      </a:r>
                      <a:r>
                        <a:rPr lang="ru-RU" sz="1050" b="0" i="0" u="none" strike="noStrike" dirty="0">
                          <a:solidFill>
                            <a:srgbClr val="C00000"/>
                          </a:solidFill>
                          <a:effectLst/>
                          <a:latin typeface="Arial Narrow" panose="020B0606020202030204" pitchFamily="34" charset="0"/>
                        </a:rPr>
                        <a:t>(G54)</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384697"/>
                  </a:ext>
                </a:extLst>
              </a:tr>
              <a:tr h="176855">
                <a:tc>
                  <a:txBody>
                    <a:bodyPr/>
                    <a:lstStyle/>
                    <a:p>
                      <a:pPr algn="l" fontAlgn="b"/>
                      <a:r>
                        <a:rPr lang="ru-RU" sz="1050" b="0" i="0" u="none" strike="noStrike" dirty="0" err="1">
                          <a:solidFill>
                            <a:srgbClr val="002060"/>
                          </a:solidFill>
                          <a:effectLst/>
                          <a:latin typeface="Arial Narrow" panose="020B0606020202030204" pitchFamily="34" charset="0"/>
                        </a:rPr>
                        <a:t>Myasthenia</a:t>
                      </a:r>
                      <a:r>
                        <a:rPr lang="ru-RU" sz="1050" b="0" i="0" u="none" strike="noStrike" dirty="0">
                          <a:solidFill>
                            <a:srgbClr val="002060"/>
                          </a:solidFill>
                          <a:effectLst/>
                          <a:latin typeface="Arial Narrow" panose="020B0606020202030204" pitchFamily="34" charset="0"/>
                        </a:rPr>
                        <a:t> </a:t>
                      </a:r>
                      <a:r>
                        <a:rPr lang="ru-RU" sz="1050" b="0" i="0" u="none" strike="noStrike" dirty="0" err="1">
                          <a:solidFill>
                            <a:srgbClr val="002060"/>
                          </a:solidFill>
                          <a:effectLst/>
                          <a:latin typeface="Arial Narrow" panose="020B0606020202030204" pitchFamily="34" charset="0"/>
                        </a:rPr>
                        <a:t>gravis</a:t>
                      </a:r>
                      <a:r>
                        <a:rPr lang="ru-RU" sz="1050" b="0" i="0" u="none" strike="noStrike" dirty="0">
                          <a:solidFill>
                            <a:srgbClr val="002060"/>
                          </a:solidFill>
                          <a:effectLst/>
                          <a:latin typeface="Arial Narrow" panose="020B0606020202030204" pitchFamily="34" charset="0"/>
                        </a:rPr>
                        <a:t> и другие нарушения нервно-мышечного синапса </a:t>
                      </a:r>
                      <a:r>
                        <a:rPr lang="ru-RU" sz="1050" b="0" i="0" u="none" strike="noStrike" dirty="0">
                          <a:solidFill>
                            <a:srgbClr val="C00000"/>
                          </a:solidFill>
                          <a:effectLst/>
                          <a:latin typeface="Arial Narrow" panose="020B0606020202030204" pitchFamily="34" charset="0"/>
                        </a:rPr>
                        <a:t>(G70.0-G70.9)</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133096"/>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Другие болезни спинного мозга </a:t>
                      </a:r>
                      <a:r>
                        <a:rPr lang="ru-RU" sz="1050" b="0" i="0" u="none" strike="noStrike" dirty="0">
                          <a:solidFill>
                            <a:srgbClr val="C00000"/>
                          </a:solidFill>
                          <a:effectLst/>
                          <a:latin typeface="Arial Narrow" panose="020B0606020202030204" pitchFamily="34" charset="0"/>
                        </a:rPr>
                        <a:t>(G95)</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604478"/>
                  </a:ext>
                </a:extLst>
              </a:tr>
              <a:tr h="176855">
                <a:tc>
                  <a:txBody>
                    <a:bodyPr/>
                    <a:lstStyle/>
                    <a:p>
                      <a:pPr algn="l" fontAlgn="b"/>
                      <a:r>
                        <a:rPr lang="ru-RU" sz="1050" b="1" i="0" u="none" strike="noStrike" dirty="0">
                          <a:solidFill>
                            <a:srgbClr val="002060"/>
                          </a:solidFill>
                          <a:effectLst/>
                          <a:latin typeface="Arial Narrow" panose="020B0606020202030204" pitchFamily="34" charset="0"/>
                        </a:rPr>
                        <a:t>8. Болезни глаз</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798965409"/>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Иридоциклит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H20)</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0809830"/>
                  </a:ext>
                </a:extLst>
              </a:tr>
              <a:tr h="176855">
                <a:tc>
                  <a:txBody>
                    <a:bodyPr/>
                    <a:lstStyle/>
                    <a:p>
                      <a:pPr algn="l" fontAlgn="b"/>
                      <a:r>
                        <a:rPr lang="ru-RU" sz="1050" b="0" i="0" u="none" strike="noStrike" dirty="0">
                          <a:solidFill>
                            <a:srgbClr val="002060"/>
                          </a:solidFill>
                          <a:effectLst/>
                          <a:latin typeface="Arial Narrow" panose="020B0606020202030204" pitchFamily="34" charset="0"/>
                        </a:rPr>
                        <a:t>Хориоретинальные дистрофии (после лазерных операций) </a:t>
                      </a:r>
                      <a:r>
                        <a:rPr lang="ru-RU" sz="1050" b="0" i="0" u="none" strike="noStrike" dirty="0">
                          <a:solidFill>
                            <a:srgbClr val="C00000"/>
                          </a:solidFill>
                          <a:effectLst/>
                          <a:latin typeface="Arial Narrow" panose="020B0606020202030204" pitchFamily="34" charset="0"/>
                        </a:rPr>
                        <a:t>(H32)</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781412"/>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Отслойка и разрывы сетчатки </a:t>
                      </a:r>
                      <a:r>
                        <a:rPr lang="ru-RU" sz="1050" b="0" i="0" u="none" strike="noStrike" dirty="0">
                          <a:solidFill>
                            <a:srgbClr val="C00000"/>
                          </a:solidFill>
                          <a:effectLst/>
                          <a:latin typeface="Arial Narrow" panose="020B0606020202030204" pitchFamily="34" charset="0"/>
                        </a:rPr>
                        <a:t>(H33)</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48329"/>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Окклюзии сосудов сетчатки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H34)</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591418"/>
                  </a:ext>
                </a:extLst>
              </a:tr>
              <a:tr h="184027">
                <a:tc>
                  <a:txBody>
                    <a:bodyPr/>
                    <a:lstStyle/>
                    <a:p>
                      <a:pPr algn="l" fontAlgn="b"/>
                      <a:r>
                        <a:rPr lang="ru-RU" sz="1050" b="0" i="0" u="none" strike="noStrike" dirty="0">
                          <a:solidFill>
                            <a:srgbClr val="002060"/>
                          </a:solidFill>
                          <a:effectLst/>
                          <a:latin typeface="Arial Narrow" panose="020B0606020202030204" pitchFamily="34" charset="0"/>
                        </a:rPr>
                        <a:t>Другие болезни сетчатки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H35)</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2289554"/>
                  </a:ext>
                </a:extLst>
              </a:tr>
            </a:tbl>
          </a:graphicData>
        </a:graphic>
      </p:graphicFrame>
      <p:graphicFrame>
        <p:nvGraphicFramePr>
          <p:cNvPr id="4" name="Таблица 3">
            <a:extLst>
              <a:ext uri="{FF2B5EF4-FFF2-40B4-BE49-F238E27FC236}">
                <a16:creationId xmlns:a16="http://schemas.microsoft.com/office/drawing/2014/main" id="{6847AC7E-07DE-4A6E-819F-91F2C5CE3A18}"/>
              </a:ext>
            </a:extLst>
          </p:cNvPr>
          <p:cNvGraphicFramePr>
            <a:graphicFrameLocks noGrp="1"/>
          </p:cNvGraphicFramePr>
          <p:nvPr>
            <p:extLst>
              <p:ext uri="{D42A27DB-BD31-4B8C-83A1-F6EECF244321}">
                <p14:modId xmlns:p14="http://schemas.microsoft.com/office/powerpoint/2010/main" val="3901202926"/>
              </p:ext>
            </p:extLst>
          </p:nvPr>
        </p:nvGraphicFramePr>
        <p:xfrm>
          <a:off x="6162677" y="973433"/>
          <a:ext cx="5581648" cy="5640258"/>
        </p:xfrm>
        <a:graphic>
          <a:graphicData uri="http://schemas.openxmlformats.org/drawingml/2006/table">
            <a:tbl>
              <a:tblPr/>
              <a:tblGrid>
                <a:gridCol w="5581648">
                  <a:extLst>
                    <a:ext uri="{9D8B030D-6E8A-4147-A177-3AD203B41FA5}">
                      <a16:colId xmlns:a16="http://schemas.microsoft.com/office/drawing/2014/main" val="196030802"/>
                    </a:ext>
                  </a:extLst>
                </a:gridCol>
              </a:tblGrid>
              <a:tr h="334594">
                <a:tc>
                  <a:txBody>
                    <a:bodyPr/>
                    <a:lstStyle/>
                    <a:p>
                      <a:pPr algn="ctr" fontAlgn="ctr"/>
                      <a:r>
                        <a:rPr lang="ru-RU" sz="1050" b="1" i="0" u="none" strike="noStrike" dirty="0">
                          <a:solidFill>
                            <a:srgbClr val="002060"/>
                          </a:solidFill>
                          <a:effectLst/>
                          <a:latin typeface="Arial Narrow" panose="020B0606020202030204" pitchFamily="34" charset="0"/>
                        </a:rPr>
                        <a:t>Нозология код МКБ</a:t>
                      </a:r>
                    </a:p>
                  </a:txBody>
                  <a:tcPr marL="7566" marR="7566" marT="75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6330350"/>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Болезни глазного яблока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H44)</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8628168"/>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Глаукома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H40)</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978986"/>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Нарушение рефракции и аккомодации </a:t>
                      </a:r>
                      <a:r>
                        <a:rPr lang="ru-RU" sz="1050" b="0" i="0" u="none" strike="noStrike" dirty="0">
                          <a:solidFill>
                            <a:srgbClr val="C00000"/>
                          </a:solidFill>
                          <a:effectLst/>
                          <a:latin typeface="Arial Narrow" panose="020B0606020202030204" pitchFamily="34" charset="0"/>
                        </a:rPr>
                        <a:t>(H52)</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5176263"/>
                  </a:ext>
                </a:extLst>
              </a:tr>
              <a:tr h="176855">
                <a:tc>
                  <a:txBody>
                    <a:bodyPr/>
                    <a:lstStyle/>
                    <a:p>
                      <a:pPr algn="l" fontAlgn="b"/>
                      <a:r>
                        <a:rPr lang="ru-RU" sz="1050" b="0" i="0" u="none" strike="noStrike" dirty="0">
                          <a:solidFill>
                            <a:srgbClr val="002060"/>
                          </a:solidFill>
                          <a:effectLst/>
                          <a:latin typeface="Arial Narrow" panose="020B0606020202030204" pitchFamily="34" charset="0"/>
                        </a:rPr>
                        <a:t>Расстройство зрения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H53)</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4663850"/>
                  </a:ext>
                </a:extLst>
              </a:tr>
              <a:tr h="176855">
                <a:tc>
                  <a:txBody>
                    <a:bodyPr/>
                    <a:lstStyle/>
                    <a:p>
                      <a:pPr algn="l" fontAlgn="b"/>
                      <a:r>
                        <a:rPr lang="ru-RU" sz="1050" b="1" i="0" u="none" strike="noStrike">
                          <a:solidFill>
                            <a:srgbClr val="002060"/>
                          </a:solidFill>
                          <a:effectLst/>
                          <a:latin typeface="Arial Narrow" panose="020B0606020202030204" pitchFamily="34" charset="0"/>
                        </a:rPr>
                        <a:t>9. Болезни органов слуха</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804089438"/>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Гнойный средний отит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H66)</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432626"/>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Другие болезни среднего уха и сосцевидного отростка </a:t>
                      </a:r>
                      <a:r>
                        <a:rPr lang="ru-RU" sz="1050" b="0" i="0" u="none" strike="noStrike" dirty="0">
                          <a:solidFill>
                            <a:srgbClr val="C00000"/>
                          </a:solidFill>
                          <a:effectLst/>
                          <a:latin typeface="Arial Narrow" panose="020B0606020202030204" pitchFamily="34" charset="0"/>
                        </a:rPr>
                        <a:t>(Н74)</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2588964"/>
                  </a:ext>
                </a:extLst>
              </a:tr>
              <a:tr h="176855">
                <a:tc>
                  <a:txBody>
                    <a:bodyPr/>
                    <a:lstStyle/>
                    <a:p>
                      <a:pPr algn="l" fontAlgn="b"/>
                      <a:r>
                        <a:rPr lang="ru-RU" sz="1050" b="0" i="0" u="none" strike="noStrike" dirty="0" err="1">
                          <a:solidFill>
                            <a:srgbClr val="002060"/>
                          </a:solidFill>
                          <a:effectLst/>
                          <a:latin typeface="Arial Narrow" panose="020B0606020202030204" pitchFamily="34" charset="0"/>
                        </a:rPr>
                        <a:t>Кондуктивная</a:t>
                      </a:r>
                      <a:r>
                        <a:rPr lang="ru-RU" sz="1050" b="0" i="0" u="none" strike="noStrike" dirty="0">
                          <a:solidFill>
                            <a:srgbClr val="002060"/>
                          </a:solidFill>
                          <a:effectLst/>
                          <a:latin typeface="Arial Narrow" panose="020B0606020202030204" pitchFamily="34" charset="0"/>
                        </a:rPr>
                        <a:t> и </a:t>
                      </a:r>
                      <a:r>
                        <a:rPr lang="ru-RU" sz="1050" b="0" i="0" u="none" strike="noStrike" dirty="0" err="1">
                          <a:solidFill>
                            <a:srgbClr val="002060"/>
                          </a:solidFill>
                          <a:effectLst/>
                          <a:latin typeface="Arial Narrow" panose="020B0606020202030204" pitchFamily="34" charset="0"/>
                        </a:rPr>
                        <a:t>нейросенсорная</a:t>
                      </a:r>
                      <a:r>
                        <a:rPr lang="ru-RU" sz="1050" b="0" i="0" u="none" strike="noStrike" dirty="0">
                          <a:solidFill>
                            <a:srgbClr val="002060"/>
                          </a:solidFill>
                          <a:effectLst/>
                          <a:latin typeface="Arial Narrow" panose="020B0606020202030204" pitchFamily="34" charset="0"/>
                        </a:rPr>
                        <a:t> потеря слуха </a:t>
                      </a:r>
                      <a:r>
                        <a:rPr lang="ru-RU" sz="1050" b="0" i="0" u="none" strike="noStrike" dirty="0">
                          <a:solidFill>
                            <a:srgbClr val="C00000"/>
                          </a:solidFill>
                          <a:effectLst/>
                          <a:latin typeface="Arial Narrow" panose="020B0606020202030204" pitchFamily="34" charset="0"/>
                        </a:rPr>
                        <a:t>(Н90)</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957226"/>
                  </a:ext>
                </a:extLst>
              </a:tr>
              <a:tr h="176855">
                <a:tc>
                  <a:txBody>
                    <a:bodyPr/>
                    <a:lstStyle/>
                    <a:p>
                      <a:pPr algn="l" fontAlgn="b"/>
                      <a:r>
                        <a:rPr lang="ru-RU" sz="1050" b="1" i="0" u="none" strike="noStrike" dirty="0">
                          <a:solidFill>
                            <a:srgbClr val="002060"/>
                          </a:solidFill>
                          <a:effectLst/>
                          <a:latin typeface="Arial Narrow" panose="020B0606020202030204" pitchFamily="34" charset="0"/>
                        </a:rPr>
                        <a:t>10. Болезни системы кровообращения</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65787714"/>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Первичная легочная гипертензия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I27.0)</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2305153"/>
                  </a:ext>
                </a:extLst>
              </a:tr>
              <a:tr h="351324">
                <a:tc>
                  <a:txBody>
                    <a:bodyPr/>
                    <a:lstStyle/>
                    <a:p>
                      <a:pPr algn="l" fontAlgn="b"/>
                      <a:r>
                        <a:rPr lang="ru-RU" sz="1050" b="0" i="0" u="none" strike="noStrike" dirty="0" err="1">
                          <a:solidFill>
                            <a:srgbClr val="002060"/>
                          </a:solidFill>
                          <a:effectLst/>
                          <a:latin typeface="Arial Narrow" panose="020B0606020202030204" pitchFamily="34" charset="0"/>
                        </a:rPr>
                        <a:t>Кардиомиопатия</a:t>
                      </a:r>
                      <a:r>
                        <a:rPr lang="ru-RU" sz="1050" b="0" i="0" u="none" strike="noStrike" dirty="0">
                          <a:solidFill>
                            <a:srgbClr val="002060"/>
                          </a:solidFill>
                          <a:effectLst/>
                          <a:latin typeface="Arial Narrow" panose="020B0606020202030204" pitchFamily="34" charset="0"/>
                        </a:rPr>
                        <a:t>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I42)</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1463421"/>
                  </a:ext>
                </a:extLst>
              </a:tr>
              <a:tr h="351324">
                <a:tc>
                  <a:txBody>
                    <a:bodyPr/>
                    <a:lstStyle/>
                    <a:p>
                      <a:pPr algn="l" fontAlgn="b"/>
                      <a:r>
                        <a:rPr lang="ru-RU" sz="1050" b="0" i="0" u="none" strike="noStrike" dirty="0">
                          <a:solidFill>
                            <a:srgbClr val="002060"/>
                          </a:solidFill>
                          <a:effectLst/>
                          <a:latin typeface="Arial Narrow" panose="020B0606020202030204" pitchFamily="34" charset="0"/>
                        </a:rPr>
                        <a:t>Предсердно-желудочковая (атриовентрикулярная) блокада и блокада левой ножки пучка </a:t>
                      </a:r>
                      <a:r>
                        <a:rPr lang="ru-RU" sz="1050" b="0" i="0" u="none" strike="noStrike" dirty="0" err="1">
                          <a:solidFill>
                            <a:srgbClr val="002060"/>
                          </a:solidFill>
                          <a:effectLst/>
                          <a:latin typeface="Arial Narrow" panose="020B0606020202030204" pitchFamily="34" charset="0"/>
                        </a:rPr>
                        <a:t>Гисса</a:t>
                      </a:r>
                      <a:r>
                        <a:rPr lang="ru-RU" sz="1050" b="0" i="0" u="none" strike="noStrike" dirty="0">
                          <a:solidFill>
                            <a:srgbClr val="002060"/>
                          </a:solidFill>
                          <a:effectLst/>
                          <a:latin typeface="Arial Narrow" panose="020B0606020202030204" pitchFamily="34" charset="0"/>
                        </a:rPr>
                        <a:t> </a:t>
                      </a:r>
                      <a:r>
                        <a:rPr lang="ru-RU" sz="1050" b="0" i="0" u="none" strike="noStrike" dirty="0">
                          <a:solidFill>
                            <a:srgbClr val="C00000"/>
                          </a:solidFill>
                          <a:effectLst/>
                          <a:latin typeface="Arial Narrow" panose="020B0606020202030204" pitchFamily="34" charset="0"/>
                        </a:rPr>
                        <a:t>(I44)</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17241"/>
                  </a:ext>
                </a:extLst>
              </a:tr>
              <a:tr h="351324">
                <a:tc>
                  <a:txBody>
                    <a:bodyPr/>
                    <a:lstStyle/>
                    <a:p>
                      <a:pPr algn="l" fontAlgn="b"/>
                      <a:r>
                        <a:rPr lang="ru-RU" sz="1050" b="0" i="0" u="none" strike="noStrike" dirty="0">
                          <a:solidFill>
                            <a:srgbClr val="002060"/>
                          </a:solidFill>
                          <a:effectLst/>
                          <a:latin typeface="Arial Narrow" panose="020B0606020202030204" pitchFamily="34" charset="0"/>
                        </a:rPr>
                        <a:t>Предсердно-желудочковая (атриовентрикулярная) блокада и блокада правой ножки пучка </a:t>
                      </a:r>
                      <a:r>
                        <a:rPr lang="ru-RU" sz="1050" b="0" i="0" u="none" strike="noStrike" dirty="0" err="1">
                          <a:solidFill>
                            <a:srgbClr val="002060"/>
                          </a:solidFill>
                          <a:effectLst/>
                          <a:latin typeface="Arial Narrow" panose="020B0606020202030204" pitchFamily="34" charset="0"/>
                        </a:rPr>
                        <a:t>Гисса</a:t>
                      </a:r>
                      <a:r>
                        <a:rPr lang="ru-RU" sz="1050" b="0" i="0" u="none" strike="noStrike" dirty="0">
                          <a:solidFill>
                            <a:srgbClr val="002060"/>
                          </a:solidFill>
                          <a:effectLst/>
                          <a:latin typeface="Arial Narrow" panose="020B0606020202030204" pitchFamily="34" charset="0"/>
                        </a:rPr>
                        <a:t> </a:t>
                      </a:r>
                      <a:r>
                        <a:rPr lang="ru-RU" sz="1050" b="0" i="0" u="none" strike="noStrike" dirty="0">
                          <a:solidFill>
                            <a:srgbClr val="C00000"/>
                          </a:solidFill>
                          <a:effectLst/>
                          <a:latin typeface="Arial Narrow" panose="020B0606020202030204" pitchFamily="34" charset="0"/>
                        </a:rPr>
                        <a:t>(I45)</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1851852"/>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Наследственная и идиопатическая невропатия </a:t>
                      </a:r>
                      <a:r>
                        <a:rPr lang="ru-RU" sz="1050" b="0" i="0" u="none" strike="noStrike" dirty="0">
                          <a:solidFill>
                            <a:srgbClr val="C00000"/>
                          </a:solidFill>
                          <a:effectLst/>
                          <a:latin typeface="Arial Narrow" panose="020B0606020202030204" pitchFamily="34" charset="0"/>
                        </a:rPr>
                        <a:t>(G60)</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821357"/>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Болезни капилляров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I78)</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411234"/>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Атеросклероз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I70)</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5897282"/>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Аневризма и расслоение аорты </a:t>
                      </a:r>
                      <a:r>
                        <a:rPr lang="ru-RU" sz="1050" b="0" i="0" u="none" strike="noStrike" dirty="0">
                          <a:solidFill>
                            <a:srgbClr val="C00000"/>
                          </a:solidFill>
                          <a:effectLst/>
                          <a:latin typeface="Arial Narrow" panose="020B0606020202030204" pitchFamily="34" charset="0"/>
                        </a:rPr>
                        <a:t>(I71)</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452240"/>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Другие болезни периферических сосудов </a:t>
                      </a:r>
                      <a:r>
                        <a:rPr lang="ru-RU" sz="1050" b="0" i="0" u="none" strike="noStrike" dirty="0">
                          <a:solidFill>
                            <a:srgbClr val="C00000"/>
                          </a:solidFill>
                          <a:effectLst/>
                          <a:latin typeface="Arial Narrow" panose="020B0606020202030204" pitchFamily="34" charset="0"/>
                        </a:rPr>
                        <a:t>(I73)</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1209265"/>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Другие поражения артерий и артериол </a:t>
                      </a:r>
                      <a:r>
                        <a:rPr lang="ru-RU" sz="1050" b="0" i="0" u="none" strike="noStrike" dirty="0">
                          <a:solidFill>
                            <a:srgbClr val="C00000"/>
                          </a:solidFill>
                          <a:effectLst/>
                          <a:latin typeface="Arial Narrow" panose="020B0606020202030204" pitchFamily="34" charset="0"/>
                        </a:rPr>
                        <a:t>(I77)</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1472684"/>
                  </a:ext>
                </a:extLst>
              </a:tr>
              <a:tr h="176855">
                <a:tc>
                  <a:txBody>
                    <a:bodyPr/>
                    <a:lstStyle/>
                    <a:p>
                      <a:pPr algn="l" fontAlgn="b"/>
                      <a:r>
                        <a:rPr lang="ru-RU" sz="1050" b="0" i="0" u="none" strike="noStrike" dirty="0">
                          <a:solidFill>
                            <a:srgbClr val="002060"/>
                          </a:solidFill>
                          <a:effectLst/>
                          <a:latin typeface="Arial Narrow" panose="020B0606020202030204" pitchFamily="34" charset="0"/>
                        </a:rPr>
                        <a:t>Флебит и тромбофлебит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I80)</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9185829"/>
                  </a:ext>
                </a:extLst>
              </a:tr>
              <a:tr h="176855">
                <a:tc>
                  <a:txBody>
                    <a:bodyPr/>
                    <a:lstStyle/>
                    <a:p>
                      <a:pPr algn="l" fontAlgn="b"/>
                      <a:r>
                        <a:rPr lang="ru-RU" sz="1050" b="0" i="0" u="none" strike="noStrike" dirty="0" err="1">
                          <a:solidFill>
                            <a:srgbClr val="002060"/>
                          </a:solidFill>
                          <a:effectLst/>
                          <a:latin typeface="Arial Narrow" panose="020B0606020202030204" pitchFamily="34" charset="0"/>
                        </a:rPr>
                        <a:t>Постфлебитический</a:t>
                      </a:r>
                      <a:r>
                        <a:rPr lang="ru-RU" sz="1050" b="0" i="0" u="none" strike="noStrike" dirty="0">
                          <a:solidFill>
                            <a:srgbClr val="002060"/>
                          </a:solidFill>
                          <a:effectLst/>
                          <a:latin typeface="Arial Narrow" panose="020B0606020202030204" pitchFamily="34" charset="0"/>
                        </a:rPr>
                        <a:t> синдром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I87)</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316683"/>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Варикозное расширение вен нижних конечностей </a:t>
                      </a:r>
                      <a:r>
                        <a:rPr lang="ru-RU" sz="1050" b="0" i="0" u="none" strike="noStrike" dirty="0">
                          <a:solidFill>
                            <a:srgbClr val="C00000"/>
                          </a:solidFill>
                          <a:effectLst/>
                          <a:latin typeface="Arial Narrow" panose="020B0606020202030204" pitchFamily="34" charset="0"/>
                        </a:rPr>
                        <a:t>(I83)</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492236"/>
                  </a:ext>
                </a:extLst>
              </a:tr>
              <a:tr h="176855">
                <a:tc>
                  <a:txBody>
                    <a:bodyPr/>
                    <a:lstStyle/>
                    <a:p>
                      <a:pPr algn="l" fontAlgn="b"/>
                      <a:r>
                        <a:rPr lang="ru-RU" sz="1050" b="1" i="0" u="none" strike="noStrike" dirty="0">
                          <a:solidFill>
                            <a:srgbClr val="002060"/>
                          </a:solidFill>
                          <a:effectLst/>
                          <a:latin typeface="Arial Narrow" panose="020B0606020202030204" pitchFamily="34" charset="0"/>
                        </a:rPr>
                        <a:t>11. Болезни органов дыхания</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097111846"/>
                  </a:ext>
                </a:extLst>
              </a:tr>
              <a:tr h="176855">
                <a:tc>
                  <a:txBody>
                    <a:bodyPr/>
                    <a:lstStyle/>
                    <a:p>
                      <a:pPr algn="l" fontAlgn="b"/>
                      <a:r>
                        <a:rPr lang="ru-RU" sz="1050" b="0" i="0" u="none" strike="noStrike" dirty="0">
                          <a:solidFill>
                            <a:srgbClr val="002060"/>
                          </a:solidFill>
                          <a:effectLst/>
                          <a:latin typeface="Arial Narrow" panose="020B0606020202030204" pitchFamily="34" charset="0"/>
                        </a:rPr>
                        <a:t>Другие интерстициальные легочные болезни </a:t>
                      </a:r>
                      <a:r>
                        <a:rPr lang="ru-RU" sz="1050" b="0" i="0" u="none" strike="noStrike" dirty="0">
                          <a:solidFill>
                            <a:srgbClr val="C00000"/>
                          </a:solidFill>
                          <a:effectLst/>
                          <a:latin typeface="Arial Narrow" panose="020B0606020202030204" pitchFamily="34" charset="0"/>
                        </a:rPr>
                        <a:t>(J84)</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2091749"/>
                  </a:ext>
                </a:extLst>
              </a:tr>
              <a:tr h="176855">
                <a:tc>
                  <a:txBody>
                    <a:bodyPr/>
                    <a:lstStyle/>
                    <a:p>
                      <a:pPr algn="l" fontAlgn="b"/>
                      <a:r>
                        <a:rPr lang="ru-RU" sz="1050" b="0" i="0" u="none" strike="noStrike" dirty="0">
                          <a:solidFill>
                            <a:srgbClr val="002060"/>
                          </a:solidFill>
                          <a:effectLst/>
                          <a:latin typeface="Arial Narrow" panose="020B0606020202030204" pitchFamily="34" charset="0"/>
                        </a:rPr>
                        <a:t>Эмфизема легкого </a:t>
                      </a:r>
                      <a:r>
                        <a:rPr lang="ru-RU" sz="1050" b="0" i="0" u="none" strike="noStrike" dirty="0">
                          <a:solidFill>
                            <a:srgbClr val="C00000"/>
                          </a:solidFill>
                          <a:effectLst/>
                          <a:latin typeface="Arial Narrow" panose="020B0606020202030204" pitchFamily="34" charset="0"/>
                        </a:rPr>
                        <a:t>(</a:t>
                      </a:r>
                      <a:r>
                        <a:rPr lang="en-US" sz="1050" b="0" i="0" u="none" strike="noStrike" dirty="0">
                          <a:solidFill>
                            <a:srgbClr val="C00000"/>
                          </a:solidFill>
                          <a:effectLst/>
                          <a:latin typeface="Arial Narrow" panose="020B0606020202030204" pitchFamily="34" charset="0"/>
                        </a:rPr>
                        <a:t>J43.9)</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84058"/>
                  </a:ext>
                </a:extLst>
              </a:tr>
              <a:tr h="176855">
                <a:tc>
                  <a:txBody>
                    <a:bodyPr/>
                    <a:lstStyle/>
                    <a:p>
                      <a:pPr algn="l" fontAlgn="b"/>
                      <a:r>
                        <a:rPr lang="ru-RU" sz="1050" b="1" i="0" u="none" strike="noStrike" dirty="0">
                          <a:solidFill>
                            <a:srgbClr val="002060"/>
                          </a:solidFill>
                          <a:effectLst/>
                          <a:latin typeface="Arial Narrow" panose="020B0606020202030204" pitchFamily="34" charset="0"/>
                        </a:rPr>
                        <a:t>12. Болезни органов пищеварения</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282652184"/>
                  </a:ext>
                </a:extLst>
              </a:tr>
              <a:tr h="184027">
                <a:tc>
                  <a:txBody>
                    <a:bodyPr/>
                    <a:lstStyle/>
                    <a:p>
                      <a:pPr algn="l" fontAlgn="b"/>
                      <a:r>
                        <a:rPr lang="ru-RU" sz="1050" b="0" i="0" u="none" strike="noStrike" dirty="0">
                          <a:solidFill>
                            <a:srgbClr val="002060"/>
                          </a:solidFill>
                          <a:effectLst/>
                          <a:latin typeface="Arial Narrow" panose="020B0606020202030204" pitchFamily="34" charset="0"/>
                        </a:rPr>
                        <a:t>Гингивит и болезни </a:t>
                      </a:r>
                      <a:r>
                        <a:rPr lang="ru-RU" sz="1050" b="0" i="0" u="none" strike="noStrike" dirty="0" err="1">
                          <a:solidFill>
                            <a:srgbClr val="002060"/>
                          </a:solidFill>
                          <a:effectLst/>
                          <a:latin typeface="Arial Narrow" panose="020B0606020202030204" pitchFamily="34" charset="0"/>
                        </a:rPr>
                        <a:t>парадонта</a:t>
                      </a:r>
                      <a:r>
                        <a:rPr lang="ru-RU" sz="1050" b="0" i="0" u="none" strike="noStrike" dirty="0">
                          <a:solidFill>
                            <a:srgbClr val="002060"/>
                          </a:solidFill>
                          <a:effectLst/>
                          <a:latin typeface="Arial Narrow" panose="020B0606020202030204" pitchFamily="34" charset="0"/>
                        </a:rPr>
                        <a:t> </a:t>
                      </a:r>
                      <a:r>
                        <a:rPr lang="ru-RU" sz="1050" b="0" i="0" u="none" strike="noStrike" dirty="0">
                          <a:solidFill>
                            <a:srgbClr val="C00000"/>
                          </a:solidFill>
                          <a:effectLst/>
                          <a:latin typeface="Arial Narrow" panose="020B0606020202030204" pitchFamily="34" charset="0"/>
                        </a:rPr>
                        <a:t>(K05)</a:t>
                      </a:r>
                    </a:p>
                  </a:txBody>
                  <a:tcPr marL="7566" marR="7566" marT="75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314058"/>
                  </a:ext>
                </a:extLst>
              </a:tr>
            </a:tbl>
          </a:graphicData>
        </a:graphic>
      </p:graphicFrame>
    </p:spTree>
    <p:extLst>
      <p:ext uri="{BB962C8B-B14F-4D97-AF65-F5344CB8AC3E}">
        <p14:creationId xmlns:p14="http://schemas.microsoft.com/office/powerpoint/2010/main" val="2049082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838200" y="3008737"/>
            <a:ext cx="10515600" cy="12824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100" b="1" dirty="0">
              <a:solidFill>
                <a:srgbClr val="002060"/>
              </a:solidFill>
            </a:endParaRPr>
          </a:p>
        </p:txBody>
      </p:sp>
      <p:sp>
        <p:nvSpPr>
          <p:cNvPr id="9" name="Заголовок 5">
            <a:extLst>
              <a:ext uri="{FF2B5EF4-FFF2-40B4-BE49-F238E27FC236}">
                <a16:creationId xmlns:a16="http://schemas.microsoft.com/office/drawing/2014/main" id="{204334B0-BF0F-4FAB-B4AB-2BB2BED5958E}"/>
              </a:ext>
            </a:extLst>
          </p:cNvPr>
          <p:cNvSpPr txBox="1">
            <a:spLocks/>
          </p:cNvSpPr>
          <p:nvPr/>
        </p:nvSpPr>
        <p:spPr>
          <a:xfrm>
            <a:off x="9257212" y="6613689"/>
            <a:ext cx="2951830"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00" i="1" dirty="0">
                <a:solidFill>
                  <a:srgbClr val="002060"/>
                </a:solidFill>
                <a:latin typeface="Arial Narrow"/>
                <a:sym typeface="Arial Narrow"/>
              </a:rPr>
              <a:t>Приказ МЗ РК №626, с изм.№</a:t>
            </a:r>
            <a:r>
              <a:rPr lang="kk-KZ" sz="1000" i="1" dirty="0">
                <a:solidFill>
                  <a:srgbClr val="002060"/>
                </a:solidFill>
                <a:latin typeface="Arial Narrow"/>
                <a:sym typeface="Arial Narrow"/>
              </a:rPr>
              <a:t>Қ</a:t>
            </a:r>
            <a:r>
              <a:rPr lang="ru-RU" sz="1000" i="1" dirty="0">
                <a:solidFill>
                  <a:srgbClr val="002060"/>
                </a:solidFill>
                <a:latin typeface="Arial Narrow"/>
                <a:sym typeface="Arial Narrow"/>
              </a:rPr>
              <a:t>Р-ДСМ-17, Приложение 3</a:t>
            </a:r>
          </a:p>
        </p:txBody>
      </p:sp>
      <p:sp>
        <p:nvSpPr>
          <p:cNvPr id="10" name="Заголовок 5">
            <a:extLst>
              <a:ext uri="{FF2B5EF4-FFF2-40B4-BE49-F238E27FC236}">
                <a16:creationId xmlns:a16="http://schemas.microsoft.com/office/drawing/2014/main" id="{75BE33D4-CB37-4218-B0A8-A2F1FFC3A827}"/>
              </a:ext>
            </a:extLst>
          </p:cNvPr>
          <p:cNvSpPr>
            <a:spLocks noGrp="1"/>
          </p:cNvSpPr>
          <p:nvPr>
            <p:ph type="title"/>
          </p:nvPr>
        </p:nvSpPr>
        <p:spPr>
          <a:xfrm>
            <a:off x="990600" y="83694"/>
            <a:ext cx="8468991" cy="680860"/>
          </a:xfrm>
        </p:spPr>
        <p:txBody>
          <a:bodyPr>
            <a:noAutofit/>
          </a:bodyPr>
          <a:lstStyle/>
          <a:p>
            <a:r>
              <a:rPr lang="ru-RU" sz="2800" b="1" dirty="0">
                <a:solidFill>
                  <a:srgbClr val="002060"/>
                </a:solidFill>
                <a:latin typeface="Arial Narrow"/>
                <a:sym typeface="Arial Narrow"/>
              </a:rPr>
              <a:t>Перечень заболеваний, подлежащих </a:t>
            </a:r>
            <a:r>
              <a:rPr lang="ru-RU" sz="2800" b="1" dirty="0">
                <a:solidFill>
                  <a:srgbClr val="C00000"/>
                </a:solidFill>
                <a:latin typeface="Arial Narrow"/>
                <a:sym typeface="Arial Narrow"/>
              </a:rPr>
              <a:t>динамическому наблюдению</a:t>
            </a:r>
            <a:r>
              <a:rPr lang="en-US" sz="2800" b="1" dirty="0">
                <a:solidFill>
                  <a:srgbClr val="002060"/>
                </a:solidFill>
                <a:latin typeface="Arial Narrow"/>
                <a:sym typeface="Arial Narrow"/>
              </a:rPr>
              <a:t> </a:t>
            </a:r>
            <a:r>
              <a:rPr lang="ru-RU" sz="2800" b="1" dirty="0">
                <a:solidFill>
                  <a:srgbClr val="002060"/>
                </a:solidFill>
                <a:latin typeface="Arial Narrow"/>
                <a:sym typeface="Arial Narrow"/>
              </a:rPr>
              <a:t>в рамках КДП </a:t>
            </a:r>
            <a:r>
              <a:rPr lang="ru-RU" sz="2000" b="1" i="1" dirty="0">
                <a:solidFill>
                  <a:srgbClr val="002060"/>
                </a:solidFill>
                <a:latin typeface="Arial Narrow"/>
                <a:sym typeface="Arial Narrow"/>
              </a:rPr>
              <a:t>(</a:t>
            </a:r>
            <a:r>
              <a:rPr lang="ru-RU" sz="2000" b="1" i="1" dirty="0">
                <a:solidFill>
                  <a:srgbClr val="C00000"/>
                </a:solidFill>
                <a:latin typeface="Arial Narrow"/>
                <a:sym typeface="Arial Narrow"/>
              </a:rPr>
              <a:t>продолжение</a:t>
            </a:r>
            <a:r>
              <a:rPr lang="ru-RU" sz="2000" b="1" i="1" dirty="0">
                <a:solidFill>
                  <a:srgbClr val="002060"/>
                </a:solidFill>
                <a:latin typeface="Arial Narrow"/>
                <a:sym typeface="Arial Narrow"/>
              </a:rPr>
              <a:t>)</a:t>
            </a:r>
          </a:p>
        </p:txBody>
      </p:sp>
      <p:graphicFrame>
        <p:nvGraphicFramePr>
          <p:cNvPr id="2" name="Таблица 1">
            <a:extLst>
              <a:ext uri="{FF2B5EF4-FFF2-40B4-BE49-F238E27FC236}">
                <a16:creationId xmlns:a16="http://schemas.microsoft.com/office/drawing/2014/main" id="{F3310970-D2C3-460F-9A55-DE28620D9221}"/>
              </a:ext>
            </a:extLst>
          </p:cNvPr>
          <p:cNvGraphicFramePr>
            <a:graphicFrameLocks noGrp="1"/>
          </p:cNvGraphicFramePr>
          <p:nvPr>
            <p:extLst>
              <p:ext uri="{D42A27DB-BD31-4B8C-83A1-F6EECF244321}">
                <p14:modId xmlns:p14="http://schemas.microsoft.com/office/powerpoint/2010/main" val="948302100"/>
              </p:ext>
            </p:extLst>
          </p:nvPr>
        </p:nvGraphicFramePr>
        <p:xfrm>
          <a:off x="180166" y="1109685"/>
          <a:ext cx="5734859" cy="5504000"/>
        </p:xfrm>
        <a:graphic>
          <a:graphicData uri="http://schemas.openxmlformats.org/drawingml/2006/table">
            <a:tbl>
              <a:tblPr/>
              <a:tblGrid>
                <a:gridCol w="5734859">
                  <a:extLst>
                    <a:ext uri="{9D8B030D-6E8A-4147-A177-3AD203B41FA5}">
                      <a16:colId xmlns:a16="http://schemas.microsoft.com/office/drawing/2014/main" val="971206497"/>
                    </a:ext>
                  </a:extLst>
                </a:gridCol>
              </a:tblGrid>
              <a:tr h="404258">
                <a:tc>
                  <a:txBody>
                    <a:bodyPr/>
                    <a:lstStyle/>
                    <a:p>
                      <a:pPr algn="ctr" fontAlgn="ctr"/>
                      <a:r>
                        <a:rPr lang="ru-RU" sz="1200" b="1" i="0" u="none" strike="noStrike">
                          <a:solidFill>
                            <a:srgbClr val="002060"/>
                          </a:solidFill>
                          <a:effectLst/>
                          <a:latin typeface="Arial Narrow" panose="020B0606020202030204" pitchFamily="34" charset="0"/>
                        </a:rPr>
                        <a:t>Нозология код МКБ</a:t>
                      </a:r>
                    </a:p>
                  </a:txBody>
                  <a:tcPr marL="9329" marR="9329" marT="93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7129734"/>
                  </a:ext>
                </a:extLst>
              </a:tr>
              <a:tr h="212235">
                <a:tc>
                  <a:txBody>
                    <a:bodyPr/>
                    <a:lstStyle/>
                    <a:p>
                      <a:pPr algn="l" fontAlgn="b"/>
                      <a:r>
                        <a:rPr lang="ru-RU" sz="1200" b="0" i="0" u="none" strike="noStrike" dirty="0">
                          <a:solidFill>
                            <a:srgbClr val="002060"/>
                          </a:solidFill>
                          <a:effectLst/>
                          <a:latin typeface="Arial Narrow" panose="020B0606020202030204" pitchFamily="34" charset="0"/>
                        </a:rPr>
                        <a:t>Другие болезни пищевода </a:t>
                      </a:r>
                      <a:r>
                        <a:rPr lang="ru-RU" sz="1200" b="0" i="0" u="none" strike="noStrike" dirty="0">
                          <a:solidFill>
                            <a:srgbClr val="C00000"/>
                          </a:solidFill>
                          <a:effectLst/>
                          <a:latin typeface="Arial Narrow" panose="020B0606020202030204" pitchFamily="34" charset="0"/>
                        </a:rPr>
                        <a:t>(</a:t>
                      </a:r>
                      <a:r>
                        <a:rPr lang="en-US" sz="1200" b="0" i="0" u="none" strike="noStrike" dirty="0">
                          <a:solidFill>
                            <a:srgbClr val="C00000"/>
                          </a:solidFill>
                          <a:effectLst/>
                          <a:latin typeface="Arial Narrow" panose="020B0606020202030204" pitchFamily="34" charset="0"/>
                        </a:rPr>
                        <a:t>K22)</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528653"/>
                  </a:ext>
                </a:extLst>
              </a:tr>
              <a:tr h="212235">
                <a:tc>
                  <a:txBody>
                    <a:bodyPr/>
                    <a:lstStyle/>
                    <a:p>
                      <a:pPr algn="l" fontAlgn="b"/>
                      <a:r>
                        <a:rPr lang="ru-RU" sz="1200" b="0" i="0" u="none" strike="noStrike" dirty="0">
                          <a:solidFill>
                            <a:srgbClr val="002060"/>
                          </a:solidFill>
                          <a:effectLst/>
                          <a:latin typeface="Arial Narrow" panose="020B0606020202030204" pitchFamily="34" charset="0"/>
                        </a:rPr>
                        <a:t>Грыжи передней брюшной стенки </a:t>
                      </a:r>
                      <a:r>
                        <a:rPr lang="ru-RU" sz="1200" b="0" i="0" u="none" strike="noStrike" dirty="0">
                          <a:solidFill>
                            <a:srgbClr val="C00000"/>
                          </a:solidFill>
                          <a:effectLst/>
                          <a:latin typeface="Arial Narrow" panose="020B0606020202030204" pitchFamily="34" charset="0"/>
                        </a:rPr>
                        <a:t>(K40-43.9)</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2241213"/>
                  </a:ext>
                </a:extLst>
              </a:tr>
              <a:tr h="212235">
                <a:tc>
                  <a:txBody>
                    <a:bodyPr/>
                    <a:lstStyle/>
                    <a:p>
                      <a:pPr algn="l" fontAlgn="b"/>
                      <a:r>
                        <a:rPr lang="ru-RU" sz="1200" b="0" i="0" u="none" strike="noStrike" dirty="0">
                          <a:solidFill>
                            <a:srgbClr val="002060"/>
                          </a:solidFill>
                          <a:effectLst/>
                          <a:latin typeface="Arial Narrow" panose="020B0606020202030204" pitchFamily="34" charset="0"/>
                        </a:rPr>
                        <a:t>Паховая грыжа </a:t>
                      </a:r>
                      <a:r>
                        <a:rPr lang="ru-RU" sz="1200" b="0" i="0" u="none" strike="noStrike" dirty="0">
                          <a:solidFill>
                            <a:srgbClr val="C00000"/>
                          </a:solidFill>
                          <a:effectLst/>
                          <a:latin typeface="Arial Narrow" panose="020B0606020202030204" pitchFamily="34" charset="0"/>
                        </a:rPr>
                        <a:t>(</a:t>
                      </a:r>
                      <a:r>
                        <a:rPr lang="en-US" sz="1200" b="0" i="0" u="none" strike="noStrike" dirty="0">
                          <a:solidFill>
                            <a:srgbClr val="C00000"/>
                          </a:solidFill>
                          <a:effectLst/>
                          <a:latin typeface="Arial Narrow" panose="020B0606020202030204" pitchFamily="34" charset="0"/>
                        </a:rPr>
                        <a:t>K40)</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43011"/>
                  </a:ext>
                </a:extLst>
              </a:tr>
              <a:tr h="212235">
                <a:tc>
                  <a:txBody>
                    <a:bodyPr/>
                    <a:lstStyle/>
                    <a:p>
                      <a:pPr algn="l" fontAlgn="b"/>
                      <a:r>
                        <a:rPr lang="ru-RU" sz="1200" b="0" i="0" u="none" strike="noStrike" dirty="0">
                          <a:solidFill>
                            <a:srgbClr val="002060"/>
                          </a:solidFill>
                          <a:effectLst/>
                          <a:latin typeface="Arial Narrow" panose="020B0606020202030204" pitchFamily="34" charset="0"/>
                        </a:rPr>
                        <a:t>Бедренная грыжа </a:t>
                      </a:r>
                      <a:r>
                        <a:rPr lang="ru-RU" sz="1200" b="0" i="0" u="none" strike="noStrike" dirty="0">
                          <a:solidFill>
                            <a:srgbClr val="C00000"/>
                          </a:solidFill>
                          <a:effectLst/>
                          <a:latin typeface="Arial Narrow" panose="020B0606020202030204" pitchFamily="34" charset="0"/>
                        </a:rPr>
                        <a:t>(</a:t>
                      </a:r>
                      <a:r>
                        <a:rPr lang="en-US" sz="1200" b="0" i="0" u="none" strike="noStrike" dirty="0">
                          <a:solidFill>
                            <a:srgbClr val="C00000"/>
                          </a:solidFill>
                          <a:effectLst/>
                          <a:latin typeface="Arial Narrow" panose="020B0606020202030204" pitchFamily="34" charset="0"/>
                        </a:rPr>
                        <a:t>K41)</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999689"/>
                  </a:ext>
                </a:extLst>
              </a:tr>
              <a:tr h="212235">
                <a:tc>
                  <a:txBody>
                    <a:bodyPr/>
                    <a:lstStyle/>
                    <a:p>
                      <a:pPr algn="l" fontAlgn="b"/>
                      <a:r>
                        <a:rPr lang="ru-RU" sz="1200" b="0" i="0" u="none" strike="noStrike" dirty="0">
                          <a:solidFill>
                            <a:srgbClr val="002060"/>
                          </a:solidFill>
                          <a:effectLst/>
                          <a:latin typeface="Arial Narrow" panose="020B0606020202030204" pitchFamily="34" charset="0"/>
                        </a:rPr>
                        <a:t>Пупочная грыжа </a:t>
                      </a:r>
                      <a:r>
                        <a:rPr lang="ru-RU" sz="1200" b="0" i="0" u="none" strike="noStrike" dirty="0">
                          <a:solidFill>
                            <a:srgbClr val="C00000"/>
                          </a:solidFill>
                          <a:effectLst/>
                          <a:latin typeface="Arial Narrow" panose="020B0606020202030204" pitchFamily="34" charset="0"/>
                        </a:rPr>
                        <a:t>(</a:t>
                      </a:r>
                      <a:r>
                        <a:rPr lang="en-US" sz="1200" b="0" i="0" u="none" strike="noStrike" dirty="0">
                          <a:solidFill>
                            <a:srgbClr val="C00000"/>
                          </a:solidFill>
                          <a:effectLst/>
                          <a:latin typeface="Arial Narrow" panose="020B0606020202030204" pitchFamily="34" charset="0"/>
                        </a:rPr>
                        <a:t>K42)</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5210462"/>
                  </a:ext>
                </a:extLst>
              </a:tr>
              <a:tr h="212235">
                <a:tc>
                  <a:txBody>
                    <a:bodyPr/>
                    <a:lstStyle/>
                    <a:p>
                      <a:pPr algn="l" fontAlgn="b"/>
                      <a:r>
                        <a:rPr lang="ru-RU" sz="1200" b="0" i="0" u="none" strike="noStrike" dirty="0">
                          <a:solidFill>
                            <a:srgbClr val="002060"/>
                          </a:solidFill>
                          <a:effectLst/>
                          <a:latin typeface="Arial Narrow" panose="020B0606020202030204" pitchFamily="34" charset="0"/>
                        </a:rPr>
                        <a:t>Послеоперационные вентральные грыжи </a:t>
                      </a:r>
                      <a:r>
                        <a:rPr lang="ru-RU" sz="1200" b="0" i="0" u="none" strike="noStrike" dirty="0">
                          <a:solidFill>
                            <a:srgbClr val="C00000"/>
                          </a:solidFill>
                          <a:effectLst/>
                          <a:latin typeface="Arial Narrow" panose="020B0606020202030204" pitchFamily="34" charset="0"/>
                        </a:rPr>
                        <a:t>(К43.9)</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892381"/>
                  </a:ext>
                </a:extLst>
              </a:tr>
              <a:tr h="212235">
                <a:tc>
                  <a:txBody>
                    <a:bodyPr/>
                    <a:lstStyle/>
                    <a:p>
                      <a:pPr algn="l" fontAlgn="b"/>
                      <a:r>
                        <a:rPr lang="ru-RU" sz="1200" b="0" i="0" u="none" strike="noStrike" dirty="0" err="1">
                          <a:solidFill>
                            <a:srgbClr val="002060"/>
                          </a:solidFill>
                          <a:effectLst/>
                          <a:latin typeface="Arial Narrow" panose="020B0606020202030204" pitchFamily="34" charset="0"/>
                        </a:rPr>
                        <a:t>Дивертикулярная</a:t>
                      </a:r>
                      <a:r>
                        <a:rPr lang="ru-RU" sz="1200" b="0" i="0" u="none" strike="noStrike" dirty="0">
                          <a:solidFill>
                            <a:srgbClr val="002060"/>
                          </a:solidFill>
                          <a:effectLst/>
                          <a:latin typeface="Arial Narrow" panose="020B0606020202030204" pitchFamily="34" charset="0"/>
                        </a:rPr>
                        <a:t> болезнь кишечника </a:t>
                      </a:r>
                      <a:r>
                        <a:rPr lang="ru-RU" sz="1200" b="0" i="0" u="none" strike="noStrike" dirty="0">
                          <a:solidFill>
                            <a:srgbClr val="C00000"/>
                          </a:solidFill>
                          <a:effectLst/>
                          <a:latin typeface="Arial Narrow" panose="020B0606020202030204" pitchFamily="34" charset="0"/>
                        </a:rPr>
                        <a:t>(</a:t>
                      </a:r>
                      <a:r>
                        <a:rPr lang="en-US" sz="1200" b="0" i="0" u="none" strike="noStrike" dirty="0">
                          <a:solidFill>
                            <a:srgbClr val="C00000"/>
                          </a:solidFill>
                          <a:effectLst/>
                          <a:latin typeface="Arial Narrow" panose="020B0606020202030204" pitchFamily="34" charset="0"/>
                        </a:rPr>
                        <a:t>K57)</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791429"/>
                  </a:ext>
                </a:extLst>
              </a:tr>
              <a:tr h="212235">
                <a:tc>
                  <a:txBody>
                    <a:bodyPr/>
                    <a:lstStyle/>
                    <a:p>
                      <a:pPr algn="l" fontAlgn="b"/>
                      <a:r>
                        <a:rPr lang="ru-RU" sz="1200" b="0" i="0" u="none" strike="noStrike" dirty="0">
                          <a:solidFill>
                            <a:srgbClr val="002060"/>
                          </a:solidFill>
                          <a:effectLst/>
                          <a:latin typeface="Arial Narrow" panose="020B0606020202030204" pitchFamily="34" charset="0"/>
                        </a:rPr>
                        <a:t>Трещина и свищ области заднего прохода и прямой кишки </a:t>
                      </a:r>
                      <a:r>
                        <a:rPr lang="ru-RU" sz="1200" b="0" i="0" u="none" strike="noStrike" dirty="0">
                          <a:solidFill>
                            <a:srgbClr val="C00000"/>
                          </a:solidFill>
                          <a:effectLst/>
                          <a:latin typeface="Arial Narrow" panose="020B0606020202030204" pitchFamily="34" charset="0"/>
                        </a:rPr>
                        <a:t>(K60)</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766561"/>
                  </a:ext>
                </a:extLst>
              </a:tr>
              <a:tr h="212235">
                <a:tc>
                  <a:txBody>
                    <a:bodyPr/>
                    <a:lstStyle/>
                    <a:p>
                      <a:pPr algn="l" fontAlgn="b"/>
                      <a:r>
                        <a:rPr lang="ru-RU" sz="1200" b="0" i="0" u="none" strike="noStrike" dirty="0" err="1">
                          <a:solidFill>
                            <a:srgbClr val="002060"/>
                          </a:solidFill>
                          <a:effectLst/>
                          <a:latin typeface="Arial Narrow" panose="020B0606020202030204" pitchFamily="34" charset="0"/>
                        </a:rPr>
                        <a:t>Желчекаменная</a:t>
                      </a:r>
                      <a:r>
                        <a:rPr lang="ru-RU" sz="1200" b="0" i="0" u="none" strike="noStrike" dirty="0">
                          <a:solidFill>
                            <a:srgbClr val="002060"/>
                          </a:solidFill>
                          <a:effectLst/>
                          <a:latin typeface="Arial Narrow" panose="020B0606020202030204" pitchFamily="34" charset="0"/>
                        </a:rPr>
                        <a:t> болезнь </a:t>
                      </a:r>
                      <a:r>
                        <a:rPr lang="ru-RU" sz="1200" b="0" i="0" u="none" strike="noStrike" dirty="0">
                          <a:solidFill>
                            <a:srgbClr val="C00000"/>
                          </a:solidFill>
                          <a:effectLst/>
                          <a:latin typeface="Arial Narrow" panose="020B0606020202030204" pitchFamily="34" charset="0"/>
                        </a:rPr>
                        <a:t>(</a:t>
                      </a:r>
                      <a:r>
                        <a:rPr lang="en-US" sz="1200" b="0" i="0" u="none" strike="noStrike" dirty="0">
                          <a:solidFill>
                            <a:srgbClr val="C00000"/>
                          </a:solidFill>
                          <a:effectLst/>
                          <a:latin typeface="Arial Narrow" panose="020B0606020202030204" pitchFamily="34" charset="0"/>
                        </a:rPr>
                        <a:t>K80)</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163431"/>
                  </a:ext>
                </a:extLst>
              </a:tr>
              <a:tr h="212235">
                <a:tc>
                  <a:txBody>
                    <a:bodyPr/>
                    <a:lstStyle/>
                    <a:p>
                      <a:pPr algn="l" fontAlgn="b"/>
                      <a:r>
                        <a:rPr lang="ru-RU" sz="1200" b="0" i="0" u="none" strike="noStrike" dirty="0">
                          <a:solidFill>
                            <a:srgbClr val="002060"/>
                          </a:solidFill>
                          <a:effectLst/>
                          <a:latin typeface="Arial Narrow" panose="020B0606020202030204" pitchFamily="34" charset="0"/>
                        </a:rPr>
                        <a:t>Хронический холецистит </a:t>
                      </a:r>
                      <a:r>
                        <a:rPr lang="ru-RU" sz="1200" b="0" i="0" u="none" strike="noStrike" dirty="0">
                          <a:solidFill>
                            <a:srgbClr val="C00000"/>
                          </a:solidFill>
                          <a:effectLst/>
                          <a:latin typeface="Arial Narrow" panose="020B0606020202030204" pitchFamily="34" charset="0"/>
                        </a:rPr>
                        <a:t>(К81)</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1893429"/>
                  </a:ext>
                </a:extLst>
              </a:tr>
              <a:tr h="212235">
                <a:tc>
                  <a:txBody>
                    <a:bodyPr/>
                    <a:lstStyle/>
                    <a:p>
                      <a:pPr algn="l" fontAlgn="b"/>
                      <a:r>
                        <a:rPr lang="ru-RU" sz="1200" b="1" i="0" u="none" strike="noStrike">
                          <a:solidFill>
                            <a:srgbClr val="002060"/>
                          </a:solidFill>
                          <a:effectLst/>
                          <a:latin typeface="Arial Narrow" panose="020B0606020202030204" pitchFamily="34" charset="0"/>
                        </a:rPr>
                        <a:t>13. Болезни кожи, подкожной клетчатки</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091736319"/>
                  </a:ext>
                </a:extLst>
              </a:tr>
              <a:tr h="212235">
                <a:tc>
                  <a:txBody>
                    <a:bodyPr/>
                    <a:lstStyle/>
                    <a:p>
                      <a:pPr algn="l" fontAlgn="b"/>
                      <a:r>
                        <a:rPr lang="ru-RU" sz="1200" b="0" i="0" u="none" strike="noStrike" dirty="0">
                          <a:solidFill>
                            <a:srgbClr val="002060"/>
                          </a:solidFill>
                          <a:effectLst/>
                          <a:latin typeface="Arial Narrow" panose="020B0606020202030204" pitchFamily="34" charset="0"/>
                        </a:rPr>
                        <a:t>Пузырчатка (пемфигус) </a:t>
                      </a:r>
                      <a:r>
                        <a:rPr lang="ru-RU" sz="1200" b="0" i="0" u="none" strike="noStrike" dirty="0">
                          <a:solidFill>
                            <a:srgbClr val="C00000"/>
                          </a:solidFill>
                          <a:effectLst/>
                          <a:latin typeface="Arial Narrow" panose="020B0606020202030204" pitchFamily="34" charset="0"/>
                        </a:rPr>
                        <a:t>(</a:t>
                      </a:r>
                      <a:r>
                        <a:rPr lang="en-US" sz="1200" b="0" i="0" u="none" strike="noStrike" dirty="0">
                          <a:solidFill>
                            <a:srgbClr val="C00000"/>
                          </a:solidFill>
                          <a:effectLst/>
                          <a:latin typeface="Arial Narrow" panose="020B0606020202030204" pitchFamily="34" charset="0"/>
                        </a:rPr>
                        <a:t>L10)</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9971345"/>
                  </a:ext>
                </a:extLst>
              </a:tr>
              <a:tr h="424471">
                <a:tc>
                  <a:txBody>
                    <a:bodyPr/>
                    <a:lstStyle/>
                    <a:p>
                      <a:pPr algn="l" fontAlgn="b"/>
                      <a:r>
                        <a:rPr lang="ru-RU" sz="1200" b="0" i="0" u="none" strike="noStrike" dirty="0">
                          <a:solidFill>
                            <a:srgbClr val="002060"/>
                          </a:solidFill>
                          <a:effectLst/>
                          <a:latin typeface="Arial Narrow" panose="020B0606020202030204" pitchFamily="34" charset="0"/>
                        </a:rPr>
                        <a:t>Другие буллезные изменения </a:t>
                      </a:r>
                      <a:r>
                        <a:rPr lang="ru-RU" sz="1200" b="0" i="0" u="none" strike="noStrike" dirty="0">
                          <a:solidFill>
                            <a:srgbClr val="C00000"/>
                          </a:solidFill>
                          <a:effectLst/>
                          <a:latin typeface="Arial Narrow" panose="020B0606020202030204" pitchFamily="34" charset="0"/>
                        </a:rPr>
                        <a:t>(</a:t>
                      </a:r>
                      <a:r>
                        <a:rPr lang="en-US" sz="1200" b="0" i="0" u="none" strike="noStrike" dirty="0">
                          <a:solidFill>
                            <a:srgbClr val="C00000"/>
                          </a:solidFill>
                          <a:effectLst/>
                          <a:latin typeface="Arial Narrow" panose="020B0606020202030204" pitchFamily="34" charset="0"/>
                        </a:rPr>
                        <a:t>L13)</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237812"/>
                  </a:ext>
                </a:extLst>
              </a:tr>
              <a:tr h="212235">
                <a:tc>
                  <a:txBody>
                    <a:bodyPr/>
                    <a:lstStyle/>
                    <a:p>
                      <a:pPr algn="l" fontAlgn="b"/>
                      <a:r>
                        <a:rPr lang="ru-RU" sz="1200" b="0" i="0" u="none" strike="noStrike" dirty="0">
                          <a:solidFill>
                            <a:srgbClr val="002060"/>
                          </a:solidFill>
                          <a:effectLst/>
                          <a:latin typeface="Arial Narrow" panose="020B0606020202030204" pitchFamily="34" charset="0"/>
                        </a:rPr>
                        <a:t>Атопический дерматит </a:t>
                      </a:r>
                      <a:r>
                        <a:rPr lang="ru-RU" sz="1200" b="0" i="0" u="none" strike="noStrike" dirty="0">
                          <a:solidFill>
                            <a:srgbClr val="C00000"/>
                          </a:solidFill>
                          <a:effectLst/>
                          <a:latin typeface="Arial Narrow" panose="020B0606020202030204" pitchFamily="34" charset="0"/>
                        </a:rPr>
                        <a:t>(</a:t>
                      </a:r>
                      <a:r>
                        <a:rPr lang="en-US" sz="1200" b="0" i="0" u="none" strike="noStrike" dirty="0">
                          <a:solidFill>
                            <a:srgbClr val="C00000"/>
                          </a:solidFill>
                          <a:effectLst/>
                          <a:latin typeface="Arial Narrow" panose="020B0606020202030204" pitchFamily="34" charset="0"/>
                        </a:rPr>
                        <a:t>L20)</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552450"/>
                  </a:ext>
                </a:extLst>
              </a:tr>
              <a:tr h="208228">
                <a:tc>
                  <a:txBody>
                    <a:bodyPr/>
                    <a:lstStyle/>
                    <a:p>
                      <a:pPr algn="l" fontAlgn="b"/>
                      <a:r>
                        <a:rPr lang="ru-RU" sz="1200" b="0" i="0" u="none" strike="noStrike" dirty="0">
                          <a:solidFill>
                            <a:srgbClr val="002060"/>
                          </a:solidFill>
                          <a:effectLst/>
                          <a:latin typeface="Arial Narrow" panose="020B0606020202030204" pitchFamily="34" charset="0"/>
                        </a:rPr>
                        <a:t>Псориаз </a:t>
                      </a:r>
                      <a:r>
                        <a:rPr lang="ru-RU" sz="1200" b="0" i="0" u="none" strike="noStrike" dirty="0">
                          <a:solidFill>
                            <a:srgbClr val="C00000"/>
                          </a:solidFill>
                          <a:effectLst/>
                          <a:latin typeface="Arial Narrow" panose="020B0606020202030204" pitchFamily="34" charset="0"/>
                        </a:rPr>
                        <a:t>(</a:t>
                      </a:r>
                      <a:r>
                        <a:rPr lang="en-US" sz="1200" b="0" i="0" u="none" strike="noStrike" dirty="0">
                          <a:solidFill>
                            <a:srgbClr val="C00000"/>
                          </a:solidFill>
                          <a:effectLst/>
                          <a:latin typeface="Arial Narrow" panose="020B0606020202030204" pitchFamily="34" charset="0"/>
                        </a:rPr>
                        <a:t>L40)</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0345375"/>
                  </a:ext>
                </a:extLst>
              </a:tr>
              <a:tr h="212235">
                <a:tc>
                  <a:txBody>
                    <a:bodyPr/>
                    <a:lstStyle/>
                    <a:p>
                      <a:pPr algn="l" fontAlgn="b"/>
                      <a:r>
                        <a:rPr lang="ru-RU" sz="1200" b="0" i="0" u="none" strike="noStrike" dirty="0">
                          <a:solidFill>
                            <a:srgbClr val="002060"/>
                          </a:solidFill>
                          <a:effectLst/>
                          <a:latin typeface="Arial Narrow" panose="020B0606020202030204" pitchFamily="34" charset="0"/>
                        </a:rPr>
                        <a:t>Эритема </a:t>
                      </a:r>
                      <a:r>
                        <a:rPr lang="ru-RU" sz="1200" b="0" i="0" u="none" strike="noStrike" dirty="0" err="1">
                          <a:solidFill>
                            <a:srgbClr val="002060"/>
                          </a:solidFill>
                          <a:effectLst/>
                          <a:latin typeface="Arial Narrow" panose="020B0606020202030204" pitchFamily="34" charset="0"/>
                        </a:rPr>
                        <a:t>многоформная</a:t>
                      </a:r>
                      <a:r>
                        <a:rPr lang="ru-RU" sz="1200" b="0" i="0" u="none" strike="noStrike" dirty="0">
                          <a:solidFill>
                            <a:srgbClr val="002060"/>
                          </a:solidFill>
                          <a:effectLst/>
                          <a:latin typeface="Arial Narrow" panose="020B0606020202030204" pitchFamily="34" charset="0"/>
                        </a:rPr>
                        <a:t> </a:t>
                      </a:r>
                      <a:r>
                        <a:rPr lang="ru-RU" sz="1200" b="0" i="0" u="none" strike="noStrike" dirty="0">
                          <a:solidFill>
                            <a:srgbClr val="C00000"/>
                          </a:solidFill>
                          <a:effectLst/>
                          <a:latin typeface="Arial Narrow" panose="020B0606020202030204" pitchFamily="34" charset="0"/>
                        </a:rPr>
                        <a:t>(</a:t>
                      </a:r>
                      <a:r>
                        <a:rPr lang="en-US" sz="1200" b="0" i="0" u="none" strike="noStrike" dirty="0">
                          <a:solidFill>
                            <a:srgbClr val="C00000"/>
                          </a:solidFill>
                          <a:effectLst/>
                          <a:latin typeface="Arial Narrow" panose="020B0606020202030204" pitchFamily="34" charset="0"/>
                        </a:rPr>
                        <a:t>L51)</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0447932"/>
                  </a:ext>
                </a:extLst>
              </a:tr>
              <a:tr h="212235">
                <a:tc>
                  <a:txBody>
                    <a:bodyPr/>
                    <a:lstStyle/>
                    <a:p>
                      <a:pPr algn="l" fontAlgn="b"/>
                      <a:r>
                        <a:rPr lang="ru-RU" sz="1200" b="0" i="0" u="none" strike="noStrike" dirty="0">
                          <a:solidFill>
                            <a:srgbClr val="002060"/>
                          </a:solidFill>
                          <a:effectLst/>
                          <a:latin typeface="Arial Narrow" panose="020B0606020202030204" pitchFamily="34" charset="0"/>
                        </a:rPr>
                        <a:t>Гранулематозные изменения кожи и подкожной клетчатки </a:t>
                      </a:r>
                      <a:r>
                        <a:rPr lang="ru-RU" sz="1200" b="0" i="0" u="none" strike="noStrike" dirty="0">
                          <a:solidFill>
                            <a:srgbClr val="C00000"/>
                          </a:solidFill>
                          <a:effectLst/>
                          <a:latin typeface="Arial Narrow" panose="020B0606020202030204" pitchFamily="34" charset="0"/>
                        </a:rPr>
                        <a:t>(L92)</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6739379"/>
                  </a:ext>
                </a:extLst>
              </a:tr>
              <a:tr h="212235">
                <a:tc>
                  <a:txBody>
                    <a:bodyPr/>
                    <a:lstStyle/>
                    <a:p>
                      <a:pPr algn="l" fontAlgn="b"/>
                      <a:r>
                        <a:rPr lang="ru-RU" sz="1200" b="0" i="0" u="none" strike="noStrike" dirty="0">
                          <a:solidFill>
                            <a:srgbClr val="002060"/>
                          </a:solidFill>
                          <a:effectLst/>
                          <a:latin typeface="Arial Narrow" panose="020B0606020202030204" pitchFamily="34" charset="0"/>
                        </a:rPr>
                        <a:t>Красная волчанка </a:t>
                      </a:r>
                      <a:r>
                        <a:rPr lang="ru-RU" sz="1200" b="0" i="0" u="none" strike="noStrike" dirty="0">
                          <a:solidFill>
                            <a:srgbClr val="C00000"/>
                          </a:solidFill>
                          <a:effectLst/>
                          <a:latin typeface="Arial Narrow" panose="020B0606020202030204" pitchFamily="34" charset="0"/>
                        </a:rPr>
                        <a:t>(</a:t>
                      </a:r>
                      <a:r>
                        <a:rPr lang="en-US" sz="1200" b="0" i="0" u="none" strike="noStrike" dirty="0">
                          <a:solidFill>
                            <a:srgbClr val="C00000"/>
                          </a:solidFill>
                          <a:effectLst/>
                          <a:latin typeface="Arial Narrow" panose="020B0606020202030204" pitchFamily="34" charset="0"/>
                        </a:rPr>
                        <a:t>L93)</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465237"/>
                  </a:ext>
                </a:extLst>
              </a:tr>
              <a:tr h="212235">
                <a:tc>
                  <a:txBody>
                    <a:bodyPr/>
                    <a:lstStyle/>
                    <a:p>
                      <a:pPr algn="l" fontAlgn="b"/>
                      <a:r>
                        <a:rPr lang="ru-RU" sz="1200" b="0" i="0" u="none" strike="noStrike" dirty="0">
                          <a:solidFill>
                            <a:srgbClr val="002060"/>
                          </a:solidFill>
                          <a:effectLst/>
                          <a:latin typeface="Arial Narrow" panose="020B0606020202030204" pitchFamily="34" charset="0"/>
                        </a:rPr>
                        <a:t>Другие болезни кожи и подкожной клетчатки, не классифицированные в других рубриках </a:t>
                      </a:r>
                      <a:r>
                        <a:rPr lang="ru-RU" sz="1200" b="0" i="0" u="none" strike="noStrike" dirty="0">
                          <a:solidFill>
                            <a:srgbClr val="C00000"/>
                          </a:solidFill>
                          <a:effectLst/>
                          <a:latin typeface="Arial Narrow" panose="020B0606020202030204" pitchFamily="34" charset="0"/>
                        </a:rPr>
                        <a:t>(L98)</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17874"/>
                  </a:ext>
                </a:extLst>
              </a:tr>
              <a:tr h="424471">
                <a:tc>
                  <a:txBody>
                    <a:bodyPr/>
                    <a:lstStyle/>
                    <a:p>
                      <a:pPr algn="l" fontAlgn="b"/>
                      <a:r>
                        <a:rPr lang="ru-RU" sz="1200" b="0" i="0" u="none" strike="noStrike" dirty="0">
                          <a:solidFill>
                            <a:srgbClr val="002060"/>
                          </a:solidFill>
                          <a:effectLst/>
                          <a:latin typeface="Arial Narrow" panose="020B0606020202030204" pitchFamily="34" charset="0"/>
                        </a:rPr>
                        <a:t>Факультативные и облигатные </a:t>
                      </a:r>
                      <a:r>
                        <a:rPr lang="ru-RU" sz="1200" b="0" i="0" u="none" strike="noStrike" dirty="0" err="1">
                          <a:solidFill>
                            <a:srgbClr val="002060"/>
                          </a:solidFill>
                          <a:effectLst/>
                          <a:latin typeface="Arial Narrow" panose="020B0606020202030204" pitchFamily="34" charset="0"/>
                        </a:rPr>
                        <a:t>предраки</a:t>
                      </a:r>
                      <a:r>
                        <a:rPr lang="ru-RU" sz="1200" b="0" i="0" u="none" strike="noStrike" dirty="0">
                          <a:solidFill>
                            <a:srgbClr val="002060"/>
                          </a:solidFill>
                          <a:effectLst/>
                          <a:latin typeface="Arial Narrow" panose="020B0606020202030204" pitchFamily="34" charset="0"/>
                        </a:rPr>
                        <a:t> кожи; кожный рог, кисты, лучевой дерматит, пигментная ксеродерма, болезнь </a:t>
                      </a:r>
                      <a:r>
                        <a:rPr lang="ru-RU" sz="1200" b="0" i="0" u="none" strike="noStrike" dirty="0" err="1">
                          <a:solidFill>
                            <a:srgbClr val="002060"/>
                          </a:solidFill>
                          <a:effectLst/>
                          <a:latin typeface="Arial Narrow" panose="020B0606020202030204" pitchFamily="34" charset="0"/>
                        </a:rPr>
                        <a:t>Педжета</a:t>
                      </a:r>
                      <a:r>
                        <a:rPr lang="ru-RU" sz="1200" b="0" i="0" u="none" strike="noStrike" dirty="0">
                          <a:solidFill>
                            <a:srgbClr val="002060"/>
                          </a:solidFill>
                          <a:effectLst/>
                          <a:latin typeface="Arial Narrow" panose="020B0606020202030204" pitchFamily="34" charset="0"/>
                        </a:rPr>
                        <a:t>, болезнь </a:t>
                      </a:r>
                      <a:r>
                        <a:rPr lang="ru-RU" sz="1200" b="0" i="0" u="none" strike="noStrike" dirty="0" err="1">
                          <a:solidFill>
                            <a:srgbClr val="002060"/>
                          </a:solidFill>
                          <a:effectLst/>
                          <a:latin typeface="Arial Narrow" panose="020B0606020202030204" pitchFamily="34" charset="0"/>
                        </a:rPr>
                        <a:t>Боуэна</a:t>
                      </a:r>
                      <a:r>
                        <a:rPr lang="ru-RU" sz="1200" b="0" i="0" u="none" strike="noStrike" dirty="0">
                          <a:solidFill>
                            <a:srgbClr val="002060"/>
                          </a:solidFill>
                          <a:effectLst/>
                          <a:latin typeface="Arial Narrow" panose="020B0606020202030204" pitchFamily="34" charset="0"/>
                        </a:rPr>
                        <a:t>, </a:t>
                      </a:r>
                      <a:r>
                        <a:rPr lang="ru-RU" sz="1200" b="0" i="0" u="none" strike="noStrike" dirty="0">
                          <a:solidFill>
                            <a:srgbClr val="C00000"/>
                          </a:solidFill>
                          <a:effectLst/>
                          <a:latin typeface="Arial Narrow" panose="020B0606020202030204" pitchFamily="34" charset="0"/>
                        </a:rPr>
                        <a:t>(L85.8, L72.9, L58, Q82.1, M88, L90, L91)</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827284"/>
                  </a:ext>
                </a:extLst>
              </a:tr>
              <a:tr h="212235">
                <a:tc>
                  <a:txBody>
                    <a:bodyPr/>
                    <a:lstStyle/>
                    <a:p>
                      <a:pPr algn="l" fontAlgn="b"/>
                      <a:r>
                        <a:rPr lang="ru-RU" sz="1200" b="1" i="0" u="none" strike="noStrike">
                          <a:solidFill>
                            <a:srgbClr val="002060"/>
                          </a:solidFill>
                          <a:effectLst/>
                          <a:latin typeface="Arial Narrow" panose="020B0606020202030204" pitchFamily="34" charset="0"/>
                        </a:rPr>
                        <a:t>14. Болезни костно-мышечной системы</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092142204"/>
                  </a:ext>
                </a:extLst>
              </a:tr>
              <a:tr h="222342">
                <a:tc>
                  <a:txBody>
                    <a:bodyPr/>
                    <a:lstStyle/>
                    <a:p>
                      <a:pPr algn="l" fontAlgn="b"/>
                      <a:r>
                        <a:rPr lang="ru-RU" sz="1200" b="0" i="0" u="none" strike="noStrike" dirty="0">
                          <a:solidFill>
                            <a:srgbClr val="002060"/>
                          </a:solidFill>
                          <a:effectLst/>
                          <a:latin typeface="Arial Narrow" panose="020B0606020202030204" pitchFamily="34" charset="0"/>
                        </a:rPr>
                        <a:t>Артрозы </a:t>
                      </a:r>
                      <a:r>
                        <a:rPr lang="ru-RU" sz="1200" b="0" i="0" u="none" strike="noStrike" dirty="0">
                          <a:solidFill>
                            <a:srgbClr val="C00000"/>
                          </a:solidFill>
                          <a:effectLst/>
                          <a:latin typeface="Arial Narrow" panose="020B0606020202030204" pitchFamily="34" charset="0"/>
                        </a:rPr>
                        <a:t>(М15-19)</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868149"/>
                  </a:ext>
                </a:extLst>
              </a:tr>
            </a:tbl>
          </a:graphicData>
        </a:graphic>
      </p:graphicFrame>
      <p:graphicFrame>
        <p:nvGraphicFramePr>
          <p:cNvPr id="7" name="Таблица 6">
            <a:extLst>
              <a:ext uri="{FF2B5EF4-FFF2-40B4-BE49-F238E27FC236}">
                <a16:creationId xmlns:a16="http://schemas.microsoft.com/office/drawing/2014/main" id="{A4221343-E54F-469C-9A5D-2F31510AD020}"/>
              </a:ext>
            </a:extLst>
          </p:cNvPr>
          <p:cNvGraphicFramePr>
            <a:graphicFrameLocks noGrp="1"/>
          </p:cNvGraphicFramePr>
          <p:nvPr>
            <p:extLst>
              <p:ext uri="{D42A27DB-BD31-4B8C-83A1-F6EECF244321}">
                <p14:modId xmlns:p14="http://schemas.microsoft.com/office/powerpoint/2010/main" val="2364354432"/>
              </p:ext>
            </p:extLst>
          </p:nvPr>
        </p:nvGraphicFramePr>
        <p:xfrm>
          <a:off x="6096000" y="1104945"/>
          <a:ext cx="6062497" cy="5504000"/>
        </p:xfrm>
        <a:graphic>
          <a:graphicData uri="http://schemas.openxmlformats.org/drawingml/2006/table">
            <a:tbl>
              <a:tblPr/>
              <a:tblGrid>
                <a:gridCol w="6062497">
                  <a:extLst>
                    <a:ext uri="{9D8B030D-6E8A-4147-A177-3AD203B41FA5}">
                      <a16:colId xmlns:a16="http://schemas.microsoft.com/office/drawing/2014/main" val="2465554738"/>
                    </a:ext>
                  </a:extLst>
                </a:gridCol>
              </a:tblGrid>
              <a:tr h="404258">
                <a:tc>
                  <a:txBody>
                    <a:bodyPr/>
                    <a:lstStyle/>
                    <a:p>
                      <a:pPr algn="ctr" fontAlgn="ctr"/>
                      <a:r>
                        <a:rPr lang="ru-RU" sz="1200" b="1" i="0" u="none" strike="noStrike">
                          <a:solidFill>
                            <a:srgbClr val="002060"/>
                          </a:solidFill>
                          <a:effectLst/>
                          <a:latin typeface="Arial Narrow" panose="020B0606020202030204" pitchFamily="34" charset="0"/>
                        </a:rPr>
                        <a:t>Нозология код МКБ</a:t>
                      </a:r>
                    </a:p>
                  </a:txBody>
                  <a:tcPr marL="9329" marR="9329" marT="93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8983789"/>
                  </a:ext>
                </a:extLst>
              </a:tr>
              <a:tr h="212235">
                <a:tc>
                  <a:txBody>
                    <a:bodyPr/>
                    <a:lstStyle/>
                    <a:p>
                      <a:pPr algn="l" fontAlgn="b"/>
                      <a:r>
                        <a:rPr lang="ru-RU" sz="1200" b="0" i="0" u="none" strike="noStrike" dirty="0">
                          <a:solidFill>
                            <a:srgbClr val="002060"/>
                          </a:solidFill>
                          <a:effectLst/>
                          <a:latin typeface="Arial Narrow" panose="020B0606020202030204" pitchFamily="34" charset="0"/>
                        </a:rPr>
                        <a:t>Последствия травм- контрактуры, анкилозы в порочном положении, остеомиелит у взрослых </a:t>
                      </a:r>
                      <a:r>
                        <a:rPr lang="ru-RU" sz="1200" b="0" i="0" u="none" strike="noStrike" dirty="0">
                          <a:solidFill>
                            <a:srgbClr val="C00000"/>
                          </a:solidFill>
                          <a:effectLst/>
                          <a:latin typeface="Arial Narrow" panose="020B0606020202030204" pitchFamily="34" charset="0"/>
                        </a:rPr>
                        <a:t>(М21)</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9603461"/>
                  </a:ext>
                </a:extLst>
              </a:tr>
              <a:tr h="212235">
                <a:tc>
                  <a:txBody>
                    <a:bodyPr/>
                    <a:lstStyle/>
                    <a:p>
                      <a:pPr algn="l" fontAlgn="b"/>
                      <a:r>
                        <a:rPr lang="ru-RU" sz="1200" b="0" i="0" u="none" strike="noStrike" dirty="0" err="1">
                          <a:solidFill>
                            <a:srgbClr val="002060"/>
                          </a:solidFill>
                          <a:effectLst/>
                          <a:latin typeface="Arial Narrow" panose="020B0606020202030204" pitchFamily="34" charset="0"/>
                        </a:rPr>
                        <a:t>Слизисто</a:t>
                      </a:r>
                      <a:r>
                        <a:rPr lang="ru-RU" sz="1200" b="0" i="0" u="none" strike="noStrike" dirty="0">
                          <a:solidFill>
                            <a:srgbClr val="002060"/>
                          </a:solidFill>
                          <a:effectLst/>
                          <a:latin typeface="Arial Narrow" panose="020B0606020202030204" pitchFamily="34" charset="0"/>
                        </a:rPr>
                        <a:t>-кожный </a:t>
                      </a:r>
                      <a:r>
                        <a:rPr lang="ru-RU" sz="1200" b="0" i="0" u="none" strike="noStrike" dirty="0" err="1">
                          <a:solidFill>
                            <a:srgbClr val="002060"/>
                          </a:solidFill>
                          <a:effectLst/>
                          <a:latin typeface="Arial Narrow" panose="020B0606020202030204" pitchFamily="34" charset="0"/>
                        </a:rPr>
                        <a:t>лимфонодулярный</a:t>
                      </a:r>
                      <a:r>
                        <a:rPr lang="ru-RU" sz="1200" b="0" i="0" u="none" strike="noStrike" dirty="0">
                          <a:solidFill>
                            <a:srgbClr val="002060"/>
                          </a:solidFill>
                          <a:effectLst/>
                          <a:latin typeface="Arial Narrow" panose="020B0606020202030204" pitchFamily="34" charset="0"/>
                        </a:rPr>
                        <a:t> синдром (Кавасаки), </a:t>
                      </a:r>
                      <a:r>
                        <a:rPr lang="ru-RU" sz="1200" b="0" i="0" u="none" strike="noStrike" dirty="0">
                          <a:solidFill>
                            <a:srgbClr val="C00000"/>
                          </a:solidFill>
                          <a:effectLst/>
                          <a:latin typeface="Arial Narrow" panose="020B0606020202030204" pitchFamily="34" charset="0"/>
                        </a:rPr>
                        <a:t>(M30.3)</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1352177"/>
                  </a:ext>
                </a:extLst>
              </a:tr>
              <a:tr h="212235">
                <a:tc>
                  <a:txBody>
                    <a:bodyPr/>
                    <a:lstStyle/>
                    <a:p>
                      <a:pPr algn="l" fontAlgn="b"/>
                      <a:r>
                        <a:rPr lang="ru-RU" sz="1200" b="0" i="0" u="none" strike="noStrike" dirty="0" err="1">
                          <a:solidFill>
                            <a:srgbClr val="002060"/>
                          </a:solidFill>
                          <a:effectLst/>
                          <a:latin typeface="Arial Narrow" panose="020B0606020202030204" pitchFamily="34" charset="0"/>
                        </a:rPr>
                        <a:t>Гранулематоз</a:t>
                      </a:r>
                      <a:r>
                        <a:rPr lang="ru-RU" sz="1200" b="0" i="0" u="none" strike="noStrike" dirty="0">
                          <a:solidFill>
                            <a:srgbClr val="002060"/>
                          </a:solidFill>
                          <a:effectLst/>
                          <a:latin typeface="Arial Narrow" panose="020B0606020202030204" pitchFamily="34" charset="0"/>
                        </a:rPr>
                        <a:t> </a:t>
                      </a:r>
                      <a:r>
                        <a:rPr lang="ru-RU" sz="1200" b="0" i="0" u="none" strike="noStrike" dirty="0" err="1">
                          <a:solidFill>
                            <a:srgbClr val="002060"/>
                          </a:solidFill>
                          <a:effectLst/>
                          <a:latin typeface="Arial Narrow" panose="020B0606020202030204" pitchFamily="34" charset="0"/>
                        </a:rPr>
                        <a:t>Вегенера</a:t>
                      </a:r>
                      <a:r>
                        <a:rPr lang="ru-RU" sz="1200" b="0" i="0" u="none" strike="noStrike" dirty="0">
                          <a:solidFill>
                            <a:srgbClr val="002060"/>
                          </a:solidFill>
                          <a:effectLst/>
                          <a:latin typeface="Arial Narrow" panose="020B0606020202030204" pitchFamily="34" charset="0"/>
                        </a:rPr>
                        <a:t>, </a:t>
                      </a:r>
                      <a:r>
                        <a:rPr lang="ru-RU" sz="1200" b="0" i="0" u="none" strike="noStrike" dirty="0">
                          <a:solidFill>
                            <a:srgbClr val="C00000"/>
                          </a:solidFill>
                          <a:effectLst/>
                          <a:latin typeface="Arial Narrow" panose="020B0606020202030204" pitchFamily="34" charset="0"/>
                        </a:rPr>
                        <a:t>(</a:t>
                      </a:r>
                      <a:r>
                        <a:rPr lang="en-US" sz="1200" b="0" i="0" u="none" strike="noStrike" dirty="0">
                          <a:solidFill>
                            <a:srgbClr val="C00000"/>
                          </a:solidFill>
                          <a:effectLst/>
                          <a:latin typeface="Arial Narrow" panose="020B0606020202030204" pitchFamily="34" charset="0"/>
                        </a:rPr>
                        <a:t>M31.3)</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0879070"/>
                  </a:ext>
                </a:extLst>
              </a:tr>
              <a:tr h="212235">
                <a:tc>
                  <a:txBody>
                    <a:bodyPr/>
                    <a:lstStyle/>
                    <a:p>
                      <a:pPr algn="l" fontAlgn="b"/>
                      <a:r>
                        <a:rPr lang="ru-RU" sz="1200" b="0" i="0" u="none" strike="noStrike" dirty="0">
                          <a:solidFill>
                            <a:srgbClr val="002060"/>
                          </a:solidFill>
                          <a:effectLst/>
                          <a:latin typeface="Arial Narrow" panose="020B0606020202030204" pitchFamily="34" charset="0"/>
                        </a:rPr>
                        <a:t>Синдром дуги аорты (</a:t>
                      </a:r>
                      <a:r>
                        <a:rPr lang="ru-RU" sz="1200" b="0" i="0" u="none" strike="noStrike" dirty="0" err="1">
                          <a:solidFill>
                            <a:srgbClr val="002060"/>
                          </a:solidFill>
                          <a:effectLst/>
                          <a:latin typeface="Arial Narrow" panose="020B0606020202030204" pitchFamily="34" charset="0"/>
                        </a:rPr>
                        <a:t>Такаясу</a:t>
                      </a:r>
                      <a:r>
                        <a:rPr lang="ru-RU" sz="1200" b="0" i="0" u="none" strike="noStrike" dirty="0">
                          <a:solidFill>
                            <a:srgbClr val="002060"/>
                          </a:solidFill>
                          <a:effectLst/>
                          <a:latin typeface="Arial Narrow" panose="020B0606020202030204" pitchFamily="34" charset="0"/>
                        </a:rPr>
                        <a:t>) </a:t>
                      </a:r>
                      <a:r>
                        <a:rPr lang="ru-RU" sz="1200" b="0" i="0" u="none" strike="noStrike" dirty="0">
                          <a:solidFill>
                            <a:srgbClr val="C00000"/>
                          </a:solidFill>
                          <a:effectLst/>
                          <a:latin typeface="Arial Narrow" panose="020B0606020202030204" pitchFamily="34" charset="0"/>
                        </a:rPr>
                        <a:t>(M31.4)</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536463"/>
                  </a:ext>
                </a:extLst>
              </a:tr>
              <a:tr h="212235">
                <a:tc>
                  <a:txBody>
                    <a:bodyPr/>
                    <a:lstStyle/>
                    <a:p>
                      <a:pPr algn="l" fontAlgn="b"/>
                      <a:r>
                        <a:rPr lang="ru-RU" sz="1200" b="0" i="0" u="none" strike="noStrike" dirty="0">
                          <a:solidFill>
                            <a:srgbClr val="002060"/>
                          </a:solidFill>
                          <a:effectLst/>
                          <a:latin typeface="Arial Narrow" panose="020B0606020202030204" pitchFamily="34" charset="0"/>
                        </a:rPr>
                        <a:t>Другие уточненные </a:t>
                      </a:r>
                      <a:r>
                        <a:rPr lang="ru-RU" sz="1200" b="0" i="0" u="none" strike="noStrike" dirty="0" err="1">
                          <a:solidFill>
                            <a:srgbClr val="002060"/>
                          </a:solidFill>
                          <a:effectLst/>
                          <a:latin typeface="Arial Narrow" panose="020B0606020202030204" pitchFamily="34" charset="0"/>
                        </a:rPr>
                        <a:t>некротизирующие</a:t>
                      </a:r>
                      <a:r>
                        <a:rPr lang="ru-RU" sz="1200" b="0" i="0" u="none" strike="noStrike" dirty="0">
                          <a:solidFill>
                            <a:srgbClr val="002060"/>
                          </a:solidFill>
                          <a:effectLst/>
                          <a:latin typeface="Arial Narrow" panose="020B0606020202030204" pitchFamily="34" charset="0"/>
                        </a:rPr>
                        <a:t> </a:t>
                      </a:r>
                      <a:r>
                        <a:rPr lang="ru-RU" sz="1200" b="0" i="0" u="none" strike="noStrike" dirty="0" err="1">
                          <a:solidFill>
                            <a:srgbClr val="002060"/>
                          </a:solidFill>
                          <a:effectLst/>
                          <a:latin typeface="Arial Narrow" panose="020B0606020202030204" pitchFamily="34" charset="0"/>
                        </a:rPr>
                        <a:t>васкулопатии</a:t>
                      </a:r>
                      <a:r>
                        <a:rPr lang="ru-RU" sz="1200" b="0" i="0" u="none" strike="noStrike" dirty="0">
                          <a:solidFill>
                            <a:srgbClr val="002060"/>
                          </a:solidFill>
                          <a:effectLst/>
                          <a:latin typeface="Arial Narrow" panose="020B0606020202030204" pitchFamily="34" charset="0"/>
                        </a:rPr>
                        <a:t> </a:t>
                      </a:r>
                      <a:r>
                        <a:rPr lang="ru-RU" sz="1200" b="0" i="0" u="none" strike="noStrike" dirty="0">
                          <a:solidFill>
                            <a:srgbClr val="C00000"/>
                          </a:solidFill>
                          <a:effectLst/>
                          <a:latin typeface="Arial Narrow" panose="020B0606020202030204" pitchFamily="34" charset="0"/>
                        </a:rPr>
                        <a:t>(M31.8)</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8379881"/>
                  </a:ext>
                </a:extLst>
              </a:tr>
              <a:tr h="212235">
                <a:tc>
                  <a:txBody>
                    <a:bodyPr/>
                    <a:lstStyle/>
                    <a:p>
                      <a:pPr algn="l" fontAlgn="b"/>
                      <a:r>
                        <a:rPr lang="ru-RU" sz="1200" b="0" i="0" u="none" strike="noStrike" dirty="0">
                          <a:solidFill>
                            <a:srgbClr val="002060"/>
                          </a:solidFill>
                          <a:effectLst/>
                          <a:latin typeface="Arial Narrow" panose="020B0606020202030204" pitchFamily="34" charset="0"/>
                        </a:rPr>
                        <a:t>Болезнь </a:t>
                      </a:r>
                      <a:r>
                        <a:rPr lang="ru-RU" sz="1200" b="0" i="0" u="none" strike="noStrike" dirty="0" err="1">
                          <a:solidFill>
                            <a:srgbClr val="002060"/>
                          </a:solidFill>
                          <a:effectLst/>
                          <a:latin typeface="Arial Narrow" panose="020B0606020202030204" pitchFamily="34" charset="0"/>
                        </a:rPr>
                        <a:t>Бехчета</a:t>
                      </a:r>
                      <a:r>
                        <a:rPr lang="ru-RU" sz="1200" b="0" i="0" u="none" strike="noStrike" dirty="0">
                          <a:solidFill>
                            <a:srgbClr val="002060"/>
                          </a:solidFill>
                          <a:effectLst/>
                          <a:latin typeface="Arial Narrow" panose="020B0606020202030204" pitchFamily="34" charset="0"/>
                        </a:rPr>
                        <a:t> </a:t>
                      </a:r>
                      <a:r>
                        <a:rPr lang="ru-RU" sz="1200" b="0" i="0" u="none" strike="noStrike" dirty="0">
                          <a:solidFill>
                            <a:srgbClr val="C00000"/>
                          </a:solidFill>
                          <a:effectLst/>
                          <a:latin typeface="Arial Narrow" panose="020B0606020202030204" pitchFamily="34" charset="0"/>
                        </a:rPr>
                        <a:t>(</a:t>
                      </a:r>
                      <a:r>
                        <a:rPr lang="en-US" sz="1200" b="0" i="0" u="none" strike="noStrike" dirty="0">
                          <a:solidFill>
                            <a:srgbClr val="C00000"/>
                          </a:solidFill>
                          <a:effectLst/>
                          <a:latin typeface="Arial Narrow" panose="020B0606020202030204" pitchFamily="34" charset="0"/>
                        </a:rPr>
                        <a:t>M35.2)</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214761"/>
                  </a:ext>
                </a:extLst>
              </a:tr>
              <a:tr h="212235">
                <a:tc>
                  <a:txBody>
                    <a:bodyPr/>
                    <a:lstStyle/>
                    <a:p>
                      <a:pPr algn="l" fontAlgn="b"/>
                      <a:r>
                        <a:rPr lang="ru-RU" sz="1200" b="0" i="0" u="none" strike="noStrike" dirty="0">
                          <a:solidFill>
                            <a:srgbClr val="002060"/>
                          </a:solidFill>
                          <a:effectLst/>
                          <a:latin typeface="Arial Narrow" panose="020B0606020202030204" pitchFamily="34" charset="0"/>
                        </a:rPr>
                        <a:t>Остеопатии и </a:t>
                      </a:r>
                      <a:r>
                        <a:rPr lang="ru-RU" sz="1200" b="0" i="0" u="none" strike="noStrike" dirty="0" err="1">
                          <a:solidFill>
                            <a:srgbClr val="002060"/>
                          </a:solidFill>
                          <a:effectLst/>
                          <a:latin typeface="Arial Narrow" panose="020B0606020202030204" pitchFamily="34" charset="0"/>
                        </a:rPr>
                        <a:t>хондропатии</a:t>
                      </a:r>
                      <a:r>
                        <a:rPr lang="ru-RU" sz="1200" b="0" i="0" u="none" strike="noStrike" dirty="0">
                          <a:solidFill>
                            <a:srgbClr val="002060"/>
                          </a:solidFill>
                          <a:effectLst/>
                          <a:latin typeface="Arial Narrow" panose="020B0606020202030204" pitchFamily="34" charset="0"/>
                        </a:rPr>
                        <a:t> </a:t>
                      </a:r>
                      <a:r>
                        <a:rPr lang="ru-RU" sz="1200" b="0" i="0" u="none" strike="noStrike" dirty="0">
                          <a:solidFill>
                            <a:srgbClr val="C00000"/>
                          </a:solidFill>
                          <a:effectLst/>
                          <a:latin typeface="Arial Narrow" panose="020B0606020202030204" pitchFamily="34" charset="0"/>
                        </a:rPr>
                        <a:t>(</a:t>
                      </a:r>
                      <a:r>
                        <a:rPr lang="en-US" sz="1200" b="0" i="0" u="none" strike="noStrike" dirty="0">
                          <a:solidFill>
                            <a:srgbClr val="C00000"/>
                          </a:solidFill>
                          <a:effectLst/>
                          <a:latin typeface="Arial Narrow" panose="020B0606020202030204" pitchFamily="34" charset="0"/>
                        </a:rPr>
                        <a:t>M80-M94)</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987464"/>
                  </a:ext>
                </a:extLst>
              </a:tr>
              <a:tr h="212235">
                <a:tc>
                  <a:txBody>
                    <a:bodyPr/>
                    <a:lstStyle/>
                    <a:p>
                      <a:pPr algn="l" fontAlgn="b"/>
                      <a:r>
                        <a:rPr lang="ru-RU" sz="1200" b="1" i="0" u="none" strike="noStrike">
                          <a:solidFill>
                            <a:srgbClr val="002060"/>
                          </a:solidFill>
                          <a:effectLst/>
                          <a:latin typeface="Arial Narrow" panose="020B0606020202030204" pitchFamily="34" charset="0"/>
                        </a:rPr>
                        <a:t>15. Поражения в перинатальном периоде</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905449607"/>
                  </a:ext>
                </a:extLst>
              </a:tr>
              <a:tr h="212235">
                <a:tc>
                  <a:txBody>
                    <a:bodyPr/>
                    <a:lstStyle/>
                    <a:p>
                      <a:pPr algn="l" fontAlgn="b"/>
                      <a:r>
                        <a:rPr lang="ru-RU" sz="1200" b="0" i="0" u="none" strike="noStrike" dirty="0" err="1">
                          <a:solidFill>
                            <a:srgbClr val="002060"/>
                          </a:solidFill>
                          <a:effectLst/>
                          <a:latin typeface="Arial Narrow" panose="020B0606020202030204" pitchFamily="34" charset="0"/>
                        </a:rPr>
                        <a:t>Субдуральное</a:t>
                      </a:r>
                      <a:r>
                        <a:rPr lang="ru-RU" sz="1200" b="0" i="0" u="none" strike="noStrike" dirty="0">
                          <a:solidFill>
                            <a:srgbClr val="002060"/>
                          </a:solidFill>
                          <a:effectLst/>
                          <a:latin typeface="Arial Narrow" panose="020B0606020202030204" pitchFamily="34" charset="0"/>
                        </a:rPr>
                        <a:t> кровоизлияние при родовой травме </a:t>
                      </a:r>
                      <a:r>
                        <a:rPr lang="ru-RU" sz="1200" b="0" i="0" u="none" strike="noStrike" dirty="0">
                          <a:solidFill>
                            <a:srgbClr val="C00000"/>
                          </a:solidFill>
                          <a:effectLst/>
                          <a:latin typeface="Arial Narrow" panose="020B0606020202030204" pitchFamily="34" charset="0"/>
                        </a:rPr>
                        <a:t>(P10.0)</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540055"/>
                  </a:ext>
                </a:extLst>
              </a:tr>
              <a:tr h="212235">
                <a:tc>
                  <a:txBody>
                    <a:bodyPr/>
                    <a:lstStyle/>
                    <a:p>
                      <a:pPr algn="l" fontAlgn="b"/>
                      <a:r>
                        <a:rPr lang="ru-RU" sz="1200" b="0" i="0" u="none" strike="noStrike" dirty="0">
                          <a:solidFill>
                            <a:srgbClr val="002060"/>
                          </a:solidFill>
                          <a:effectLst/>
                          <a:latin typeface="Arial Narrow" panose="020B0606020202030204" pitchFamily="34" charset="0"/>
                        </a:rPr>
                        <a:t>Родовая травма периферической нервной системы </a:t>
                      </a:r>
                      <a:r>
                        <a:rPr lang="ru-RU" sz="1200" b="0" i="0" u="none" strike="noStrike" dirty="0">
                          <a:solidFill>
                            <a:srgbClr val="C00000"/>
                          </a:solidFill>
                          <a:effectLst/>
                          <a:latin typeface="Arial Narrow" panose="020B0606020202030204" pitchFamily="34" charset="0"/>
                        </a:rPr>
                        <a:t>(Р14)</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235721"/>
                  </a:ext>
                </a:extLst>
              </a:tr>
              <a:tr h="212235">
                <a:tc>
                  <a:txBody>
                    <a:bodyPr/>
                    <a:lstStyle/>
                    <a:p>
                      <a:pPr algn="l" fontAlgn="b"/>
                      <a:r>
                        <a:rPr lang="ru-RU" sz="1200" b="1" i="0" u="none" strike="noStrike">
                          <a:solidFill>
                            <a:srgbClr val="002060"/>
                          </a:solidFill>
                          <a:effectLst/>
                          <a:latin typeface="Arial Narrow" panose="020B0606020202030204" pitchFamily="34" charset="0"/>
                        </a:rPr>
                        <a:t>16. Врожденные аномалии (пороки развития) глаза, уха, лица и шеи</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926295429"/>
                  </a:ext>
                </a:extLst>
              </a:tr>
              <a:tr h="212235">
                <a:tc>
                  <a:txBody>
                    <a:bodyPr/>
                    <a:lstStyle/>
                    <a:p>
                      <a:pPr algn="l" fontAlgn="b"/>
                      <a:r>
                        <a:rPr lang="ru-RU" sz="1200" b="0" i="0" u="none" strike="noStrike" dirty="0">
                          <a:solidFill>
                            <a:srgbClr val="002060"/>
                          </a:solidFill>
                          <a:effectLst/>
                          <a:latin typeface="Arial Narrow" panose="020B0606020202030204" pitchFamily="34" charset="0"/>
                        </a:rPr>
                        <a:t>Микроцефалия </a:t>
                      </a:r>
                      <a:r>
                        <a:rPr lang="ru-RU" sz="1200" b="0" i="0" u="none" strike="noStrike" dirty="0">
                          <a:solidFill>
                            <a:srgbClr val="C00000"/>
                          </a:solidFill>
                          <a:effectLst/>
                          <a:latin typeface="Arial Narrow" panose="020B0606020202030204" pitchFamily="34" charset="0"/>
                        </a:rPr>
                        <a:t>(</a:t>
                      </a:r>
                      <a:r>
                        <a:rPr lang="en-US" sz="1200" b="0" i="0" u="none" strike="noStrike" dirty="0">
                          <a:solidFill>
                            <a:srgbClr val="C00000"/>
                          </a:solidFill>
                          <a:effectLst/>
                          <a:latin typeface="Arial Narrow" panose="020B0606020202030204" pitchFamily="34" charset="0"/>
                        </a:rPr>
                        <a:t>Q2)</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069336"/>
                  </a:ext>
                </a:extLst>
              </a:tr>
              <a:tr h="424471">
                <a:tc>
                  <a:txBody>
                    <a:bodyPr/>
                    <a:lstStyle/>
                    <a:p>
                      <a:pPr algn="l" fontAlgn="b"/>
                      <a:r>
                        <a:rPr lang="ru-RU" sz="1200" b="0" i="0" u="none" strike="noStrike" dirty="0">
                          <a:solidFill>
                            <a:srgbClr val="002060"/>
                          </a:solidFill>
                          <a:effectLst/>
                          <a:latin typeface="Arial Narrow" panose="020B0606020202030204" pitchFamily="34" charset="0"/>
                        </a:rPr>
                        <a:t>Анофтальм, </a:t>
                      </a:r>
                      <a:r>
                        <a:rPr lang="ru-RU" sz="1200" b="0" i="0" u="none" strike="noStrike" dirty="0" err="1">
                          <a:solidFill>
                            <a:srgbClr val="002060"/>
                          </a:solidFill>
                          <a:effectLst/>
                          <a:latin typeface="Arial Narrow" panose="020B0606020202030204" pitchFamily="34" charset="0"/>
                        </a:rPr>
                        <a:t>микрофтальм</a:t>
                      </a:r>
                      <a:r>
                        <a:rPr lang="ru-RU" sz="1200" b="0" i="0" u="none" strike="noStrike" dirty="0">
                          <a:solidFill>
                            <a:srgbClr val="002060"/>
                          </a:solidFill>
                          <a:effectLst/>
                          <a:latin typeface="Arial Narrow" panose="020B0606020202030204" pitchFamily="34" charset="0"/>
                        </a:rPr>
                        <a:t> и </a:t>
                      </a:r>
                      <a:r>
                        <a:rPr lang="ru-RU" sz="1200" b="0" i="0" u="none" strike="noStrike" dirty="0" err="1">
                          <a:solidFill>
                            <a:srgbClr val="002060"/>
                          </a:solidFill>
                          <a:effectLst/>
                          <a:latin typeface="Arial Narrow" panose="020B0606020202030204" pitchFamily="34" charset="0"/>
                        </a:rPr>
                        <a:t>макрофтальм</a:t>
                      </a:r>
                      <a:r>
                        <a:rPr lang="ru-RU" sz="1200" b="0" i="0" u="none" strike="noStrike" dirty="0">
                          <a:solidFill>
                            <a:srgbClr val="002060"/>
                          </a:solidFill>
                          <a:effectLst/>
                          <a:latin typeface="Arial Narrow" panose="020B0606020202030204" pitchFamily="34" charset="0"/>
                        </a:rPr>
                        <a:t> врожденный, после удаления глаз по поводу другой </a:t>
                      </a:r>
                      <a:r>
                        <a:rPr lang="ru-RU" sz="1200" b="0" i="0" u="none" strike="noStrike" dirty="0" err="1">
                          <a:solidFill>
                            <a:srgbClr val="002060"/>
                          </a:solidFill>
                          <a:effectLst/>
                          <a:latin typeface="Arial Narrow" panose="020B0606020202030204" pitchFamily="34" charset="0"/>
                        </a:rPr>
                        <a:t>офтальмопатологии</a:t>
                      </a:r>
                      <a:r>
                        <a:rPr lang="ru-RU" sz="1200" b="0" i="0" u="none" strike="noStrike" dirty="0">
                          <a:solidFill>
                            <a:srgbClr val="002060"/>
                          </a:solidFill>
                          <a:effectLst/>
                          <a:latin typeface="Arial Narrow" panose="020B0606020202030204" pitchFamily="34" charset="0"/>
                        </a:rPr>
                        <a:t>, </a:t>
                      </a:r>
                      <a:r>
                        <a:rPr lang="ru-RU" sz="1200" b="0" i="0" u="none" strike="noStrike" dirty="0">
                          <a:solidFill>
                            <a:srgbClr val="C00000"/>
                          </a:solidFill>
                          <a:effectLst/>
                          <a:latin typeface="Arial Narrow" panose="020B0606020202030204" pitchFamily="34" charset="0"/>
                        </a:rPr>
                        <a:t>(Q11)</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9774485"/>
                  </a:ext>
                </a:extLst>
              </a:tr>
              <a:tr h="212235">
                <a:tc>
                  <a:txBody>
                    <a:bodyPr/>
                    <a:lstStyle/>
                    <a:p>
                      <a:pPr algn="l" fontAlgn="b"/>
                      <a:r>
                        <a:rPr lang="ru-RU" sz="1200" b="0" i="0" u="none" strike="noStrike" dirty="0">
                          <a:solidFill>
                            <a:srgbClr val="002060"/>
                          </a:solidFill>
                          <a:effectLst/>
                          <a:latin typeface="Arial Narrow" panose="020B0606020202030204" pitchFamily="34" charset="0"/>
                        </a:rPr>
                        <a:t>Врожденные пороки уха, вызывающие нарушение слуха </a:t>
                      </a:r>
                      <a:r>
                        <a:rPr lang="ru-RU" sz="1200" b="0" i="0" u="none" strike="noStrike" dirty="0">
                          <a:solidFill>
                            <a:srgbClr val="C00000"/>
                          </a:solidFill>
                          <a:effectLst/>
                          <a:latin typeface="Arial Narrow" panose="020B0606020202030204" pitchFamily="34" charset="0"/>
                        </a:rPr>
                        <a:t>(Q16)</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6409093"/>
                  </a:ext>
                </a:extLst>
              </a:tr>
              <a:tr h="208228">
                <a:tc>
                  <a:txBody>
                    <a:bodyPr/>
                    <a:lstStyle/>
                    <a:p>
                      <a:pPr algn="l" fontAlgn="b"/>
                      <a:r>
                        <a:rPr lang="ru-RU" sz="1200" b="0" i="0" u="none" strike="noStrike" dirty="0">
                          <a:solidFill>
                            <a:srgbClr val="002060"/>
                          </a:solidFill>
                          <a:effectLst/>
                          <a:latin typeface="Arial Narrow" panose="020B0606020202030204" pitchFamily="34" charset="0"/>
                        </a:rPr>
                        <a:t>Врожденные расщелины неба и губы </a:t>
                      </a:r>
                      <a:r>
                        <a:rPr lang="ru-RU" sz="1200" b="0" i="0" u="none" strike="noStrike" dirty="0">
                          <a:solidFill>
                            <a:srgbClr val="C00000"/>
                          </a:solidFill>
                          <a:effectLst/>
                          <a:latin typeface="Arial Narrow" panose="020B0606020202030204" pitchFamily="34" charset="0"/>
                        </a:rPr>
                        <a:t>(Q35- Q37)</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1101708"/>
                  </a:ext>
                </a:extLst>
              </a:tr>
              <a:tr h="212235">
                <a:tc>
                  <a:txBody>
                    <a:bodyPr/>
                    <a:lstStyle/>
                    <a:p>
                      <a:pPr algn="l" fontAlgn="b"/>
                      <a:r>
                        <a:rPr lang="ru-RU" sz="1200" b="0" i="0" u="none" strike="noStrike" dirty="0">
                          <a:solidFill>
                            <a:srgbClr val="002060"/>
                          </a:solidFill>
                          <a:effectLst/>
                          <a:latin typeface="Arial Narrow" panose="020B0606020202030204" pitchFamily="34" charset="0"/>
                        </a:rPr>
                        <a:t>Врожденные аномалии и деформации костно-мышечной системы </a:t>
                      </a:r>
                      <a:r>
                        <a:rPr lang="ru-RU" sz="1200" b="0" i="0" u="none" strike="noStrike" dirty="0">
                          <a:solidFill>
                            <a:srgbClr val="C00000"/>
                          </a:solidFill>
                          <a:effectLst/>
                          <a:latin typeface="Arial Narrow" panose="020B0606020202030204" pitchFamily="34" charset="0"/>
                        </a:rPr>
                        <a:t>(Q65-Q79)</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903906"/>
                  </a:ext>
                </a:extLst>
              </a:tr>
              <a:tr h="212235">
                <a:tc>
                  <a:txBody>
                    <a:bodyPr/>
                    <a:lstStyle/>
                    <a:p>
                      <a:pPr algn="l" fontAlgn="b"/>
                      <a:r>
                        <a:rPr lang="ru-RU" sz="1200" b="0" i="0" u="none" strike="noStrike" dirty="0">
                          <a:solidFill>
                            <a:srgbClr val="002060"/>
                          </a:solidFill>
                          <a:effectLst/>
                          <a:latin typeface="Arial Narrow" panose="020B0606020202030204" pitchFamily="34" charset="0"/>
                        </a:rPr>
                        <a:t>Другие врожденные аномалии (пороки развития) </a:t>
                      </a:r>
                      <a:r>
                        <a:rPr lang="ru-RU" sz="1200" b="0" i="0" u="none" strike="noStrike" dirty="0">
                          <a:solidFill>
                            <a:srgbClr val="C00000"/>
                          </a:solidFill>
                          <a:effectLst/>
                          <a:latin typeface="Arial Narrow" panose="020B0606020202030204" pitchFamily="34" charset="0"/>
                        </a:rPr>
                        <a:t>(Q80 -Q81)</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027822"/>
                  </a:ext>
                </a:extLst>
              </a:tr>
              <a:tr h="212235">
                <a:tc>
                  <a:txBody>
                    <a:bodyPr/>
                    <a:lstStyle/>
                    <a:p>
                      <a:pPr algn="l" fontAlgn="b"/>
                      <a:r>
                        <a:rPr lang="ru-RU" sz="1200" b="1" i="0" u="none" strike="noStrike">
                          <a:solidFill>
                            <a:srgbClr val="002060"/>
                          </a:solidFill>
                          <a:effectLst/>
                          <a:latin typeface="Arial Narrow" panose="020B0606020202030204" pitchFamily="34" charset="0"/>
                        </a:rPr>
                        <a:t>17. Травмы</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850287302"/>
                  </a:ext>
                </a:extLst>
              </a:tr>
              <a:tr h="212235">
                <a:tc>
                  <a:txBody>
                    <a:bodyPr/>
                    <a:lstStyle/>
                    <a:p>
                      <a:pPr algn="l" fontAlgn="b"/>
                      <a:r>
                        <a:rPr lang="ru-RU" sz="1200" b="0" i="0" u="none" strike="noStrike" dirty="0">
                          <a:solidFill>
                            <a:srgbClr val="002060"/>
                          </a:solidFill>
                          <a:effectLst/>
                          <a:latin typeface="Arial Narrow" panose="020B0606020202030204" pitchFamily="34" charset="0"/>
                        </a:rPr>
                        <a:t>Травмы головы </a:t>
                      </a:r>
                      <a:r>
                        <a:rPr lang="ru-RU" sz="1200" b="0" i="0" u="none" strike="noStrike" dirty="0">
                          <a:solidFill>
                            <a:srgbClr val="C00000"/>
                          </a:solidFill>
                          <a:effectLst/>
                          <a:latin typeface="Arial Narrow" panose="020B0606020202030204" pitchFamily="34" charset="0"/>
                        </a:rPr>
                        <a:t>(</a:t>
                      </a:r>
                      <a:r>
                        <a:rPr lang="en-US" sz="1200" b="0" i="0" u="none" strike="noStrike" dirty="0">
                          <a:solidFill>
                            <a:srgbClr val="C00000"/>
                          </a:solidFill>
                          <a:effectLst/>
                          <a:latin typeface="Arial Narrow" panose="020B0606020202030204" pitchFamily="34" charset="0"/>
                        </a:rPr>
                        <a:t>S06)</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7862586"/>
                  </a:ext>
                </a:extLst>
              </a:tr>
              <a:tr h="424471">
                <a:tc>
                  <a:txBody>
                    <a:bodyPr/>
                    <a:lstStyle/>
                    <a:p>
                      <a:pPr algn="l" fontAlgn="b"/>
                      <a:r>
                        <a:rPr lang="ru-RU" sz="1200" b="0" i="0" u="none" strike="noStrike" dirty="0">
                          <a:solidFill>
                            <a:srgbClr val="002060"/>
                          </a:solidFill>
                          <a:effectLst/>
                          <a:latin typeface="Arial Narrow" panose="020B0606020202030204" pitchFamily="34" charset="0"/>
                        </a:rPr>
                        <a:t>Травма живота, нижней части спины, поясничного отдела позвоночника и таза </a:t>
                      </a:r>
                      <a:r>
                        <a:rPr lang="ru-RU" sz="1200" b="0" i="0" u="none" strike="noStrike" dirty="0">
                          <a:solidFill>
                            <a:srgbClr val="C00000"/>
                          </a:solidFill>
                          <a:effectLst/>
                          <a:latin typeface="Arial Narrow" panose="020B0606020202030204" pitchFamily="34" charset="0"/>
                        </a:rPr>
                        <a:t>(S30-S39)</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1497095"/>
                  </a:ext>
                </a:extLst>
              </a:tr>
              <a:tr h="212235">
                <a:tc>
                  <a:txBody>
                    <a:bodyPr/>
                    <a:lstStyle/>
                    <a:p>
                      <a:pPr algn="l" fontAlgn="b"/>
                      <a:r>
                        <a:rPr lang="ru-RU" sz="1200" b="1" i="0" u="none" strike="noStrike">
                          <a:solidFill>
                            <a:srgbClr val="002060"/>
                          </a:solidFill>
                          <a:effectLst/>
                          <a:latin typeface="Arial Narrow" panose="020B0606020202030204" pitchFamily="34" charset="0"/>
                        </a:rPr>
                        <a:t>18. Состояние после трансплантации органов и тканей</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551269346"/>
                  </a:ext>
                </a:extLst>
              </a:tr>
              <a:tr h="222342">
                <a:tc>
                  <a:txBody>
                    <a:bodyPr/>
                    <a:lstStyle/>
                    <a:p>
                      <a:pPr algn="l" fontAlgn="b"/>
                      <a:r>
                        <a:rPr lang="ru-RU" sz="1200" b="0" i="0" u="none" strike="noStrike" dirty="0">
                          <a:solidFill>
                            <a:srgbClr val="002060"/>
                          </a:solidFill>
                          <a:effectLst/>
                          <a:latin typeface="Arial Narrow" panose="020B0606020202030204" pitchFamily="34" charset="0"/>
                        </a:rPr>
                        <a:t>Наличие трансплантированных органов и тканей </a:t>
                      </a:r>
                      <a:r>
                        <a:rPr lang="ru-RU" sz="1200" b="0" i="0" u="none" strike="noStrike" dirty="0">
                          <a:solidFill>
                            <a:srgbClr val="C00000"/>
                          </a:solidFill>
                          <a:effectLst/>
                          <a:latin typeface="Arial Narrow" panose="020B0606020202030204" pitchFamily="34" charset="0"/>
                        </a:rPr>
                        <a:t>(Z94)</a:t>
                      </a:r>
                    </a:p>
                  </a:txBody>
                  <a:tcPr marL="9329" marR="9329" marT="9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272262"/>
                  </a:ext>
                </a:extLst>
              </a:tr>
            </a:tbl>
          </a:graphicData>
        </a:graphic>
      </p:graphicFrame>
    </p:spTree>
    <p:extLst>
      <p:ext uri="{BB962C8B-B14F-4D97-AF65-F5344CB8AC3E}">
        <p14:creationId xmlns:p14="http://schemas.microsoft.com/office/powerpoint/2010/main" val="3137121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838200" y="3008737"/>
            <a:ext cx="10515600" cy="12824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100" b="1" dirty="0">
              <a:solidFill>
                <a:srgbClr val="002060"/>
              </a:solidFill>
            </a:endParaRPr>
          </a:p>
        </p:txBody>
      </p:sp>
      <p:sp>
        <p:nvSpPr>
          <p:cNvPr id="9" name="Заголовок 5">
            <a:extLst>
              <a:ext uri="{FF2B5EF4-FFF2-40B4-BE49-F238E27FC236}">
                <a16:creationId xmlns:a16="http://schemas.microsoft.com/office/drawing/2014/main" id="{204334B0-BF0F-4FAB-B4AB-2BB2BED5958E}"/>
              </a:ext>
            </a:extLst>
          </p:cNvPr>
          <p:cNvSpPr txBox="1">
            <a:spLocks/>
          </p:cNvSpPr>
          <p:nvPr/>
        </p:nvSpPr>
        <p:spPr>
          <a:xfrm>
            <a:off x="9066381" y="6463179"/>
            <a:ext cx="2951830"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00" i="1" dirty="0">
                <a:solidFill>
                  <a:srgbClr val="002060"/>
                </a:solidFill>
                <a:latin typeface="Arial Narrow"/>
                <a:sym typeface="Arial Narrow"/>
              </a:rPr>
              <a:t>Приказ МЗ РК №626, с изм.№</a:t>
            </a:r>
            <a:r>
              <a:rPr lang="kk-KZ" sz="1000" i="1" dirty="0">
                <a:solidFill>
                  <a:srgbClr val="002060"/>
                </a:solidFill>
                <a:latin typeface="Arial Narrow"/>
                <a:sym typeface="Arial Narrow"/>
              </a:rPr>
              <a:t>Қ</a:t>
            </a:r>
            <a:r>
              <a:rPr lang="ru-RU" sz="1000" i="1" dirty="0">
                <a:solidFill>
                  <a:srgbClr val="002060"/>
                </a:solidFill>
                <a:latin typeface="Arial Narrow"/>
                <a:sym typeface="Arial Narrow"/>
              </a:rPr>
              <a:t>Р-ДСМ-17, Приложение 3</a:t>
            </a:r>
          </a:p>
        </p:txBody>
      </p:sp>
      <p:sp>
        <p:nvSpPr>
          <p:cNvPr id="10" name="Заголовок 5">
            <a:extLst>
              <a:ext uri="{FF2B5EF4-FFF2-40B4-BE49-F238E27FC236}">
                <a16:creationId xmlns:a16="http://schemas.microsoft.com/office/drawing/2014/main" id="{75BE33D4-CB37-4218-B0A8-A2F1FFC3A827}"/>
              </a:ext>
            </a:extLst>
          </p:cNvPr>
          <p:cNvSpPr>
            <a:spLocks noGrp="1"/>
          </p:cNvSpPr>
          <p:nvPr>
            <p:ph type="title"/>
          </p:nvPr>
        </p:nvSpPr>
        <p:spPr>
          <a:xfrm>
            <a:off x="990600" y="83694"/>
            <a:ext cx="8468991" cy="680860"/>
          </a:xfrm>
        </p:spPr>
        <p:txBody>
          <a:bodyPr>
            <a:noAutofit/>
          </a:bodyPr>
          <a:lstStyle/>
          <a:p>
            <a:r>
              <a:rPr lang="ru-RU" sz="2800" b="1" dirty="0">
                <a:solidFill>
                  <a:srgbClr val="002060"/>
                </a:solidFill>
                <a:latin typeface="Arial Narrow"/>
                <a:sym typeface="Arial Narrow"/>
              </a:rPr>
              <a:t>Перечень заболеваний, подлежащих </a:t>
            </a:r>
            <a:r>
              <a:rPr lang="ru-RU" sz="2800" b="1" dirty="0">
                <a:solidFill>
                  <a:srgbClr val="C00000"/>
                </a:solidFill>
                <a:latin typeface="Arial Narrow"/>
                <a:sym typeface="Arial Narrow"/>
              </a:rPr>
              <a:t>динамическому наблюдению</a:t>
            </a:r>
            <a:r>
              <a:rPr lang="en-US" sz="2800" b="1" dirty="0">
                <a:solidFill>
                  <a:srgbClr val="002060"/>
                </a:solidFill>
                <a:latin typeface="Arial Narrow"/>
                <a:sym typeface="Arial Narrow"/>
              </a:rPr>
              <a:t> </a:t>
            </a:r>
            <a:r>
              <a:rPr lang="ru-RU" sz="2800" b="1" dirty="0">
                <a:solidFill>
                  <a:srgbClr val="002060"/>
                </a:solidFill>
                <a:latin typeface="Arial Narrow"/>
                <a:sym typeface="Arial Narrow"/>
              </a:rPr>
              <a:t>в рамках КДП </a:t>
            </a:r>
            <a:r>
              <a:rPr lang="ru-RU" sz="2000" b="1" i="1" dirty="0">
                <a:solidFill>
                  <a:srgbClr val="002060"/>
                </a:solidFill>
                <a:latin typeface="Arial Narrow"/>
                <a:sym typeface="Arial Narrow"/>
              </a:rPr>
              <a:t>(</a:t>
            </a:r>
            <a:r>
              <a:rPr lang="ru-RU" sz="2000" b="1" i="1" dirty="0">
                <a:solidFill>
                  <a:srgbClr val="C00000"/>
                </a:solidFill>
                <a:latin typeface="Arial Narrow"/>
                <a:sym typeface="Arial Narrow"/>
              </a:rPr>
              <a:t>продолжение</a:t>
            </a:r>
            <a:r>
              <a:rPr lang="ru-RU" sz="2000" b="1" i="1" dirty="0">
                <a:solidFill>
                  <a:srgbClr val="002060"/>
                </a:solidFill>
                <a:latin typeface="Arial Narrow"/>
                <a:sym typeface="Arial Narrow"/>
              </a:rPr>
              <a:t>)</a:t>
            </a:r>
          </a:p>
        </p:txBody>
      </p:sp>
      <p:sp>
        <p:nvSpPr>
          <p:cNvPr id="8" name="Google Shape;95;p2">
            <a:extLst>
              <a:ext uri="{FF2B5EF4-FFF2-40B4-BE49-F238E27FC236}">
                <a16:creationId xmlns:a16="http://schemas.microsoft.com/office/drawing/2014/main" id="{CC3481EC-AED3-453A-9220-2DEF8051AD72}"/>
              </a:ext>
            </a:extLst>
          </p:cNvPr>
          <p:cNvSpPr txBox="1">
            <a:spLocks/>
          </p:cNvSpPr>
          <p:nvPr/>
        </p:nvSpPr>
        <p:spPr>
          <a:xfrm>
            <a:off x="165081" y="1118910"/>
            <a:ext cx="11547189" cy="5064981"/>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ru-RU" sz="2000" b="1" dirty="0">
                <a:solidFill>
                  <a:srgbClr val="002060"/>
                </a:solidFill>
                <a:latin typeface="Arial Narrow" panose="020B0606020202030204" pitchFamily="34" charset="0"/>
              </a:rPr>
              <a:t>Пациент с хроническим заболеванием ставится на учет </a:t>
            </a:r>
            <a:r>
              <a:rPr lang="ru-RU" sz="2000" b="1" dirty="0">
                <a:solidFill>
                  <a:srgbClr val="C00000"/>
                </a:solidFill>
                <a:latin typeface="Arial Narrow" panose="020B0606020202030204" pitchFamily="34" charset="0"/>
              </a:rPr>
              <a:t>для динамического наблюдения </a:t>
            </a:r>
          </a:p>
          <a:p>
            <a:pPr marL="0" indent="0" algn="ctr">
              <a:lnSpc>
                <a:spcPct val="100000"/>
              </a:lnSpc>
              <a:spcBef>
                <a:spcPts val="0"/>
              </a:spcBef>
              <a:buNone/>
            </a:pPr>
            <a:r>
              <a:rPr lang="ru-RU" sz="2000" b="1" dirty="0">
                <a:solidFill>
                  <a:srgbClr val="002060"/>
                </a:solidFill>
                <a:latin typeface="Arial Narrow" panose="020B0606020202030204" pitchFamily="34" charset="0"/>
              </a:rPr>
              <a:t>в организации ПМСП </a:t>
            </a:r>
            <a:r>
              <a:rPr lang="ru-RU" sz="2000" b="1" dirty="0">
                <a:solidFill>
                  <a:srgbClr val="C00000"/>
                </a:solidFill>
                <a:latin typeface="Arial Narrow" panose="020B0606020202030204" pitchFamily="34" charset="0"/>
              </a:rPr>
              <a:t>по месту прикрепления</a:t>
            </a:r>
          </a:p>
          <a:p>
            <a:pPr algn="just">
              <a:lnSpc>
                <a:spcPct val="100000"/>
              </a:lnSpc>
              <a:spcBef>
                <a:spcPts val="0"/>
              </a:spcBef>
              <a:buFont typeface="Wingdings" panose="05000000000000000000" pitchFamily="2" charset="2"/>
              <a:buChar char="Ø"/>
            </a:pPr>
            <a:endParaRPr lang="ru-RU" sz="2000" b="1" dirty="0">
              <a:solidFill>
                <a:srgbClr val="C00000"/>
              </a:solidFill>
              <a:latin typeface="Arial Narrow" panose="020B0606020202030204" pitchFamily="34" charset="0"/>
            </a:endParaRPr>
          </a:p>
          <a:p>
            <a:pPr algn="just">
              <a:lnSpc>
                <a:spcPct val="100000"/>
              </a:lnSpc>
              <a:spcBef>
                <a:spcPts val="0"/>
              </a:spcBef>
              <a:buFont typeface="Wingdings" panose="05000000000000000000" pitchFamily="2" charset="2"/>
              <a:buChar char="Ø"/>
            </a:pPr>
            <a:r>
              <a:rPr lang="ru-RU" sz="2000" b="1" dirty="0">
                <a:solidFill>
                  <a:srgbClr val="002060"/>
                </a:solidFill>
                <a:latin typeface="Arial Narrow" panose="020B0606020202030204" pitchFamily="34" charset="0"/>
              </a:rPr>
              <a:t>     Периодичность осмотров:</a:t>
            </a:r>
          </a:p>
          <a:p>
            <a:pPr marL="342900" indent="-342900" algn="just">
              <a:lnSpc>
                <a:spcPct val="100000"/>
              </a:lnSpc>
              <a:spcBef>
                <a:spcPts val="0"/>
              </a:spcBef>
              <a:buAutoNum type="arabicPeriod"/>
            </a:pPr>
            <a:r>
              <a:rPr lang="ru-RU" sz="1800" b="1" dirty="0">
                <a:solidFill>
                  <a:srgbClr val="002060"/>
                </a:solidFill>
                <a:latin typeface="Arial Narrow" panose="020B0606020202030204" pitchFamily="34" charset="0"/>
              </a:rPr>
              <a:t>Осмотр СМР</a:t>
            </a:r>
          </a:p>
          <a:p>
            <a:pPr marL="342900" indent="-342900" algn="just">
              <a:lnSpc>
                <a:spcPct val="100000"/>
              </a:lnSpc>
              <a:spcBef>
                <a:spcPts val="0"/>
              </a:spcBef>
              <a:buAutoNum type="arabicPeriod"/>
            </a:pPr>
            <a:r>
              <a:rPr lang="ru-RU" sz="1800" b="1" dirty="0">
                <a:solidFill>
                  <a:srgbClr val="002060"/>
                </a:solidFill>
                <a:latin typeface="Arial Narrow" panose="020B0606020202030204" pitchFamily="34" charset="0"/>
              </a:rPr>
              <a:t>Осмотр врачом ПМСП</a:t>
            </a:r>
          </a:p>
          <a:p>
            <a:pPr marL="342900" indent="-342900" algn="just">
              <a:lnSpc>
                <a:spcPct val="100000"/>
              </a:lnSpc>
              <a:spcBef>
                <a:spcPts val="0"/>
              </a:spcBef>
              <a:buAutoNum type="arabicPeriod"/>
            </a:pPr>
            <a:r>
              <a:rPr lang="ru-RU" sz="1800" b="1" dirty="0">
                <a:solidFill>
                  <a:srgbClr val="002060"/>
                </a:solidFill>
                <a:latin typeface="Arial Narrow" panose="020B0606020202030204" pitchFamily="34" charset="0"/>
              </a:rPr>
              <a:t>Осмотр профильных специалистов</a:t>
            </a:r>
          </a:p>
          <a:p>
            <a:pPr marL="0" indent="0" algn="just">
              <a:lnSpc>
                <a:spcPct val="100000"/>
              </a:lnSpc>
              <a:spcBef>
                <a:spcPts val="0"/>
              </a:spcBef>
              <a:buNone/>
            </a:pPr>
            <a:endParaRPr lang="ru-RU" sz="2000" b="1"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Ø"/>
            </a:pPr>
            <a:r>
              <a:rPr lang="ru-RU" sz="2000" b="1" dirty="0">
                <a:solidFill>
                  <a:srgbClr val="002060"/>
                </a:solidFill>
                <a:latin typeface="Arial Narrow" panose="020B0606020202030204" pitchFamily="34" charset="0"/>
              </a:rPr>
              <a:t>Обязательный минимум диагностических исследований и кратность:</a:t>
            </a:r>
          </a:p>
          <a:p>
            <a:pPr marL="342900" indent="-342900" algn="just">
              <a:lnSpc>
                <a:spcPct val="100000"/>
              </a:lnSpc>
              <a:spcBef>
                <a:spcPts val="0"/>
              </a:spcBef>
              <a:buAutoNum type="arabicPeriod"/>
            </a:pPr>
            <a:r>
              <a:rPr lang="ru-RU" sz="1800" b="1" dirty="0">
                <a:solidFill>
                  <a:srgbClr val="002060"/>
                </a:solidFill>
                <a:latin typeface="Arial Narrow" panose="020B0606020202030204" pitchFamily="34" charset="0"/>
              </a:rPr>
              <a:t>Лабораторные исследования</a:t>
            </a:r>
          </a:p>
          <a:p>
            <a:pPr marL="342900" indent="-342900" algn="just">
              <a:lnSpc>
                <a:spcPct val="100000"/>
              </a:lnSpc>
              <a:spcBef>
                <a:spcPts val="0"/>
              </a:spcBef>
              <a:buAutoNum type="arabicPeriod"/>
            </a:pPr>
            <a:r>
              <a:rPr lang="ru-RU" sz="1800" b="1" dirty="0">
                <a:solidFill>
                  <a:srgbClr val="002060"/>
                </a:solidFill>
                <a:latin typeface="Arial Narrow" panose="020B0606020202030204" pitchFamily="34" charset="0"/>
              </a:rPr>
              <a:t>Диагностические исследования (УЗ, УЗДГ, ЭКГ, ЭЭГ, рентген и т.д.)</a:t>
            </a:r>
          </a:p>
          <a:p>
            <a:pPr marL="342900" indent="-342900" algn="just">
              <a:lnSpc>
                <a:spcPct val="100000"/>
              </a:lnSpc>
              <a:spcBef>
                <a:spcPts val="0"/>
              </a:spcBef>
              <a:buAutoNum type="arabicPeriod"/>
            </a:pPr>
            <a:r>
              <a:rPr lang="ru-RU" sz="1800" b="1" dirty="0">
                <a:solidFill>
                  <a:srgbClr val="002060"/>
                </a:solidFill>
                <a:latin typeface="Arial Narrow" panose="020B0606020202030204" pitchFamily="34" charset="0"/>
              </a:rPr>
              <a:t>КТ, МРТ</a:t>
            </a:r>
          </a:p>
          <a:p>
            <a:pPr marL="0" indent="0" algn="just">
              <a:lnSpc>
                <a:spcPct val="100000"/>
              </a:lnSpc>
              <a:spcBef>
                <a:spcPts val="0"/>
              </a:spcBef>
              <a:buNone/>
            </a:pPr>
            <a:endParaRPr lang="ru-RU" sz="2000" b="1"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Ø"/>
            </a:pPr>
            <a:r>
              <a:rPr lang="ru-RU" sz="2000" b="1" dirty="0">
                <a:solidFill>
                  <a:srgbClr val="002060"/>
                </a:solidFill>
                <a:latin typeface="Arial Narrow" panose="020B0606020202030204" pitchFamily="34" charset="0"/>
              </a:rPr>
              <a:t>Длительность и критерии для снятия с учета</a:t>
            </a:r>
          </a:p>
        </p:txBody>
      </p:sp>
    </p:spTree>
    <p:extLst>
      <p:ext uri="{BB962C8B-B14F-4D97-AF65-F5344CB8AC3E}">
        <p14:creationId xmlns:p14="http://schemas.microsoft.com/office/powerpoint/2010/main" val="3018381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Заголовок 5">
            <a:extLst>
              <a:ext uri="{FF2B5EF4-FFF2-40B4-BE49-F238E27FC236}">
                <a16:creationId xmlns:a16="http://schemas.microsoft.com/office/drawing/2014/main" id="{3E530E75-E9AB-442D-B4ED-599A9D013A90}"/>
              </a:ext>
            </a:extLst>
          </p:cNvPr>
          <p:cNvSpPr>
            <a:spLocks noGrp="1"/>
          </p:cNvSpPr>
          <p:nvPr>
            <p:ph type="title"/>
          </p:nvPr>
        </p:nvSpPr>
        <p:spPr>
          <a:xfrm>
            <a:off x="569464" y="211801"/>
            <a:ext cx="8890127" cy="544560"/>
          </a:xfrm>
        </p:spPr>
        <p:txBody>
          <a:bodyPr>
            <a:noAutofit/>
          </a:bodyPr>
          <a:lstStyle/>
          <a:p>
            <a:r>
              <a:rPr lang="ru-RU" sz="2800" b="1" dirty="0">
                <a:solidFill>
                  <a:srgbClr val="002060"/>
                </a:solidFill>
                <a:latin typeface="Arial Narrow"/>
                <a:sym typeface="Arial Narrow"/>
              </a:rPr>
              <a:t>Оказание КДП </a:t>
            </a:r>
            <a:r>
              <a:rPr lang="ru-RU" sz="2800" b="1" dirty="0">
                <a:solidFill>
                  <a:srgbClr val="C00000"/>
                </a:solidFill>
                <a:latin typeface="Arial Narrow"/>
                <a:sym typeface="Arial Narrow"/>
              </a:rPr>
              <a:t>на республиканском уровне </a:t>
            </a:r>
            <a:endParaRPr lang="ru-RU" sz="2800" b="1" dirty="0">
              <a:solidFill>
                <a:srgbClr val="C00000"/>
              </a:solidFill>
              <a:latin typeface="Arial Narrow" panose="020B0606020202030204" pitchFamily="34" charset="0"/>
              <a:cs typeface="Arial" panose="020B0604020202020204" pitchFamily="34" charset="0"/>
            </a:endParaRPr>
          </a:p>
        </p:txBody>
      </p:sp>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69668" y="1804566"/>
            <a:ext cx="12026537" cy="424789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r>
              <a:rPr lang="ru-RU" sz="1800" b="1" dirty="0">
                <a:solidFill>
                  <a:srgbClr val="002060"/>
                </a:solidFill>
                <a:latin typeface="Arial Narrow" panose="020B0606020202030204" pitchFamily="34" charset="0"/>
              </a:rPr>
              <a:t>     дифференциальной диагностики сложных, неясных случаев для верификации диагноза;</a:t>
            </a:r>
          </a:p>
          <a:p>
            <a:pPr algn="just">
              <a:lnSpc>
                <a:spcPct val="100000"/>
              </a:lnSpc>
              <a:spcBef>
                <a:spcPts val="0"/>
              </a:spcBef>
              <a:buFont typeface="Wingdings" panose="05000000000000000000" pitchFamily="2" charset="2"/>
              <a:buChar char="Ø"/>
            </a:pPr>
            <a:endParaRPr lang="ru-RU" sz="1800" b="1"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Ø"/>
            </a:pPr>
            <a:r>
              <a:rPr lang="ru-RU" sz="1800" b="1" dirty="0">
                <a:solidFill>
                  <a:srgbClr val="002060"/>
                </a:solidFill>
                <a:latin typeface="Arial Narrow" panose="020B0606020202030204" pitchFamily="34" charset="0"/>
              </a:rPr>
              <a:t>      диагностики редко встречающихся, орфанных заболеваний;</a:t>
            </a:r>
          </a:p>
          <a:p>
            <a:pPr algn="just">
              <a:lnSpc>
                <a:spcPct val="100000"/>
              </a:lnSpc>
              <a:spcBef>
                <a:spcPts val="0"/>
              </a:spcBef>
              <a:buFont typeface="Wingdings" panose="05000000000000000000" pitchFamily="2" charset="2"/>
              <a:buChar char="Ø"/>
            </a:pPr>
            <a:endParaRPr lang="ru-RU" sz="1800" b="1"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Ø"/>
            </a:pPr>
            <a:r>
              <a:rPr lang="ru-RU" sz="1800" b="1" dirty="0">
                <a:solidFill>
                  <a:srgbClr val="002060"/>
                </a:solidFill>
                <a:latin typeface="Arial Narrow" panose="020B0606020202030204" pitchFamily="34" charset="0"/>
              </a:rPr>
              <a:t>      решения спорных случаев определения тактики ведения, лечения, а также экспертной оценки нетрудоспособности;</a:t>
            </a:r>
          </a:p>
          <a:p>
            <a:pPr algn="just">
              <a:lnSpc>
                <a:spcPct val="100000"/>
              </a:lnSpc>
              <a:spcBef>
                <a:spcPts val="0"/>
              </a:spcBef>
              <a:buFont typeface="Wingdings" panose="05000000000000000000" pitchFamily="2" charset="2"/>
              <a:buChar char="Ø"/>
            </a:pPr>
            <a:endParaRPr lang="ru-RU" sz="1800" b="1"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Ø"/>
            </a:pPr>
            <a:r>
              <a:rPr lang="ru-RU" sz="1800" b="1" dirty="0">
                <a:solidFill>
                  <a:srgbClr val="002060"/>
                </a:solidFill>
                <a:latin typeface="Arial Narrow" panose="020B0606020202030204" pitchFamily="34" charset="0"/>
              </a:rPr>
              <a:t>      определения наличия показаний для направления на лечение за рубеж;</a:t>
            </a:r>
          </a:p>
          <a:p>
            <a:pPr algn="just">
              <a:lnSpc>
                <a:spcPct val="100000"/>
              </a:lnSpc>
              <a:spcBef>
                <a:spcPts val="0"/>
              </a:spcBef>
              <a:buFont typeface="Wingdings" panose="05000000000000000000" pitchFamily="2" charset="2"/>
              <a:buChar char="Ø"/>
            </a:pPr>
            <a:endParaRPr lang="ru-RU" sz="1800" b="1"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Ø"/>
            </a:pPr>
            <a:r>
              <a:rPr lang="ru-RU" sz="1800" b="1" dirty="0">
                <a:solidFill>
                  <a:srgbClr val="002060"/>
                </a:solidFill>
                <a:latin typeface="Arial Narrow" panose="020B0606020202030204" pitchFamily="34" charset="0"/>
              </a:rPr>
              <a:t>      определения тактики лечения пациентов из социально-уязвимых слоев населения с тяжелым течением заболевания;</a:t>
            </a:r>
          </a:p>
          <a:p>
            <a:pPr algn="just">
              <a:lnSpc>
                <a:spcPct val="100000"/>
              </a:lnSpc>
              <a:spcBef>
                <a:spcPts val="0"/>
              </a:spcBef>
              <a:buFont typeface="Wingdings" panose="05000000000000000000" pitchFamily="2" charset="2"/>
              <a:buChar char="Ø"/>
            </a:pPr>
            <a:endParaRPr lang="ru-RU" sz="1800" b="1"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Ø"/>
            </a:pPr>
            <a:r>
              <a:rPr lang="ru-RU" sz="1800" b="1" dirty="0">
                <a:solidFill>
                  <a:srgbClr val="002060"/>
                </a:solidFill>
                <a:latin typeface="Arial Narrow" panose="020B0606020202030204" pitchFamily="34" charset="0"/>
              </a:rPr>
              <a:t>      определения тактики ведения и лечения пациентов в случаях частых рецидивов заболевания и декомпенсации;</a:t>
            </a:r>
          </a:p>
          <a:p>
            <a:pPr algn="just">
              <a:lnSpc>
                <a:spcPct val="100000"/>
              </a:lnSpc>
              <a:spcBef>
                <a:spcPts val="0"/>
              </a:spcBef>
              <a:buFont typeface="Wingdings" panose="05000000000000000000" pitchFamily="2" charset="2"/>
              <a:buChar char="Ø"/>
            </a:pPr>
            <a:endParaRPr lang="ru-RU" sz="1800" b="1"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Ø"/>
            </a:pPr>
            <a:r>
              <a:rPr lang="ru-RU" sz="1800" b="1" dirty="0">
                <a:solidFill>
                  <a:srgbClr val="002060"/>
                </a:solidFill>
                <a:latin typeface="Arial Narrow" panose="020B0606020202030204" pitchFamily="34" charset="0"/>
              </a:rPr>
              <a:t>      диагностики и лечения при неэффективности проводимых лечебных мероприятий на уровне ПМСП.</a:t>
            </a:r>
          </a:p>
        </p:txBody>
      </p:sp>
      <p:sp>
        <p:nvSpPr>
          <p:cNvPr id="5" name="TextBox 4">
            <a:extLst>
              <a:ext uri="{FF2B5EF4-FFF2-40B4-BE49-F238E27FC236}">
                <a16:creationId xmlns:a16="http://schemas.microsoft.com/office/drawing/2014/main" id="{ADFD6D5B-8B88-449D-9F9A-84AFD16191B3}"/>
              </a:ext>
            </a:extLst>
          </p:cNvPr>
          <p:cNvSpPr txBox="1"/>
          <p:nvPr/>
        </p:nvSpPr>
        <p:spPr>
          <a:xfrm>
            <a:off x="173035" y="1022449"/>
            <a:ext cx="10252554" cy="369332"/>
          </a:xfrm>
          <a:prstGeom prst="rect">
            <a:avLst/>
          </a:prstGeom>
          <a:noFill/>
        </p:spPr>
        <p:txBody>
          <a:bodyPr wrap="square" rtlCol="0">
            <a:spAutoFit/>
          </a:bodyPr>
          <a:lstStyle/>
          <a:p>
            <a:r>
              <a:rPr lang="ru-RU" b="1" dirty="0">
                <a:solidFill>
                  <a:srgbClr val="002060"/>
                </a:solidFill>
                <a:latin typeface="Arial Narrow" panose="020B0606020202030204" pitchFamily="34" charset="0"/>
              </a:rPr>
              <a:t>Направление в МО республиканского уровня </a:t>
            </a:r>
            <a:r>
              <a:rPr lang="ru-RU" b="1" dirty="0">
                <a:solidFill>
                  <a:srgbClr val="C00000"/>
                </a:solidFill>
                <a:latin typeface="Arial Narrow" panose="020B0606020202030204" pitchFamily="34" charset="0"/>
              </a:rPr>
              <a:t>в рамках ГОБМП </a:t>
            </a:r>
            <a:r>
              <a:rPr lang="ru-RU" b="1" dirty="0">
                <a:solidFill>
                  <a:srgbClr val="002060"/>
                </a:solidFill>
                <a:latin typeface="Arial Narrow" panose="020B0606020202030204" pitchFamily="34" charset="0"/>
              </a:rPr>
              <a:t>осуществляется в случаях необходимости:</a:t>
            </a:r>
          </a:p>
        </p:txBody>
      </p:sp>
    </p:spTree>
    <p:extLst>
      <p:ext uri="{BB962C8B-B14F-4D97-AF65-F5344CB8AC3E}">
        <p14:creationId xmlns:p14="http://schemas.microsoft.com/office/powerpoint/2010/main" val="2741169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Заголовок 5">
            <a:extLst>
              <a:ext uri="{FF2B5EF4-FFF2-40B4-BE49-F238E27FC236}">
                <a16:creationId xmlns:a16="http://schemas.microsoft.com/office/drawing/2014/main" id="{3E530E75-E9AB-442D-B4ED-599A9D013A90}"/>
              </a:ext>
            </a:extLst>
          </p:cNvPr>
          <p:cNvSpPr>
            <a:spLocks noGrp="1"/>
          </p:cNvSpPr>
          <p:nvPr>
            <p:ph type="title"/>
          </p:nvPr>
        </p:nvSpPr>
        <p:spPr>
          <a:xfrm>
            <a:off x="569464" y="8626"/>
            <a:ext cx="8890127" cy="747735"/>
          </a:xfrm>
        </p:spPr>
        <p:txBody>
          <a:bodyPr>
            <a:noAutofit/>
          </a:bodyPr>
          <a:lstStyle/>
          <a:p>
            <a:r>
              <a:rPr lang="ru-RU" sz="2800" b="1" dirty="0">
                <a:solidFill>
                  <a:srgbClr val="002060"/>
                </a:solidFill>
                <a:latin typeface="Arial Narrow"/>
                <a:cs typeface="Arial" panose="020B0604020202020204" pitchFamily="34" charset="0"/>
                <a:sym typeface="Arial Narrow"/>
              </a:rPr>
              <a:t>Алгоритм определения пакета ГОБМП/ОСМС </a:t>
            </a:r>
            <a:br>
              <a:rPr lang="ru-RU" sz="2800" b="1" dirty="0">
                <a:solidFill>
                  <a:srgbClr val="002060"/>
                </a:solidFill>
                <a:latin typeface="Arial Narrow"/>
                <a:cs typeface="Arial" panose="020B0604020202020204" pitchFamily="34" charset="0"/>
                <a:sym typeface="Arial Narrow"/>
              </a:rPr>
            </a:br>
            <a:r>
              <a:rPr lang="ru-RU" sz="2800" b="1" dirty="0">
                <a:solidFill>
                  <a:srgbClr val="C00000"/>
                </a:solidFill>
                <a:latin typeface="Arial Narrow"/>
                <a:cs typeface="Arial" panose="020B0604020202020204" pitchFamily="34" charset="0"/>
                <a:sym typeface="Arial Narrow"/>
              </a:rPr>
              <a:t>(повод заболевание) (КДУ вне КПН) </a:t>
            </a:r>
            <a:endParaRPr lang="ru-RU" sz="2800" b="1" dirty="0">
              <a:solidFill>
                <a:srgbClr val="C00000"/>
              </a:solidFill>
              <a:latin typeface="Arial Narrow" panose="020B0606020202030204" pitchFamily="34" charset="0"/>
              <a:cs typeface="Arial" panose="020B0604020202020204" pitchFamily="34" charset="0"/>
            </a:endParaRPr>
          </a:p>
        </p:txBody>
      </p:sp>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pic>
        <p:nvPicPr>
          <p:cNvPr id="11" name="Рисунок 10">
            <a:extLst>
              <a:ext uri="{FF2B5EF4-FFF2-40B4-BE49-F238E27FC236}">
                <a16:creationId xmlns:a16="http://schemas.microsoft.com/office/drawing/2014/main" id="{D376E244-DE3E-4803-ACE7-EE70C55AA330}"/>
              </a:ext>
            </a:extLst>
          </p:cNvPr>
          <p:cNvPicPr>
            <a:picLocks noChangeAspect="1"/>
          </p:cNvPicPr>
          <p:nvPr/>
        </p:nvPicPr>
        <p:blipFill>
          <a:blip r:embed="rId2"/>
          <a:stretch>
            <a:fillRect/>
          </a:stretch>
        </p:blipFill>
        <p:spPr>
          <a:xfrm>
            <a:off x="461176" y="1144987"/>
            <a:ext cx="11387924" cy="5128591"/>
          </a:xfrm>
          <a:prstGeom prst="rect">
            <a:avLst/>
          </a:prstGeom>
        </p:spPr>
      </p:pic>
    </p:spTree>
    <p:extLst>
      <p:ext uri="{BB962C8B-B14F-4D97-AF65-F5344CB8AC3E}">
        <p14:creationId xmlns:p14="http://schemas.microsoft.com/office/powerpoint/2010/main" val="2941248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Заголовок 5">
            <a:extLst>
              <a:ext uri="{FF2B5EF4-FFF2-40B4-BE49-F238E27FC236}">
                <a16:creationId xmlns:a16="http://schemas.microsoft.com/office/drawing/2014/main" id="{3E530E75-E9AB-442D-B4ED-599A9D013A90}"/>
              </a:ext>
            </a:extLst>
          </p:cNvPr>
          <p:cNvSpPr>
            <a:spLocks noGrp="1"/>
          </p:cNvSpPr>
          <p:nvPr>
            <p:ph type="title"/>
          </p:nvPr>
        </p:nvSpPr>
        <p:spPr>
          <a:xfrm>
            <a:off x="569464" y="8626"/>
            <a:ext cx="8890127" cy="747735"/>
          </a:xfrm>
        </p:spPr>
        <p:txBody>
          <a:bodyPr>
            <a:noAutofit/>
          </a:bodyPr>
          <a:lstStyle/>
          <a:p>
            <a:r>
              <a:rPr lang="ru-RU" sz="2800" b="1" dirty="0">
                <a:solidFill>
                  <a:srgbClr val="002060"/>
                </a:solidFill>
                <a:latin typeface="Arial Narrow"/>
                <a:cs typeface="Arial" panose="020B0604020202020204" pitchFamily="34" charset="0"/>
                <a:sym typeface="Arial Narrow"/>
              </a:rPr>
              <a:t>Алгоритм определения пакета ГОБМП/ОСМС </a:t>
            </a:r>
            <a:br>
              <a:rPr lang="ru-RU" sz="2800" b="1" dirty="0">
                <a:solidFill>
                  <a:srgbClr val="002060"/>
                </a:solidFill>
                <a:latin typeface="Arial Narrow"/>
                <a:cs typeface="Arial" panose="020B0604020202020204" pitchFamily="34" charset="0"/>
                <a:sym typeface="Arial Narrow"/>
              </a:rPr>
            </a:br>
            <a:r>
              <a:rPr lang="ru-RU" sz="2800" b="1" dirty="0">
                <a:solidFill>
                  <a:srgbClr val="C00000"/>
                </a:solidFill>
                <a:latin typeface="Arial Narrow"/>
                <a:cs typeface="Arial" panose="020B0604020202020204" pitchFamily="34" charset="0"/>
                <a:sym typeface="Arial Narrow"/>
              </a:rPr>
              <a:t>(повод заболевание) (КДУ вне КПН) </a:t>
            </a:r>
            <a:r>
              <a:rPr lang="ru-RU" sz="2000" b="1" i="1" dirty="0">
                <a:solidFill>
                  <a:srgbClr val="002060"/>
                </a:solidFill>
                <a:latin typeface="Arial Narrow"/>
                <a:cs typeface="Arial" panose="020B0604020202020204" pitchFamily="34" charset="0"/>
                <a:sym typeface="Arial Narrow"/>
              </a:rPr>
              <a:t>продолжение</a:t>
            </a:r>
            <a:endParaRPr lang="ru-RU" sz="2000" b="1" i="1" dirty="0">
              <a:solidFill>
                <a:srgbClr val="002060"/>
              </a:solidFill>
              <a:latin typeface="Arial Narrow" panose="020B0606020202030204" pitchFamily="34" charset="0"/>
              <a:cs typeface="Arial" panose="020B0604020202020204" pitchFamily="34" charset="0"/>
            </a:endParaRPr>
          </a:p>
        </p:txBody>
      </p:sp>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pic>
        <p:nvPicPr>
          <p:cNvPr id="4" name="Рисунок 3">
            <a:extLst>
              <a:ext uri="{FF2B5EF4-FFF2-40B4-BE49-F238E27FC236}">
                <a16:creationId xmlns:a16="http://schemas.microsoft.com/office/drawing/2014/main" id="{AEE3B5E8-4DC9-4E29-9B21-91CC33C74080}"/>
              </a:ext>
            </a:extLst>
          </p:cNvPr>
          <p:cNvPicPr>
            <a:picLocks noChangeAspect="1"/>
          </p:cNvPicPr>
          <p:nvPr/>
        </p:nvPicPr>
        <p:blipFill>
          <a:blip r:embed="rId2"/>
          <a:stretch>
            <a:fillRect/>
          </a:stretch>
        </p:blipFill>
        <p:spPr>
          <a:xfrm>
            <a:off x="569463" y="1301899"/>
            <a:ext cx="11041511" cy="4971679"/>
          </a:xfrm>
          <a:prstGeom prst="rect">
            <a:avLst/>
          </a:prstGeom>
        </p:spPr>
      </p:pic>
    </p:spTree>
    <p:extLst>
      <p:ext uri="{BB962C8B-B14F-4D97-AF65-F5344CB8AC3E}">
        <p14:creationId xmlns:p14="http://schemas.microsoft.com/office/powerpoint/2010/main" val="3678415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Заголовок 5">
            <a:extLst>
              <a:ext uri="{FF2B5EF4-FFF2-40B4-BE49-F238E27FC236}">
                <a16:creationId xmlns:a16="http://schemas.microsoft.com/office/drawing/2014/main" id="{3E530E75-E9AB-442D-B4ED-599A9D013A90}"/>
              </a:ext>
            </a:extLst>
          </p:cNvPr>
          <p:cNvSpPr>
            <a:spLocks noGrp="1"/>
          </p:cNvSpPr>
          <p:nvPr>
            <p:ph type="title"/>
          </p:nvPr>
        </p:nvSpPr>
        <p:spPr>
          <a:xfrm>
            <a:off x="588514" y="151844"/>
            <a:ext cx="8890127" cy="544560"/>
          </a:xfrm>
        </p:spPr>
        <p:txBody>
          <a:bodyPr>
            <a:noAutofit/>
          </a:bodyPr>
          <a:lstStyle/>
          <a:p>
            <a:r>
              <a:rPr lang="ru-RU" sz="2800" b="1" dirty="0">
                <a:solidFill>
                  <a:srgbClr val="002060"/>
                </a:solidFill>
                <a:latin typeface="Arial Narrow"/>
                <a:sym typeface="Arial Narrow"/>
              </a:rPr>
              <a:t>Принципы и подходы в части оказания </a:t>
            </a:r>
            <a:r>
              <a:rPr lang="ru-RU" sz="2800" b="1" dirty="0">
                <a:solidFill>
                  <a:srgbClr val="C00000"/>
                </a:solidFill>
                <a:latin typeface="Arial Narrow"/>
                <a:sym typeface="Arial Narrow"/>
              </a:rPr>
              <a:t>ПМСП</a:t>
            </a:r>
            <a:endParaRPr lang="ru-RU" sz="2800" b="1" dirty="0">
              <a:solidFill>
                <a:srgbClr val="C00000"/>
              </a:solidFill>
              <a:latin typeface="Arial Narrow" panose="020B0606020202030204" pitchFamily="34" charset="0"/>
              <a:cs typeface="Arial" panose="020B0604020202020204" pitchFamily="34" charset="0"/>
            </a:endParaRPr>
          </a:p>
        </p:txBody>
      </p:sp>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7" name="Google Shape;95;p2">
            <a:extLst>
              <a:ext uri="{FF2B5EF4-FFF2-40B4-BE49-F238E27FC236}">
                <a16:creationId xmlns:a16="http://schemas.microsoft.com/office/drawing/2014/main" id="{E6B8CBE2-80E3-4EBE-A470-C4433C9B6306}"/>
              </a:ext>
            </a:extLst>
          </p:cNvPr>
          <p:cNvSpPr txBox="1">
            <a:spLocks/>
          </p:cNvSpPr>
          <p:nvPr/>
        </p:nvSpPr>
        <p:spPr>
          <a:xfrm>
            <a:off x="33503" y="839624"/>
            <a:ext cx="12013088" cy="54456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dirty="0">
              <a:solidFill>
                <a:srgbClr val="C00000"/>
              </a:solidFill>
              <a:latin typeface="Arial Narrow" panose="020B0606020202030204" pitchFamily="34" charset="0"/>
            </a:endParaRP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67006" y="1236025"/>
            <a:ext cx="12124994" cy="4782351"/>
          </a:xfrm>
          <a:prstGeom prst="rect">
            <a:avLst/>
          </a:prstGeom>
          <a:noFill/>
          <a:ln>
            <a:noFill/>
          </a:ln>
        </p:spPr>
        <p:txBody>
          <a:bodyPr spcFirstLastPara="1" vert="horz" wrap="square" lIns="91425" tIns="45700" rIns="91425" bIns="45700" numCol="2"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r>
              <a:rPr lang="ru-RU" sz="2500" b="1" u="sng" dirty="0">
                <a:solidFill>
                  <a:srgbClr val="002060"/>
                </a:solidFill>
                <a:latin typeface="Arial Narrow" panose="020B0606020202030204" pitchFamily="34" charset="0"/>
              </a:rPr>
              <a:t>Исчерпывающий Перечень услуг</a:t>
            </a:r>
            <a:r>
              <a:rPr lang="ru-RU" sz="2500" b="1" dirty="0">
                <a:solidFill>
                  <a:srgbClr val="002060"/>
                </a:solidFill>
                <a:latin typeface="Arial Narrow" panose="020B0606020202030204" pitchFamily="34" charset="0"/>
              </a:rPr>
              <a:t> </a:t>
            </a:r>
          </a:p>
          <a:p>
            <a:pPr marL="0" indent="0" algn="just">
              <a:lnSpc>
                <a:spcPct val="100000"/>
              </a:lnSpc>
              <a:spcBef>
                <a:spcPts val="0"/>
              </a:spcBef>
              <a:buNone/>
            </a:pPr>
            <a:r>
              <a:rPr lang="ru-RU" sz="2000" dirty="0">
                <a:solidFill>
                  <a:srgbClr val="FF0000"/>
                </a:solidFill>
                <a:latin typeface="Arial Narrow" panose="020B0606020202030204" pitchFamily="34" charset="0"/>
              </a:rPr>
              <a:t>(базовые услуги ПМСП)</a:t>
            </a:r>
            <a:r>
              <a:rPr lang="x-none" sz="2000" dirty="0">
                <a:solidFill>
                  <a:srgbClr val="002060"/>
                </a:solidFill>
                <a:latin typeface="Arial Narrow" panose="020B0606020202030204" pitchFamily="34" charset="0"/>
              </a:rPr>
              <a:t>, которые могут быть выполнены участковыми </a:t>
            </a:r>
            <a:r>
              <a:rPr lang="ru-RU" sz="2000" dirty="0">
                <a:solidFill>
                  <a:srgbClr val="002060"/>
                </a:solidFill>
                <a:latin typeface="Arial Narrow" panose="020B0606020202030204" pitchFamily="34" charset="0"/>
              </a:rPr>
              <a:t>врачами </a:t>
            </a:r>
            <a:r>
              <a:rPr lang="x-none" sz="2000" dirty="0">
                <a:solidFill>
                  <a:srgbClr val="002060"/>
                </a:solidFill>
                <a:latin typeface="Arial Narrow" panose="020B0606020202030204" pitchFamily="34" charset="0"/>
              </a:rPr>
              <a:t>и СМР по принципу «</a:t>
            </a:r>
            <a:r>
              <a:rPr lang="ru-RU" sz="2000" dirty="0">
                <a:solidFill>
                  <a:srgbClr val="002060"/>
                </a:solidFill>
                <a:latin typeface="Arial Narrow" panose="020B0606020202030204" pitchFamily="34" charset="0"/>
              </a:rPr>
              <a:t>з</a:t>
            </a:r>
            <a:r>
              <a:rPr lang="x-none" sz="2000" dirty="0">
                <a:solidFill>
                  <a:srgbClr val="002060"/>
                </a:solidFill>
                <a:latin typeface="Arial Narrow" panose="020B0606020202030204" pitchFamily="34" charset="0"/>
              </a:rPr>
              <a:t>десь и сейчас</a:t>
            </a:r>
            <a:r>
              <a:rPr lang="ru-RU" sz="2000" dirty="0">
                <a:solidFill>
                  <a:srgbClr val="002060"/>
                </a:solidFill>
                <a:latin typeface="Arial Narrow" panose="020B0606020202030204" pitchFamily="34" charset="0"/>
              </a:rPr>
              <a:t>»</a:t>
            </a:r>
            <a:r>
              <a:rPr lang="x-none" sz="2000" dirty="0">
                <a:solidFill>
                  <a:srgbClr val="002060"/>
                </a:solidFill>
                <a:latin typeface="Arial Narrow" panose="020B0606020202030204" pitchFamily="34" charset="0"/>
              </a:rPr>
              <a:t>, </a:t>
            </a:r>
            <a:r>
              <a:rPr lang="ru-RU" sz="2000" dirty="0">
                <a:solidFill>
                  <a:srgbClr val="002060"/>
                </a:solidFill>
                <a:latin typeface="Arial Narrow" panose="020B0606020202030204" pitchFamily="34" charset="0"/>
              </a:rPr>
              <a:t>в т.ч. </a:t>
            </a:r>
            <a:r>
              <a:rPr lang="x-none" sz="2000" dirty="0">
                <a:solidFill>
                  <a:srgbClr val="002060"/>
                </a:solidFill>
                <a:latin typeface="Arial Narrow" panose="020B0606020202030204" pitchFamily="34" charset="0"/>
              </a:rPr>
              <a:t>экспресс-методы</a:t>
            </a:r>
            <a:r>
              <a:rPr lang="en-US" sz="2000" dirty="0">
                <a:solidFill>
                  <a:srgbClr val="002060"/>
                </a:solidFill>
                <a:latin typeface="Arial Narrow" panose="020B0606020202030204" pitchFamily="34" charset="0"/>
              </a:rPr>
              <a:t> (</a:t>
            </a:r>
            <a:r>
              <a:rPr lang="ru-RU" sz="2000" dirty="0">
                <a:solidFill>
                  <a:srgbClr val="002060"/>
                </a:solidFill>
                <a:latin typeface="Arial Narrow" panose="020B0606020202030204" pitchFamily="34" charset="0"/>
              </a:rPr>
              <a:t>не требуют квалификационных подтверждений).</a:t>
            </a:r>
          </a:p>
          <a:p>
            <a:pPr algn="just">
              <a:lnSpc>
                <a:spcPct val="100000"/>
              </a:lnSpc>
              <a:spcBef>
                <a:spcPts val="0"/>
              </a:spcBef>
              <a:buFont typeface="Wingdings" panose="05000000000000000000" pitchFamily="2" charset="2"/>
              <a:buChar char="Ø"/>
            </a:pPr>
            <a:endParaRPr lang="ru-RU" sz="2000"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Ø"/>
            </a:pPr>
            <a:endParaRPr lang="ru-RU" sz="2000"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Ø"/>
            </a:pPr>
            <a:r>
              <a:rPr lang="ru-RU" sz="2500" b="1" u="sng" dirty="0">
                <a:solidFill>
                  <a:srgbClr val="002060"/>
                </a:solidFill>
                <a:latin typeface="Arial Narrow" panose="020B0606020202030204" pitchFamily="34" charset="0"/>
              </a:rPr>
              <a:t>Трансформация диспансерного учета</a:t>
            </a:r>
            <a:r>
              <a:rPr lang="ru-RU" sz="2500" b="1" dirty="0">
                <a:solidFill>
                  <a:srgbClr val="002060"/>
                </a:solidFill>
                <a:latin typeface="Arial Narrow" panose="020B0606020202030204" pitchFamily="34" charset="0"/>
              </a:rPr>
              <a:t> </a:t>
            </a:r>
          </a:p>
          <a:p>
            <a:pPr marL="0" indent="0" algn="just">
              <a:lnSpc>
                <a:spcPct val="100000"/>
              </a:lnSpc>
              <a:spcBef>
                <a:spcPts val="0"/>
              </a:spcBef>
              <a:buNone/>
            </a:pPr>
            <a:r>
              <a:rPr lang="ru-RU" sz="2000" dirty="0">
                <a:solidFill>
                  <a:srgbClr val="FF0000"/>
                </a:solidFill>
                <a:latin typeface="Arial Narrow" panose="020B0606020202030204" pitchFamily="34" charset="0"/>
              </a:rPr>
              <a:t>в динамическое наблюдение управляемых заболеваний </a:t>
            </a:r>
            <a:r>
              <a:rPr lang="ru-RU" sz="2000" dirty="0">
                <a:solidFill>
                  <a:srgbClr val="002060"/>
                </a:solidFill>
                <a:latin typeface="Arial Narrow" panose="020B0606020202030204" pitchFamily="34" charset="0"/>
              </a:rPr>
              <a:t>на уровне ПМСП (переход от декларативной диспансеризации порядка 900 нозологий к управлению порядка 220 нозологий).</a:t>
            </a:r>
          </a:p>
          <a:p>
            <a:pPr algn="just">
              <a:lnSpc>
                <a:spcPct val="100000"/>
              </a:lnSpc>
              <a:spcBef>
                <a:spcPts val="0"/>
              </a:spcBef>
              <a:buFont typeface="Wingdings" panose="05000000000000000000" pitchFamily="2" charset="2"/>
              <a:buChar char="Ø"/>
            </a:pPr>
            <a:endParaRPr lang="ru-RU" sz="2000" dirty="0">
              <a:solidFill>
                <a:srgbClr val="002060"/>
              </a:solidFill>
              <a:latin typeface="Arial Narrow" panose="020B0606020202030204" pitchFamily="34" charset="0"/>
            </a:endParaRPr>
          </a:p>
          <a:p>
            <a:pPr marL="0" indent="0" algn="just">
              <a:lnSpc>
                <a:spcPct val="100000"/>
              </a:lnSpc>
              <a:spcBef>
                <a:spcPts val="0"/>
              </a:spcBef>
              <a:buNone/>
            </a:pPr>
            <a:endParaRPr lang="ru-RU" sz="2000"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Ø"/>
            </a:pPr>
            <a:r>
              <a:rPr lang="ru-RU" sz="2500" b="1" u="sng" dirty="0">
                <a:solidFill>
                  <a:srgbClr val="002060"/>
                </a:solidFill>
                <a:latin typeface="Arial Narrow" panose="020B0606020202030204" pitchFamily="34" charset="0"/>
              </a:rPr>
              <a:t>Внедрение универсально-прогрессивной модели патронажной службы</a:t>
            </a:r>
            <a:r>
              <a:rPr lang="ru-RU" sz="2500" b="1" dirty="0">
                <a:solidFill>
                  <a:srgbClr val="002060"/>
                </a:solidFill>
                <a:latin typeface="Arial Narrow" panose="020B0606020202030204" pitchFamily="34" charset="0"/>
              </a:rPr>
              <a:t> </a:t>
            </a:r>
            <a:r>
              <a:rPr lang="ru-RU" sz="2000" dirty="0">
                <a:solidFill>
                  <a:srgbClr val="002060"/>
                </a:solidFill>
                <a:latin typeface="Arial Narrow" panose="020B0606020202030204" pitchFamily="34" charset="0"/>
              </a:rPr>
              <a:t>согласно стандартам организации педиатрической и акушерско-гинекологической служб </a:t>
            </a:r>
            <a:r>
              <a:rPr lang="ru-RU" sz="2000" dirty="0">
                <a:solidFill>
                  <a:srgbClr val="FF0000"/>
                </a:solidFill>
                <a:latin typeface="Arial Narrow" panose="020B0606020202030204" pitchFamily="34" charset="0"/>
              </a:rPr>
              <a:t>с включением услуг в базовый пакет</a:t>
            </a:r>
            <a:r>
              <a:rPr lang="ru-RU" sz="2000" dirty="0">
                <a:solidFill>
                  <a:srgbClr val="002060"/>
                </a:solidFill>
                <a:latin typeface="Arial Narrow" panose="020B0606020202030204" pitchFamily="34" charset="0"/>
              </a:rPr>
              <a:t>. Формирование индивидуального плана работы с семьей.</a:t>
            </a:r>
          </a:p>
          <a:p>
            <a:pPr algn="just">
              <a:lnSpc>
                <a:spcPct val="100000"/>
              </a:lnSpc>
              <a:spcBef>
                <a:spcPts val="0"/>
              </a:spcBef>
              <a:buFont typeface="Wingdings" panose="05000000000000000000" pitchFamily="2" charset="2"/>
              <a:buChar char="Ø"/>
            </a:pPr>
            <a:endParaRPr lang="ru-RU" sz="2000" dirty="0">
              <a:solidFill>
                <a:srgbClr val="002060"/>
              </a:solidFill>
              <a:latin typeface="Arial Narrow" panose="020B0606020202030204" pitchFamily="34" charset="0"/>
            </a:endParaRPr>
          </a:p>
          <a:p>
            <a:pPr>
              <a:lnSpc>
                <a:spcPct val="100000"/>
              </a:lnSpc>
              <a:spcBef>
                <a:spcPts val="0"/>
              </a:spcBef>
              <a:buFont typeface="Wingdings" panose="05000000000000000000" pitchFamily="2" charset="2"/>
              <a:buChar char="Ø"/>
            </a:pPr>
            <a:r>
              <a:rPr lang="ru-RU" sz="2500" b="1" u="sng" dirty="0">
                <a:solidFill>
                  <a:srgbClr val="002060"/>
                </a:solidFill>
                <a:latin typeface="Arial Narrow" panose="020B0606020202030204" pitchFamily="34" charset="0"/>
              </a:rPr>
              <a:t>Развитие профилактического направления</a:t>
            </a:r>
            <a:r>
              <a:rPr lang="ru-RU" sz="2500" dirty="0">
                <a:solidFill>
                  <a:srgbClr val="002060"/>
                </a:solidFill>
                <a:latin typeface="Arial Narrow" panose="020B0606020202030204" pitchFamily="34" charset="0"/>
              </a:rPr>
              <a:t>, </a:t>
            </a:r>
            <a:r>
              <a:rPr lang="ru-RU" sz="2000" dirty="0">
                <a:solidFill>
                  <a:srgbClr val="002060"/>
                </a:solidFill>
                <a:latin typeface="Arial Narrow" panose="020B0606020202030204" pitchFamily="34" charset="0"/>
              </a:rPr>
              <a:t>как </a:t>
            </a:r>
            <a:r>
              <a:rPr lang="ru-RU" sz="2000" dirty="0">
                <a:solidFill>
                  <a:srgbClr val="FF0000"/>
                </a:solidFill>
                <a:latin typeface="Arial Narrow" panose="020B0606020202030204" pitchFamily="34" charset="0"/>
              </a:rPr>
              <a:t>центрального звена </a:t>
            </a:r>
            <a:r>
              <a:rPr lang="ru-RU" sz="2000" dirty="0">
                <a:solidFill>
                  <a:srgbClr val="002060"/>
                </a:solidFill>
                <a:latin typeface="Arial Narrow" panose="020B0606020202030204" pitchFamily="34" charset="0"/>
              </a:rPr>
              <a:t>системы ПМСП (детализация профилактических осмотров (скринингов, охрана репродуктивного здоровья, молодежные центры и здорового образа жизни и т.д.). </a:t>
            </a:r>
          </a:p>
        </p:txBody>
      </p:sp>
    </p:spTree>
    <p:extLst>
      <p:ext uri="{BB962C8B-B14F-4D97-AF65-F5344CB8AC3E}">
        <p14:creationId xmlns:p14="http://schemas.microsoft.com/office/powerpoint/2010/main" val="3612447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Заголовок 5">
            <a:extLst>
              <a:ext uri="{FF2B5EF4-FFF2-40B4-BE49-F238E27FC236}">
                <a16:creationId xmlns:a16="http://schemas.microsoft.com/office/drawing/2014/main" id="{3E530E75-E9AB-442D-B4ED-599A9D013A90}"/>
              </a:ext>
            </a:extLst>
          </p:cNvPr>
          <p:cNvSpPr>
            <a:spLocks noGrp="1"/>
          </p:cNvSpPr>
          <p:nvPr>
            <p:ph type="title"/>
          </p:nvPr>
        </p:nvSpPr>
        <p:spPr>
          <a:xfrm>
            <a:off x="569464" y="8626"/>
            <a:ext cx="8890127" cy="747735"/>
          </a:xfrm>
        </p:spPr>
        <p:txBody>
          <a:bodyPr>
            <a:noAutofit/>
          </a:bodyPr>
          <a:lstStyle/>
          <a:p>
            <a:r>
              <a:rPr lang="ru-RU" sz="2800" b="1" dirty="0">
                <a:solidFill>
                  <a:srgbClr val="002060"/>
                </a:solidFill>
                <a:latin typeface="Arial Narrow"/>
                <a:cs typeface="Arial" panose="020B0604020202020204" pitchFamily="34" charset="0"/>
                <a:sym typeface="Arial Narrow"/>
              </a:rPr>
              <a:t>Алгоритм определения пакета ГОБМП/ОСМС </a:t>
            </a:r>
            <a:br>
              <a:rPr lang="ru-RU" sz="2800" b="1" dirty="0">
                <a:solidFill>
                  <a:srgbClr val="002060"/>
                </a:solidFill>
                <a:latin typeface="Arial Narrow"/>
                <a:cs typeface="Arial" panose="020B0604020202020204" pitchFamily="34" charset="0"/>
                <a:sym typeface="Arial Narrow"/>
              </a:rPr>
            </a:br>
            <a:r>
              <a:rPr lang="ru-RU" sz="2800" b="1" dirty="0">
                <a:solidFill>
                  <a:srgbClr val="C00000"/>
                </a:solidFill>
                <a:latin typeface="Arial Narrow"/>
                <a:cs typeface="Arial" panose="020B0604020202020204" pitchFamily="34" charset="0"/>
                <a:sym typeface="Arial Narrow"/>
              </a:rPr>
              <a:t>(повод заболевание) (КДУ вне КПН) </a:t>
            </a:r>
            <a:r>
              <a:rPr lang="ru-RU" sz="2000" b="1" i="1" dirty="0">
                <a:solidFill>
                  <a:srgbClr val="002060"/>
                </a:solidFill>
                <a:latin typeface="Arial Narrow"/>
                <a:cs typeface="Arial" panose="020B0604020202020204" pitchFamily="34" charset="0"/>
                <a:sym typeface="Arial Narrow"/>
              </a:rPr>
              <a:t>продолжение</a:t>
            </a:r>
            <a:endParaRPr lang="ru-RU" sz="2000" b="1" i="1" dirty="0">
              <a:solidFill>
                <a:srgbClr val="002060"/>
              </a:solidFill>
              <a:latin typeface="Arial Narrow" panose="020B0606020202030204" pitchFamily="34" charset="0"/>
              <a:cs typeface="Arial" panose="020B0604020202020204" pitchFamily="34" charset="0"/>
            </a:endParaRPr>
          </a:p>
        </p:txBody>
      </p:sp>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pic>
        <p:nvPicPr>
          <p:cNvPr id="2" name="Рисунок 1">
            <a:extLst>
              <a:ext uri="{FF2B5EF4-FFF2-40B4-BE49-F238E27FC236}">
                <a16:creationId xmlns:a16="http://schemas.microsoft.com/office/drawing/2014/main" id="{54B1766F-6997-49E6-9160-C7472AF3E341}"/>
              </a:ext>
            </a:extLst>
          </p:cNvPr>
          <p:cNvPicPr>
            <a:picLocks noChangeAspect="1"/>
          </p:cNvPicPr>
          <p:nvPr/>
        </p:nvPicPr>
        <p:blipFill>
          <a:blip r:embed="rId2"/>
          <a:stretch>
            <a:fillRect/>
          </a:stretch>
        </p:blipFill>
        <p:spPr>
          <a:xfrm>
            <a:off x="685799" y="1061600"/>
            <a:ext cx="10810875" cy="5282050"/>
          </a:xfrm>
          <a:prstGeom prst="rect">
            <a:avLst/>
          </a:prstGeom>
        </p:spPr>
      </p:pic>
    </p:spTree>
    <p:extLst>
      <p:ext uri="{BB962C8B-B14F-4D97-AF65-F5344CB8AC3E}">
        <p14:creationId xmlns:p14="http://schemas.microsoft.com/office/powerpoint/2010/main" val="2953692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Заголовок 5">
            <a:extLst>
              <a:ext uri="{FF2B5EF4-FFF2-40B4-BE49-F238E27FC236}">
                <a16:creationId xmlns:a16="http://schemas.microsoft.com/office/drawing/2014/main" id="{3E530E75-E9AB-442D-B4ED-599A9D013A90}"/>
              </a:ext>
            </a:extLst>
          </p:cNvPr>
          <p:cNvSpPr>
            <a:spLocks noGrp="1"/>
          </p:cNvSpPr>
          <p:nvPr>
            <p:ph type="title"/>
          </p:nvPr>
        </p:nvSpPr>
        <p:spPr>
          <a:xfrm>
            <a:off x="569464" y="8626"/>
            <a:ext cx="8890127" cy="747735"/>
          </a:xfrm>
        </p:spPr>
        <p:txBody>
          <a:bodyPr>
            <a:noAutofit/>
          </a:bodyPr>
          <a:lstStyle/>
          <a:p>
            <a:r>
              <a:rPr lang="ru-RU" sz="2800" b="1" dirty="0">
                <a:solidFill>
                  <a:srgbClr val="002060"/>
                </a:solidFill>
                <a:latin typeface="Arial Narrow"/>
                <a:cs typeface="Arial" panose="020B0604020202020204" pitchFamily="34" charset="0"/>
                <a:sym typeface="Arial Narrow"/>
              </a:rPr>
              <a:t>Алгоритм определения пакета ГОБМП/ОСМС </a:t>
            </a:r>
            <a:br>
              <a:rPr lang="ru-RU" sz="2800" b="1" dirty="0">
                <a:solidFill>
                  <a:srgbClr val="002060"/>
                </a:solidFill>
                <a:latin typeface="Arial Narrow"/>
                <a:cs typeface="Arial" panose="020B0604020202020204" pitchFamily="34" charset="0"/>
                <a:sym typeface="Arial Narrow"/>
              </a:rPr>
            </a:br>
            <a:r>
              <a:rPr lang="ru-RU" sz="2800" b="1" dirty="0">
                <a:solidFill>
                  <a:srgbClr val="C00000"/>
                </a:solidFill>
                <a:latin typeface="Arial Narrow"/>
                <a:cs typeface="Arial" panose="020B0604020202020204" pitchFamily="34" charset="0"/>
                <a:sym typeface="Arial Narrow"/>
              </a:rPr>
              <a:t>(повод заболевание) (КДУ вне КПН) </a:t>
            </a:r>
            <a:r>
              <a:rPr lang="ru-RU" sz="2000" b="1" i="1" dirty="0">
                <a:solidFill>
                  <a:srgbClr val="002060"/>
                </a:solidFill>
                <a:latin typeface="Arial Narrow"/>
                <a:cs typeface="Arial" panose="020B0604020202020204" pitchFamily="34" charset="0"/>
                <a:sym typeface="Arial Narrow"/>
              </a:rPr>
              <a:t>продолжение</a:t>
            </a:r>
            <a:endParaRPr lang="ru-RU" sz="2000" b="1" i="1" dirty="0">
              <a:solidFill>
                <a:srgbClr val="002060"/>
              </a:solidFill>
              <a:latin typeface="Arial Narrow" panose="020B0606020202030204" pitchFamily="34" charset="0"/>
              <a:cs typeface="Arial" panose="020B0604020202020204" pitchFamily="34" charset="0"/>
            </a:endParaRPr>
          </a:p>
        </p:txBody>
      </p:sp>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pic>
        <p:nvPicPr>
          <p:cNvPr id="4" name="Рисунок 3">
            <a:extLst>
              <a:ext uri="{FF2B5EF4-FFF2-40B4-BE49-F238E27FC236}">
                <a16:creationId xmlns:a16="http://schemas.microsoft.com/office/drawing/2014/main" id="{C7EFADCD-0ABD-469B-AB73-35C4E21C59C7}"/>
              </a:ext>
            </a:extLst>
          </p:cNvPr>
          <p:cNvPicPr>
            <a:picLocks noChangeAspect="1"/>
          </p:cNvPicPr>
          <p:nvPr/>
        </p:nvPicPr>
        <p:blipFill>
          <a:blip r:embed="rId2"/>
          <a:stretch>
            <a:fillRect/>
          </a:stretch>
        </p:blipFill>
        <p:spPr>
          <a:xfrm>
            <a:off x="342899" y="1219199"/>
            <a:ext cx="11496675" cy="5038725"/>
          </a:xfrm>
          <a:prstGeom prst="rect">
            <a:avLst/>
          </a:prstGeom>
        </p:spPr>
      </p:pic>
    </p:spTree>
    <p:extLst>
      <p:ext uri="{BB962C8B-B14F-4D97-AF65-F5344CB8AC3E}">
        <p14:creationId xmlns:p14="http://schemas.microsoft.com/office/powerpoint/2010/main" val="1967214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Заголовок 5">
            <a:extLst>
              <a:ext uri="{FF2B5EF4-FFF2-40B4-BE49-F238E27FC236}">
                <a16:creationId xmlns:a16="http://schemas.microsoft.com/office/drawing/2014/main" id="{3E530E75-E9AB-442D-B4ED-599A9D013A90}"/>
              </a:ext>
            </a:extLst>
          </p:cNvPr>
          <p:cNvSpPr>
            <a:spLocks noGrp="1"/>
          </p:cNvSpPr>
          <p:nvPr>
            <p:ph type="title"/>
          </p:nvPr>
        </p:nvSpPr>
        <p:spPr>
          <a:xfrm>
            <a:off x="569464" y="8626"/>
            <a:ext cx="8890127" cy="747735"/>
          </a:xfrm>
        </p:spPr>
        <p:txBody>
          <a:bodyPr>
            <a:noAutofit/>
          </a:bodyPr>
          <a:lstStyle/>
          <a:p>
            <a:r>
              <a:rPr lang="ru-RU" sz="2800" b="1" dirty="0">
                <a:solidFill>
                  <a:srgbClr val="002060"/>
                </a:solidFill>
                <a:latin typeface="Arial Narrow"/>
                <a:cs typeface="Arial" panose="020B0604020202020204" pitchFamily="34" charset="0"/>
                <a:sym typeface="Arial Narrow"/>
              </a:rPr>
              <a:t>Алгоритм определения пакета ГОБМП/ОСМС </a:t>
            </a:r>
            <a:br>
              <a:rPr lang="ru-RU" sz="2800" b="1" dirty="0">
                <a:solidFill>
                  <a:srgbClr val="002060"/>
                </a:solidFill>
                <a:latin typeface="Arial Narrow"/>
                <a:cs typeface="Arial" panose="020B0604020202020204" pitchFamily="34" charset="0"/>
                <a:sym typeface="Arial Narrow"/>
              </a:rPr>
            </a:br>
            <a:r>
              <a:rPr lang="ru-RU" sz="2800" b="1" dirty="0">
                <a:solidFill>
                  <a:srgbClr val="C00000"/>
                </a:solidFill>
                <a:latin typeface="Arial Narrow"/>
                <a:cs typeface="Arial" panose="020B0604020202020204" pitchFamily="34" charset="0"/>
                <a:sym typeface="Arial Narrow"/>
              </a:rPr>
              <a:t>(повод травма) (КДУ вне КПН) </a:t>
            </a:r>
            <a:endParaRPr lang="ru-RU" sz="2000" b="1" i="1" dirty="0">
              <a:solidFill>
                <a:srgbClr val="002060"/>
              </a:solidFill>
              <a:latin typeface="Arial Narrow" panose="020B0606020202030204" pitchFamily="34" charset="0"/>
              <a:cs typeface="Arial" panose="020B0604020202020204" pitchFamily="34" charset="0"/>
            </a:endParaRPr>
          </a:p>
        </p:txBody>
      </p:sp>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pic>
        <p:nvPicPr>
          <p:cNvPr id="5" name="Рисунок 4">
            <a:extLst>
              <a:ext uri="{FF2B5EF4-FFF2-40B4-BE49-F238E27FC236}">
                <a16:creationId xmlns:a16="http://schemas.microsoft.com/office/drawing/2014/main" id="{5DE1227D-C4F3-46B9-9406-BB1F2B2818F6}"/>
              </a:ext>
            </a:extLst>
          </p:cNvPr>
          <p:cNvPicPr>
            <a:picLocks noChangeAspect="1"/>
          </p:cNvPicPr>
          <p:nvPr/>
        </p:nvPicPr>
        <p:blipFill>
          <a:blip r:embed="rId2"/>
          <a:stretch>
            <a:fillRect/>
          </a:stretch>
        </p:blipFill>
        <p:spPr>
          <a:xfrm>
            <a:off x="676274" y="1143000"/>
            <a:ext cx="10544175" cy="4086226"/>
          </a:xfrm>
          <a:prstGeom prst="rect">
            <a:avLst/>
          </a:prstGeom>
        </p:spPr>
      </p:pic>
    </p:spTree>
    <p:extLst>
      <p:ext uri="{BB962C8B-B14F-4D97-AF65-F5344CB8AC3E}">
        <p14:creationId xmlns:p14="http://schemas.microsoft.com/office/powerpoint/2010/main" val="3104871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Заголовок 5">
            <a:extLst>
              <a:ext uri="{FF2B5EF4-FFF2-40B4-BE49-F238E27FC236}">
                <a16:creationId xmlns:a16="http://schemas.microsoft.com/office/drawing/2014/main" id="{3E530E75-E9AB-442D-B4ED-599A9D013A90}"/>
              </a:ext>
            </a:extLst>
          </p:cNvPr>
          <p:cNvSpPr>
            <a:spLocks noGrp="1"/>
          </p:cNvSpPr>
          <p:nvPr>
            <p:ph type="title"/>
          </p:nvPr>
        </p:nvSpPr>
        <p:spPr>
          <a:xfrm>
            <a:off x="569464" y="8626"/>
            <a:ext cx="8890127" cy="747735"/>
          </a:xfrm>
        </p:spPr>
        <p:txBody>
          <a:bodyPr>
            <a:noAutofit/>
          </a:bodyPr>
          <a:lstStyle/>
          <a:p>
            <a:r>
              <a:rPr lang="ru-RU" sz="2800" b="1" dirty="0">
                <a:solidFill>
                  <a:srgbClr val="002060"/>
                </a:solidFill>
                <a:latin typeface="Arial Narrow"/>
                <a:cs typeface="Arial" panose="020B0604020202020204" pitchFamily="34" charset="0"/>
                <a:sym typeface="Arial Narrow"/>
              </a:rPr>
              <a:t>Алгоритм определения пакета ГОБМП/ОСМС </a:t>
            </a:r>
            <a:br>
              <a:rPr lang="ru-RU" sz="2800" b="1" dirty="0">
                <a:solidFill>
                  <a:srgbClr val="002060"/>
                </a:solidFill>
                <a:latin typeface="Arial Narrow"/>
                <a:cs typeface="Arial" panose="020B0604020202020204" pitchFamily="34" charset="0"/>
                <a:sym typeface="Arial Narrow"/>
              </a:rPr>
            </a:br>
            <a:r>
              <a:rPr lang="ru-RU" sz="2800" b="1" dirty="0">
                <a:solidFill>
                  <a:srgbClr val="C00000"/>
                </a:solidFill>
                <a:latin typeface="Arial Narrow"/>
                <a:cs typeface="Arial" panose="020B0604020202020204" pitchFamily="34" charset="0"/>
                <a:sym typeface="Arial Narrow"/>
              </a:rPr>
              <a:t>(повод профилактика) (КДУ вне КПН) </a:t>
            </a:r>
            <a:endParaRPr lang="ru-RU" sz="2000" b="1" i="1" dirty="0">
              <a:solidFill>
                <a:srgbClr val="002060"/>
              </a:solidFill>
              <a:latin typeface="Arial Narrow" panose="020B0606020202030204" pitchFamily="34" charset="0"/>
              <a:cs typeface="Arial" panose="020B0604020202020204" pitchFamily="34" charset="0"/>
            </a:endParaRPr>
          </a:p>
        </p:txBody>
      </p:sp>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pic>
        <p:nvPicPr>
          <p:cNvPr id="2" name="Рисунок 1">
            <a:extLst>
              <a:ext uri="{FF2B5EF4-FFF2-40B4-BE49-F238E27FC236}">
                <a16:creationId xmlns:a16="http://schemas.microsoft.com/office/drawing/2014/main" id="{278E4E43-CF52-4FF7-98D4-245AEF9DCFD0}"/>
              </a:ext>
            </a:extLst>
          </p:cNvPr>
          <p:cNvPicPr>
            <a:picLocks noChangeAspect="1"/>
          </p:cNvPicPr>
          <p:nvPr/>
        </p:nvPicPr>
        <p:blipFill>
          <a:blip r:embed="rId2"/>
          <a:stretch>
            <a:fillRect/>
          </a:stretch>
        </p:blipFill>
        <p:spPr>
          <a:xfrm>
            <a:off x="495300" y="994850"/>
            <a:ext cx="11125200" cy="5444050"/>
          </a:xfrm>
          <a:prstGeom prst="rect">
            <a:avLst/>
          </a:prstGeom>
        </p:spPr>
      </p:pic>
    </p:spTree>
    <p:extLst>
      <p:ext uri="{BB962C8B-B14F-4D97-AF65-F5344CB8AC3E}">
        <p14:creationId xmlns:p14="http://schemas.microsoft.com/office/powerpoint/2010/main" val="1055947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Заголовок 5">
            <a:extLst>
              <a:ext uri="{FF2B5EF4-FFF2-40B4-BE49-F238E27FC236}">
                <a16:creationId xmlns:a16="http://schemas.microsoft.com/office/drawing/2014/main" id="{3E530E75-E9AB-442D-B4ED-599A9D013A90}"/>
              </a:ext>
            </a:extLst>
          </p:cNvPr>
          <p:cNvSpPr>
            <a:spLocks noGrp="1"/>
          </p:cNvSpPr>
          <p:nvPr>
            <p:ph type="title"/>
          </p:nvPr>
        </p:nvSpPr>
        <p:spPr>
          <a:xfrm>
            <a:off x="569464" y="8626"/>
            <a:ext cx="8890127" cy="747735"/>
          </a:xfrm>
        </p:spPr>
        <p:txBody>
          <a:bodyPr>
            <a:noAutofit/>
          </a:bodyPr>
          <a:lstStyle/>
          <a:p>
            <a:r>
              <a:rPr lang="ru-RU" sz="2800" b="1" dirty="0">
                <a:solidFill>
                  <a:srgbClr val="002060"/>
                </a:solidFill>
                <a:latin typeface="Arial Narrow"/>
                <a:cs typeface="Arial" panose="020B0604020202020204" pitchFamily="34" charset="0"/>
                <a:sym typeface="Arial Narrow"/>
              </a:rPr>
              <a:t>Алгоритм определения пакета ГОБМП/ОСМС </a:t>
            </a:r>
            <a:br>
              <a:rPr lang="ru-RU" sz="2800" b="1" dirty="0">
                <a:solidFill>
                  <a:srgbClr val="002060"/>
                </a:solidFill>
                <a:latin typeface="Arial Narrow"/>
                <a:cs typeface="Arial" panose="020B0604020202020204" pitchFamily="34" charset="0"/>
                <a:sym typeface="Arial Narrow"/>
              </a:rPr>
            </a:br>
            <a:r>
              <a:rPr lang="ru-RU" sz="2800" b="1" dirty="0">
                <a:solidFill>
                  <a:srgbClr val="C00000"/>
                </a:solidFill>
                <a:latin typeface="Arial Narrow"/>
                <a:cs typeface="Arial" panose="020B0604020202020204" pitchFamily="34" charset="0"/>
                <a:sym typeface="Arial Narrow"/>
              </a:rPr>
              <a:t>(повод динамическое наблюдение) (КДУ вне КПН) </a:t>
            </a:r>
            <a:endParaRPr lang="ru-RU" sz="2000" b="1" i="1" dirty="0">
              <a:solidFill>
                <a:srgbClr val="002060"/>
              </a:solidFill>
              <a:latin typeface="Arial Narrow" panose="020B0606020202030204" pitchFamily="34" charset="0"/>
              <a:cs typeface="Arial" panose="020B0604020202020204" pitchFamily="34" charset="0"/>
            </a:endParaRPr>
          </a:p>
        </p:txBody>
      </p:sp>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pic>
        <p:nvPicPr>
          <p:cNvPr id="3" name="Рисунок 2">
            <a:extLst>
              <a:ext uri="{FF2B5EF4-FFF2-40B4-BE49-F238E27FC236}">
                <a16:creationId xmlns:a16="http://schemas.microsoft.com/office/drawing/2014/main" id="{14818F04-C360-4755-BE7A-2CF0E6F47A8C}"/>
              </a:ext>
            </a:extLst>
          </p:cNvPr>
          <p:cNvPicPr>
            <a:picLocks noChangeAspect="1"/>
          </p:cNvPicPr>
          <p:nvPr/>
        </p:nvPicPr>
        <p:blipFill>
          <a:blip r:embed="rId2"/>
          <a:stretch>
            <a:fillRect/>
          </a:stretch>
        </p:blipFill>
        <p:spPr>
          <a:xfrm>
            <a:off x="464689" y="1552575"/>
            <a:ext cx="10908161" cy="4210050"/>
          </a:xfrm>
          <a:prstGeom prst="rect">
            <a:avLst/>
          </a:prstGeom>
        </p:spPr>
      </p:pic>
    </p:spTree>
    <p:extLst>
      <p:ext uri="{BB962C8B-B14F-4D97-AF65-F5344CB8AC3E}">
        <p14:creationId xmlns:p14="http://schemas.microsoft.com/office/powerpoint/2010/main" val="433197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Заголовок 5">
            <a:extLst>
              <a:ext uri="{FF2B5EF4-FFF2-40B4-BE49-F238E27FC236}">
                <a16:creationId xmlns:a16="http://schemas.microsoft.com/office/drawing/2014/main" id="{3E530E75-E9AB-442D-B4ED-599A9D013A90}"/>
              </a:ext>
            </a:extLst>
          </p:cNvPr>
          <p:cNvSpPr>
            <a:spLocks noGrp="1"/>
          </p:cNvSpPr>
          <p:nvPr>
            <p:ph type="title"/>
          </p:nvPr>
        </p:nvSpPr>
        <p:spPr>
          <a:xfrm>
            <a:off x="569464" y="8626"/>
            <a:ext cx="8890127" cy="747735"/>
          </a:xfrm>
        </p:spPr>
        <p:txBody>
          <a:bodyPr>
            <a:noAutofit/>
          </a:bodyPr>
          <a:lstStyle/>
          <a:p>
            <a:r>
              <a:rPr lang="ru-RU" sz="2800" b="1" dirty="0">
                <a:solidFill>
                  <a:srgbClr val="002060"/>
                </a:solidFill>
                <a:latin typeface="Arial Narrow"/>
                <a:cs typeface="Arial" panose="020B0604020202020204" pitchFamily="34" charset="0"/>
                <a:sym typeface="Arial Narrow"/>
              </a:rPr>
              <a:t>Алгоритм определения пакета ГОБМП/ОСМС </a:t>
            </a:r>
            <a:br>
              <a:rPr lang="ru-RU" sz="2800" b="1" dirty="0">
                <a:solidFill>
                  <a:srgbClr val="002060"/>
                </a:solidFill>
                <a:latin typeface="Arial Narrow"/>
                <a:cs typeface="Arial" panose="020B0604020202020204" pitchFamily="34" charset="0"/>
                <a:sym typeface="Arial Narrow"/>
              </a:rPr>
            </a:br>
            <a:r>
              <a:rPr lang="ru-RU" sz="2800" b="1" dirty="0">
                <a:solidFill>
                  <a:srgbClr val="C00000"/>
                </a:solidFill>
                <a:latin typeface="Arial Narrow"/>
                <a:cs typeface="Arial" panose="020B0604020202020204" pitchFamily="34" charset="0"/>
                <a:sym typeface="Arial Narrow"/>
              </a:rPr>
              <a:t>(повод МСУ, административный) (КДУ в КПН) </a:t>
            </a:r>
            <a:endParaRPr lang="ru-RU" sz="2000" b="1" i="1" dirty="0">
              <a:solidFill>
                <a:srgbClr val="002060"/>
              </a:solidFill>
              <a:latin typeface="Arial Narrow" panose="020B0606020202030204" pitchFamily="34" charset="0"/>
              <a:cs typeface="Arial" panose="020B0604020202020204" pitchFamily="34" charset="0"/>
            </a:endParaRPr>
          </a:p>
        </p:txBody>
      </p:sp>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pic>
        <p:nvPicPr>
          <p:cNvPr id="2" name="Рисунок 1">
            <a:extLst>
              <a:ext uri="{FF2B5EF4-FFF2-40B4-BE49-F238E27FC236}">
                <a16:creationId xmlns:a16="http://schemas.microsoft.com/office/drawing/2014/main" id="{FC4EA2E8-6D2B-43FE-BDF0-DC0006058FC1}"/>
              </a:ext>
            </a:extLst>
          </p:cNvPr>
          <p:cNvPicPr>
            <a:picLocks noChangeAspect="1"/>
          </p:cNvPicPr>
          <p:nvPr/>
        </p:nvPicPr>
        <p:blipFill>
          <a:blip r:embed="rId2"/>
          <a:stretch>
            <a:fillRect/>
          </a:stretch>
        </p:blipFill>
        <p:spPr>
          <a:xfrm>
            <a:off x="400050" y="1457325"/>
            <a:ext cx="11058525" cy="4210050"/>
          </a:xfrm>
          <a:prstGeom prst="rect">
            <a:avLst/>
          </a:prstGeom>
        </p:spPr>
      </p:pic>
    </p:spTree>
    <p:extLst>
      <p:ext uri="{BB962C8B-B14F-4D97-AF65-F5344CB8AC3E}">
        <p14:creationId xmlns:p14="http://schemas.microsoft.com/office/powerpoint/2010/main" val="665155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Заголовок 5">
            <a:extLst>
              <a:ext uri="{FF2B5EF4-FFF2-40B4-BE49-F238E27FC236}">
                <a16:creationId xmlns:a16="http://schemas.microsoft.com/office/drawing/2014/main" id="{3E530E75-E9AB-442D-B4ED-599A9D013A90}"/>
              </a:ext>
            </a:extLst>
          </p:cNvPr>
          <p:cNvSpPr>
            <a:spLocks noGrp="1"/>
          </p:cNvSpPr>
          <p:nvPr>
            <p:ph type="title"/>
          </p:nvPr>
        </p:nvSpPr>
        <p:spPr>
          <a:xfrm>
            <a:off x="569464" y="211801"/>
            <a:ext cx="8890127" cy="544560"/>
          </a:xfrm>
        </p:spPr>
        <p:txBody>
          <a:bodyPr>
            <a:noAutofit/>
          </a:bodyPr>
          <a:lstStyle/>
          <a:p>
            <a:r>
              <a:rPr lang="ru-RU" sz="2800" b="1" dirty="0">
                <a:solidFill>
                  <a:srgbClr val="002060"/>
                </a:solidFill>
                <a:latin typeface="Arial Narrow"/>
                <a:sym typeface="Arial Narrow"/>
              </a:rPr>
              <a:t>ПРИНИЦИПЫ и ПОДХОДЫ </a:t>
            </a:r>
            <a:r>
              <a:rPr lang="ru-RU" sz="2800" b="1" dirty="0">
                <a:solidFill>
                  <a:srgbClr val="C00000"/>
                </a:solidFill>
                <a:latin typeface="Arial Narrow"/>
                <a:sym typeface="Arial Narrow"/>
              </a:rPr>
              <a:t>СМП/СЗП</a:t>
            </a:r>
            <a:endParaRPr lang="ru-RU" sz="2800" b="1" dirty="0">
              <a:solidFill>
                <a:srgbClr val="C00000"/>
              </a:solidFill>
              <a:latin typeface="Arial Narrow" panose="020B0606020202030204" pitchFamily="34" charset="0"/>
              <a:cs typeface="Arial" panose="020B0604020202020204" pitchFamily="34" charset="0"/>
            </a:endParaRPr>
          </a:p>
        </p:txBody>
      </p:sp>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7" name="Google Shape;95;p2">
            <a:extLst>
              <a:ext uri="{FF2B5EF4-FFF2-40B4-BE49-F238E27FC236}">
                <a16:creationId xmlns:a16="http://schemas.microsoft.com/office/drawing/2014/main" id="{E6B8CBE2-80E3-4EBE-A470-C4433C9B6306}"/>
              </a:ext>
            </a:extLst>
          </p:cNvPr>
          <p:cNvSpPr txBox="1">
            <a:spLocks/>
          </p:cNvSpPr>
          <p:nvPr/>
        </p:nvSpPr>
        <p:spPr>
          <a:xfrm>
            <a:off x="33503" y="839624"/>
            <a:ext cx="12013088" cy="54456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ru-RU" sz="3200" b="1" dirty="0">
                <a:solidFill>
                  <a:srgbClr val="C00000"/>
                </a:solidFill>
                <a:latin typeface="Arial Narrow" panose="020B0606020202030204" pitchFamily="34" charset="0"/>
              </a:rPr>
              <a:t>Стационарная и стационарозамещающая помощь</a:t>
            </a:r>
            <a:endParaRPr lang="ru-RU" dirty="0">
              <a:solidFill>
                <a:srgbClr val="C00000"/>
              </a:solidFill>
              <a:latin typeface="Arial Narrow" panose="020B0606020202030204" pitchFamily="34" charset="0"/>
            </a:endParaRP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33503" y="1467448"/>
            <a:ext cx="12124994" cy="5178752"/>
          </a:xfrm>
          <a:prstGeom prst="rect">
            <a:avLst/>
          </a:prstGeom>
          <a:noFill/>
          <a:ln>
            <a:noFill/>
          </a:ln>
        </p:spPr>
        <p:txBody>
          <a:bodyPr spcFirstLastPara="1" vert="horz" wrap="square" lIns="91425" tIns="45700" rIns="91425" bIns="45700" numCol="2"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r>
              <a:rPr lang="ru-RU" sz="2500" b="1" u="sng" dirty="0">
                <a:solidFill>
                  <a:srgbClr val="002060"/>
                </a:solidFill>
                <a:latin typeface="Arial Narrow" panose="020B0606020202030204" pitchFamily="34" charset="0"/>
              </a:rPr>
              <a:t>Экономическая эффективность </a:t>
            </a:r>
            <a:r>
              <a:rPr lang="ru-RU" sz="2500" dirty="0">
                <a:solidFill>
                  <a:srgbClr val="002060"/>
                </a:solidFill>
                <a:latin typeface="Arial Narrow" panose="020B0606020202030204" pitchFamily="34" charset="0"/>
              </a:rPr>
              <a:t>- наиболее </a:t>
            </a:r>
            <a:r>
              <a:rPr lang="ru-RU" sz="2500" dirty="0">
                <a:solidFill>
                  <a:srgbClr val="C00000"/>
                </a:solidFill>
                <a:latin typeface="Arial Narrow" panose="020B0606020202030204" pitchFamily="34" charset="0"/>
              </a:rPr>
              <a:t>простые и малозатратные  в условиях ДС</a:t>
            </a:r>
            <a:r>
              <a:rPr lang="ru-RU" sz="2500" dirty="0">
                <a:solidFill>
                  <a:srgbClr val="002060"/>
                </a:solidFill>
                <a:latin typeface="Arial Narrow" panose="020B0606020202030204" pitchFamily="34" charset="0"/>
              </a:rPr>
              <a:t>:</a:t>
            </a:r>
          </a:p>
          <a:p>
            <a:pPr marL="0" indent="0" algn="just">
              <a:lnSpc>
                <a:spcPct val="100000"/>
              </a:lnSpc>
              <a:spcBef>
                <a:spcPts val="0"/>
              </a:spcBef>
              <a:buNone/>
            </a:pPr>
            <a:r>
              <a:rPr lang="ru-RU" sz="2400" b="1" u="sng" dirty="0">
                <a:solidFill>
                  <a:srgbClr val="002060"/>
                </a:solidFill>
                <a:latin typeface="Arial Narrow" panose="020B0606020202030204" pitchFamily="34" charset="0"/>
              </a:rPr>
              <a:t>КС:</a:t>
            </a:r>
            <a:r>
              <a:rPr lang="ru-RU" sz="2400" dirty="0">
                <a:solidFill>
                  <a:srgbClr val="002060"/>
                </a:solidFill>
                <a:latin typeface="Arial Narrow" panose="020B0606020202030204" pitchFamily="34" charset="0"/>
              </a:rPr>
              <a:t>  </a:t>
            </a:r>
            <a:r>
              <a:rPr lang="ru-RU" sz="1800" dirty="0">
                <a:solidFill>
                  <a:srgbClr val="002060"/>
                </a:solidFill>
                <a:latin typeface="Arial Narrow" panose="020B0606020202030204" pitchFamily="34" charset="0"/>
              </a:rPr>
              <a:t>Состояния с высоким риском и возможностью развития осложнений    и требующие врачебного   наблюдения не менее 2-3-х раз в сутки и ночью, в т.ч. п</a:t>
            </a:r>
            <a:r>
              <a:rPr lang="kk-KZ" sz="1800" dirty="0">
                <a:solidFill>
                  <a:srgbClr val="002060"/>
                </a:solidFill>
                <a:latin typeface="Arial Narrow" panose="020B0606020202030204" pitchFamily="34" charset="0"/>
              </a:rPr>
              <a:t>о</a:t>
            </a:r>
            <a:r>
              <a:rPr lang="ru-RU" sz="1800" dirty="0" err="1">
                <a:solidFill>
                  <a:srgbClr val="002060"/>
                </a:solidFill>
                <a:latin typeface="Arial Narrow" panose="020B0606020202030204" pitchFamily="34" charset="0"/>
              </a:rPr>
              <a:t>сле</a:t>
            </a:r>
            <a:r>
              <a:rPr lang="ru-RU" sz="1800" dirty="0">
                <a:solidFill>
                  <a:srgbClr val="002060"/>
                </a:solidFill>
                <a:latin typeface="Arial Narrow" panose="020B0606020202030204" pitchFamily="34" charset="0"/>
              </a:rPr>
              <a:t> оперативных вмешательств, а также проведения диагностических и лечебных мероприятий не менее 2-х раз в сутки.</a:t>
            </a:r>
          </a:p>
          <a:p>
            <a:pPr marL="0" indent="0" algn="just">
              <a:lnSpc>
                <a:spcPct val="100000"/>
              </a:lnSpc>
              <a:spcBef>
                <a:spcPts val="0"/>
              </a:spcBef>
              <a:buNone/>
            </a:pPr>
            <a:r>
              <a:rPr lang="ru-RU" sz="2400" b="1" u="sng" dirty="0">
                <a:solidFill>
                  <a:srgbClr val="002060"/>
                </a:solidFill>
                <a:latin typeface="Arial Narrow" panose="020B0606020202030204" pitchFamily="34" charset="0"/>
              </a:rPr>
              <a:t>ДС:</a:t>
            </a:r>
            <a:r>
              <a:rPr lang="ru-RU" sz="1800" dirty="0">
                <a:solidFill>
                  <a:srgbClr val="002060"/>
                </a:solidFill>
                <a:latin typeface="Arial Narrow" panose="020B0606020202030204" pitchFamily="34" charset="0"/>
              </a:rPr>
              <a:t> Наличие острого или обострения хронического заболевания при необходимости проведения лечебных и диагностических мероприятий не более 2-х раз в течении нескольких часов в АПП, в т.ч. после оперативных вмешательств и до суток круглосуточном стационаре.</a:t>
            </a:r>
          </a:p>
          <a:p>
            <a:pPr marL="0" indent="0" algn="just">
              <a:lnSpc>
                <a:spcPct val="100000"/>
              </a:lnSpc>
              <a:spcBef>
                <a:spcPts val="0"/>
              </a:spcBef>
              <a:buNone/>
            </a:pPr>
            <a:endParaRPr lang="ru-RU" sz="1800" dirty="0">
              <a:solidFill>
                <a:srgbClr val="002060"/>
              </a:solidFill>
              <a:latin typeface="Arial Narrow" panose="020B0606020202030204" pitchFamily="34" charset="0"/>
            </a:endParaRPr>
          </a:p>
          <a:p>
            <a:pPr marL="0" indent="0" algn="just">
              <a:lnSpc>
                <a:spcPct val="100000"/>
              </a:lnSpc>
              <a:spcBef>
                <a:spcPts val="0"/>
              </a:spcBef>
              <a:buNone/>
            </a:pPr>
            <a:endParaRPr lang="ru-RU" sz="1800" dirty="0">
              <a:solidFill>
                <a:srgbClr val="002060"/>
              </a:solidFill>
              <a:latin typeface="Arial Narrow" panose="020B0606020202030204" pitchFamily="34" charset="0"/>
            </a:endParaRPr>
          </a:p>
          <a:p>
            <a:pPr marL="0" indent="0" algn="just">
              <a:lnSpc>
                <a:spcPct val="100000"/>
              </a:lnSpc>
              <a:spcBef>
                <a:spcPts val="0"/>
              </a:spcBef>
              <a:buNone/>
            </a:pPr>
            <a:endParaRPr lang="ru-RU" sz="1800" dirty="0">
              <a:solidFill>
                <a:srgbClr val="002060"/>
              </a:solidFill>
              <a:latin typeface="Arial Narrow" panose="020B0606020202030204" pitchFamily="34" charset="0"/>
            </a:endParaRPr>
          </a:p>
          <a:p>
            <a:pPr marL="0" indent="0" algn="just">
              <a:lnSpc>
                <a:spcPct val="100000"/>
              </a:lnSpc>
              <a:spcBef>
                <a:spcPts val="0"/>
              </a:spcBef>
              <a:buNone/>
            </a:pPr>
            <a:endParaRPr lang="ru-RU" sz="1800"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Ø"/>
            </a:pPr>
            <a:r>
              <a:rPr lang="ru-RU" sz="2500" b="1" u="sng" dirty="0">
                <a:solidFill>
                  <a:srgbClr val="002060"/>
                </a:solidFill>
                <a:latin typeface="Arial Narrow" panose="020B0606020202030204" pitchFamily="34" charset="0"/>
              </a:rPr>
              <a:t>Обеспечения доступности услуг на селе </a:t>
            </a:r>
            <a:r>
              <a:rPr lang="ru-RU" sz="2500" dirty="0">
                <a:solidFill>
                  <a:srgbClr val="002060"/>
                </a:solidFill>
                <a:latin typeface="Arial Narrow" panose="020B0606020202030204" pitchFamily="34" charset="0"/>
              </a:rPr>
              <a:t>- </a:t>
            </a:r>
            <a:r>
              <a:rPr lang="ru-RU" sz="2000" dirty="0">
                <a:solidFill>
                  <a:srgbClr val="C00000"/>
                </a:solidFill>
                <a:latin typeface="Arial Narrow" panose="020B0606020202030204" pitchFamily="34" charset="0"/>
              </a:rPr>
              <a:t>регионализация</a:t>
            </a:r>
            <a:r>
              <a:rPr lang="ru-RU" sz="2000" dirty="0">
                <a:solidFill>
                  <a:srgbClr val="002060"/>
                </a:solidFill>
                <a:latin typeface="Arial Narrow" panose="020B0606020202030204" pitchFamily="34" charset="0"/>
              </a:rPr>
              <a:t> медицинской помощи с учетом уровня оснащенности, подготовленности специалистов.</a:t>
            </a:r>
          </a:p>
          <a:p>
            <a:pPr marL="0" indent="0" algn="just">
              <a:lnSpc>
                <a:spcPct val="100000"/>
              </a:lnSpc>
              <a:spcBef>
                <a:spcPts val="0"/>
              </a:spcBef>
              <a:buNone/>
            </a:pPr>
            <a:endParaRPr lang="ru-RU" sz="2500"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Ø"/>
            </a:pPr>
            <a:r>
              <a:rPr lang="ru-RU" sz="2500" b="1" u="sng" dirty="0">
                <a:solidFill>
                  <a:srgbClr val="002060"/>
                </a:solidFill>
                <a:latin typeface="Arial Narrow" panose="020B0606020202030204" pitchFamily="34" charset="0"/>
              </a:rPr>
              <a:t>Поддержка компетенций и навыков медицинских работников </a:t>
            </a:r>
            <a:r>
              <a:rPr lang="ru-RU" sz="2500" dirty="0">
                <a:solidFill>
                  <a:srgbClr val="002060"/>
                </a:solidFill>
                <a:latin typeface="Arial Narrow" panose="020B0606020202030204" pitchFamily="34" charset="0"/>
              </a:rPr>
              <a:t>- </a:t>
            </a:r>
            <a:r>
              <a:rPr lang="ru-RU" sz="2000" dirty="0">
                <a:solidFill>
                  <a:srgbClr val="002060"/>
                </a:solidFill>
                <a:latin typeface="Arial Narrow" panose="020B0606020202030204" pitchFamily="34" charset="0"/>
              </a:rPr>
              <a:t>в КС должны лечиться </a:t>
            </a:r>
            <a:r>
              <a:rPr lang="ru-RU" sz="2000" dirty="0">
                <a:solidFill>
                  <a:srgbClr val="C00000"/>
                </a:solidFill>
                <a:latin typeface="Arial Narrow" panose="020B0606020202030204" pitchFamily="34" charset="0"/>
              </a:rPr>
              <a:t>относительно сложные случаи</a:t>
            </a:r>
            <a:r>
              <a:rPr lang="ru-RU" sz="2000" dirty="0">
                <a:solidFill>
                  <a:srgbClr val="002060"/>
                </a:solidFill>
                <a:latin typeface="Arial Narrow" panose="020B0606020202030204" pitchFamily="34" charset="0"/>
              </a:rPr>
              <a:t>, для оказания которых требуется постоянное повышение квалификации специалистов.</a:t>
            </a:r>
          </a:p>
        </p:txBody>
      </p:sp>
    </p:spTree>
    <p:extLst>
      <p:ext uri="{BB962C8B-B14F-4D97-AF65-F5344CB8AC3E}">
        <p14:creationId xmlns:p14="http://schemas.microsoft.com/office/powerpoint/2010/main" val="698900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Заголовок 5">
            <a:extLst>
              <a:ext uri="{FF2B5EF4-FFF2-40B4-BE49-F238E27FC236}">
                <a16:creationId xmlns:a16="http://schemas.microsoft.com/office/drawing/2014/main" id="{3E530E75-E9AB-442D-B4ED-599A9D013A90}"/>
              </a:ext>
            </a:extLst>
          </p:cNvPr>
          <p:cNvSpPr>
            <a:spLocks noGrp="1"/>
          </p:cNvSpPr>
          <p:nvPr>
            <p:ph type="title"/>
          </p:nvPr>
        </p:nvSpPr>
        <p:spPr>
          <a:xfrm>
            <a:off x="209726" y="211801"/>
            <a:ext cx="9249866" cy="544560"/>
          </a:xfrm>
        </p:spPr>
        <p:txBody>
          <a:bodyPr>
            <a:noAutofit/>
          </a:bodyPr>
          <a:lstStyle/>
          <a:p>
            <a:r>
              <a:rPr lang="ru-RU" sz="2800" b="1" dirty="0">
                <a:solidFill>
                  <a:srgbClr val="002060"/>
                </a:solidFill>
                <a:latin typeface="Arial Narrow"/>
                <a:sym typeface="Arial Narrow"/>
              </a:rPr>
              <a:t>Бизнес процесс «Оказание стационарозамещающей помощи»</a:t>
            </a:r>
            <a:endParaRPr lang="ru-RU" sz="2800" b="1" dirty="0">
              <a:solidFill>
                <a:srgbClr val="002060"/>
              </a:solidFill>
              <a:latin typeface="Arial Narrow" panose="020B0606020202030204" pitchFamily="34" charset="0"/>
              <a:cs typeface="Arial" panose="020B0604020202020204" pitchFamily="34" charset="0"/>
            </a:endParaRPr>
          </a:p>
        </p:txBody>
      </p:sp>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pic>
        <p:nvPicPr>
          <p:cNvPr id="6" name="Рисунок 5">
            <a:extLst>
              <a:ext uri="{FF2B5EF4-FFF2-40B4-BE49-F238E27FC236}">
                <a16:creationId xmlns:a16="http://schemas.microsoft.com/office/drawing/2014/main" id="{3A194CF9-CD1A-4748-B656-AC4975A1090B}"/>
              </a:ext>
            </a:extLst>
          </p:cNvPr>
          <p:cNvPicPr>
            <a:picLocks noChangeAspect="1"/>
          </p:cNvPicPr>
          <p:nvPr/>
        </p:nvPicPr>
        <p:blipFill>
          <a:blip r:embed="rId2"/>
          <a:stretch>
            <a:fillRect/>
          </a:stretch>
        </p:blipFill>
        <p:spPr>
          <a:xfrm>
            <a:off x="1619250" y="889711"/>
            <a:ext cx="8239125" cy="5756488"/>
          </a:xfrm>
          <a:prstGeom prst="rect">
            <a:avLst/>
          </a:prstGeom>
        </p:spPr>
      </p:pic>
    </p:spTree>
    <p:extLst>
      <p:ext uri="{BB962C8B-B14F-4D97-AF65-F5344CB8AC3E}">
        <p14:creationId xmlns:p14="http://schemas.microsoft.com/office/powerpoint/2010/main" val="2122311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49671" y="1046936"/>
            <a:ext cx="11945976" cy="5731226"/>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ru-RU" sz="1500" dirty="0">
                <a:solidFill>
                  <a:srgbClr val="002060"/>
                </a:solidFill>
                <a:latin typeface="Arial Narrow" panose="020B0606020202030204" pitchFamily="34" charset="0"/>
              </a:rPr>
              <a:t>               </a:t>
            </a: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ü"/>
            </a:pPr>
            <a:endParaRPr lang="ru-RU" sz="1500" dirty="0">
              <a:solidFill>
                <a:srgbClr val="002060"/>
              </a:solidFill>
              <a:latin typeface="Arial Narrow" panose="020B0606020202030204" pitchFamily="34" charset="0"/>
            </a:endParaRP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838200" y="3243739"/>
            <a:ext cx="10515600" cy="12719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600" b="1" dirty="0">
              <a:solidFill>
                <a:srgbClr val="002060"/>
              </a:solidFill>
            </a:endParaRPr>
          </a:p>
        </p:txBody>
      </p:sp>
      <p:sp>
        <p:nvSpPr>
          <p:cNvPr id="6" name="Заголовок 5">
            <a:extLst>
              <a:ext uri="{FF2B5EF4-FFF2-40B4-BE49-F238E27FC236}">
                <a16:creationId xmlns:a16="http://schemas.microsoft.com/office/drawing/2014/main" id="{FDB1D59F-D6AB-4C21-859A-518FD3EC9067}"/>
              </a:ext>
            </a:extLst>
          </p:cNvPr>
          <p:cNvSpPr>
            <a:spLocks noGrp="1"/>
          </p:cNvSpPr>
          <p:nvPr>
            <p:ph type="title"/>
          </p:nvPr>
        </p:nvSpPr>
        <p:spPr>
          <a:xfrm>
            <a:off x="621493" y="81597"/>
            <a:ext cx="8980620" cy="680860"/>
          </a:xfrm>
        </p:spPr>
        <p:txBody>
          <a:bodyPr>
            <a:noAutofit/>
          </a:bodyPr>
          <a:lstStyle/>
          <a:p>
            <a:r>
              <a:rPr lang="ru-RU" sz="2800" b="1" dirty="0">
                <a:solidFill>
                  <a:srgbClr val="002060"/>
                </a:solidFill>
                <a:latin typeface="Arial Narrow"/>
                <a:sym typeface="Arial Narrow"/>
              </a:rPr>
              <a:t>Стационарозамещающая помощь (</a:t>
            </a:r>
            <a:r>
              <a:rPr lang="ru-RU" sz="2800" b="1" dirty="0">
                <a:solidFill>
                  <a:srgbClr val="C00000"/>
                </a:solidFill>
                <a:latin typeface="Arial Narrow"/>
                <a:sym typeface="Arial Narrow"/>
              </a:rPr>
              <a:t>пакеты ГОБМП/ОСМС </a:t>
            </a:r>
            <a:r>
              <a:rPr lang="ru-RU" sz="2800" b="1" dirty="0">
                <a:solidFill>
                  <a:srgbClr val="002060"/>
                </a:solidFill>
                <a:latin typeface="Arial Narrow"/>
                <a:sym typeface="Arial Narrow"/>
              </a:rPr>
              <a:t>)</a:t>
            </a:r>
          </a:p>
        </p:txBody>
      </p:sp>
      <p:sp>
        <p:nvSpPr>
          <p:cNvPr id="28" name="Заголовок 5">
            <a:extLst>
              <a:ext uri="{FF2B5EF4-FFF2-40B4-BE49-F238E27FC236}">
                <a16:creationId xmlns:a16="http://schemas.microsoft.com/office/drawing/2014/main" id="{ABB2C69C-2D63-48E4-9C31-72436F8DDCF6}"/>
              </a:ext>
            </a:extLst>
          </p:cNvPr>
          <p:cNvSpPr txBox="1">
            <a:spLocks/>
          </p:cNvSpPr>
          <p:nvPr/>
        </p:nvSpPr>
        <p:spPr>
          <a:xfrm>
            <a:off x="10991850" y="6499550"/>
            <a:ext cx="1139165"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ППРК №420, 421</a:t>
            </a:r>
          </a:p>
        </p:txBody>
      </p:sp>
      <p:pic>
        <p:nvPicPr>
          <p:cNvPr id="19" name="Рисунок 18">
            <a:extLst>
              <a:ext uri="{FF2B5EF4-FFF2-40B4-BE49-F238E27FC236}">
                <a16:creationId xmlns:a16="http://schemas.microsoft.com/office/drawing/2014/main" id="{A01BD03F-592D-49B3-A91A-99F62129F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57" y="1463399"/>
            <a:ext cx="752071" cy="792108"/>
          </a:xfrm>
          <a:prstGeom prst="rect">
            <a:avLst/>
          </a:prstGeom>
        </p:spPr>
      </p:pic>
      <p:sp>
        <p:nvSpPr>
          <p:cNvPr id="23" name="Заголовок 5">
            <a:extLst>
              <a:ext uri="{FF2B5EF4-FFF2-40B4-BE49-F238E27FC236}">
                <a16:creationId xmlns:a16="http://schemas.microsoft.com/office/drawing/2014/main" id="{EF0C48F0-6D8D-460F-9BC7-3268DE6DA75B}"/>
              </a:ext>
            </a:extLst>
          </p:cNvPr>
          <p:cNvSpPr txBox="1">
            <a:spLocks/>
          </p:cNvSpPr>
          <p:nvPr/>
        </p:nvSpPr>
        <p:spPr>
          <a:xfrm>
            <a:off x="1047847" y="1463399"/>
            <a:ext cx="4583711" cy="79210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ru-RU" sz="1600" dirty="0">
                <a:solidFill>
                  <a:srgbClr val="002060"/>
                </a:solidFill>
                <a:latin typeface="Arial Narrow" panose="020B0606020202030204" pitchFamily="34" charset="0"/>
              </a:rPr>
              <a:t>1. Лечение социально значимых заболеваний</a:t>
            </a:r>
          </a:p>
        </p:txBody>
      </p:sp>
      <p:pic>
        <p:nvPicPr>
          <p:cNvPr id="25" name="Рисунок 24">
            <a:extLst>
              <a:ext uri="{FF2B5EF4-FFF2-40B4-BE49-F238E27FC236}">
                <a16:creationId xmlns:a16="http://schemas.microsoft.com/office/drawing/2014/main" id="{FD372D78-3E28-4685-AAB4-BE75FAEF2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43" y="4745850"/>
            <a:ext cx="752071" cy="792108"/>
          </a:xfrm>
          <a:prstGeom prst="rect">
            <a:avLst/>
          </a:prstGeom>
        </p:spPr>
      </p:pic>
      <p:sp>
        <p:nvSpPr>
          <p:cNvPr id="27" name="Заголовок 5">
            <a:extLst>
              <a:ext uri="{FF2B5EF4-FFF2-40B4-BE49-F238E27FC236}">
                <a16:creationId xmlns:a16="http://schemas.microsoft.com/office/drawing/2014/main" id="{4DC1EC45-B196-4DB0-88E0-84195543013A}"/>
              </a:ext>
            </a:extLst>
          </p:cNvPr>
          <p:cNvSpPr txBox="1">
            <a:spLocks/>
          </p:cNvSpPr>
          <p:nvPr/>
        </p:nvSpPr>
        <p:spPr>
          <a:xfrm>
            <a:off x="951753" y="4523915"/>
            <a:ext cx="4800139" cy="112179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ru-RU" sz="1600" dirty="0">
                <a:solidFill>
                  <a:srgbClr val="002060"/>
                </a:solidFill>
                <a:latin typeface="Arial Narrow" panose="020B0606020202030204" pitchFamily="34" charset="0"/>
              </a:rPr>
              <a:t>3. Проведения лечебно-диагностических мероприятий в приемном отделении стационара до установления диагноза, не требующего лечения в условиях круглосуточного стационара</a:t>
            </a:r>
          </a:p>
        </p:txBody>
      </p:sp>
      <p:pic>
        <p:nvPicPr>
          <p:cNvPr id="29" name="Рисунок 28">
            <a:extLst>
              <a:ext uri="{FF2B5EF4-FFF2-40B4-BE49-F238E27FC236}">
                <a16:creationId xmlns:a16="http://schemas.microsoft.com/office/drawing/2014/main" id="{AE5D563F-B5F7-4AA8-A0B2-4E47CF429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2" y="3087620"/>
            <a:ext cx="752072" cy="792108"/>
          </a:xfrm>
          <a:prstGeom prst="rect">
            <a:avLst/>
          </a:prstGeom>
        </p:spPr>
      </p:pic>
      <p:sp>
        <p:nvSpPr>
          <p:cNvPr id="30" name="Заголовок 5">
            <a:extLst>
              <a:ext uri="{FF2B5EF4-FFF2-40B4-BE49-F238E27FC236}">
                <a16:creationId xmlns:a16="http://schemas.microsoft.com/office/drawing/2014/main" id="{D576B31B-BF88-41C6-A96C-928F3240AA8A}"/>
              </a:ext>
            </a:extLst>
          </p:cNvPr>
          <p:cNvSpPr txBox="1">
            <a:spLocks/>
          </p:cNvSpPr>
          <p:nvPr/>
        </p:nvSpPr>
        <p:spPr>
          <a:xfrm>
            <a:off x="916664" y="3087620"/>
            <a:ext cx="4835224" cy="79210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ru-RU" sz="1600" dirty="0">
                <a:solidFill>
                  <a:srgbClr val="002060"/>
                </a:solidFill>
                <a:latin typeface="Arial Narrow" panose="020B0606020202030204" pitchFamily="34" charset="0"/>
              </a:rPr>
              <a:t>2. Лечение хронических заболеваний, подлежащих динамическому наблюдению</a:t>
            </a:r>
            <a:endParaRPr lang="ru-RU" sz="1400" dirty="0">
              <a:solidFill>
                <a:srgbClr val="002060"/>
              </a:solidFill>
              <a:latin typeface="Arial Narrow" panose="020B0606020202030204" pitchFamily="34" charset="0"/>
            </a:endParaRPr>
          </a:p>
        </p:txBody>
      </p:sp>
      <p:pic>
        <p:nvPicPr>
          <p:cNvPr id="21" name="Рисунок 20">
            <a:extLst>
              <a:ext uri="{FF2B5EF4-FFF2-40B4-BE49-F238E27FC236}">
                <a16:creationId xmlns:a16="http://schemas.microsoft.com/office/drawing/2014/main" id="{BE03DA96-3447-47E9-8E8C-0B72C40402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5027" y="2906151"/>
            <a:ext cx="747208" cy="791482"/>
          </a:xfrm>
          <a:prstGeom prst="rect">
            <a:avLst/>
          </a:prstGeom>
        </p:spPr>
      </p:pic>
      <p:pic>
        <p:nvPicPr>
          <p:cNvPr id="22" name="Рисунок 21">
            <a:extLst>
              <a:ext uri="{FF2B5EF4-FFF2-40B4-BE49-F238E27FC236}">
                <a16:creationId xmlns:a16="http://schemas.microsoft.com/office/drawing/2014/main" id="{9F212C6F-B05F-4FDE-9D04-0A634ABDD4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8029" y="1121772"/>
            <a:ext cx="752071" cy="602696"/>
          </a:xfrm>
          <a:prstGeom prst="rect">
            <a:avLst/>
          </a:prstGeom>
        </p:spPr>
      </p:pic>
      <p:cxnSp>
        <p:nvCxnSpPr>
          <p:cNvPr id="3" name="Прямая соединительная линия 2">
            <a:extLst>
              <a:ext uri="{FF2B5EF4-FFF2-40B4-BE49-F238E27FC236}">
                <a16:creationId xmlns:a16="http://schemas.microsoft.com/office/drawing/2014/main" id="{C81F5B68-28EC-4455-A42C-F5F21617E402}"/>
              </a:ext>
            </a:extLst>
          </p:cNvPr>
          <p:cNvCxnSpPr>
            <a:cxnSpLocks/>
          </p:cNvCxnSpPr>
          <p:nvPr/>
        </p:nvCxnSpPr>
        <p:spPr>
          <a:xfrm>
            <a:off x="5887263" y="1259217"/>
            <a:ext cx="0" cy="5335129"/>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Заголовок 5">
            <a:extLst>
              <a:ext uri="{FF2B5EF4-FFF2-40B4-BE49-F238E27FC236}">
                <a16:creationId xmlns:a16="http://schemas.microsoft.com/office/drawing/2014/main" id="{2C8911DA-B6B0-4807-BC20-5CE1D41637C9}"/>
              </a:ext>
            </a:extLst>
          </p:cNvPr>
          <p:cNvSpPr txBox="1">
            <a:spLocks/>
          </p:cNvSpPr>
          <p:nvPr/>
        </p:nvSpPr>
        <p:spPr>
          <a:xfrm>
            <a:off x="6892920" y="1000218"/>
            <a:ext cx="4847023" cy="79210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ru-RU" sz="1600" dirty="0">
                <a:solidFill>
                  <a:srgbClr val="002060"/>
                </a:solidFill>
                <a:latin typeface="Arial Narrow" panose="020B0606020202030204" pitchFamily="34" charset="0"/>
              </a:rPr>
              <a:t>1. Осмотр, консультации профильных специалистов</a:t>
            </a:r>
          </a:p>
        </p:txBody>
      </p:sp>
      <p:pic>
        <p:nvPicPr>
          <p:cNvPr id="32" name="Рисунок 31">
            <a:extLst>
              <a:ext uri="{FF2B5EF4-FFF2-40B4-BE49-F238E27FC236}">
                <a16:creationId xmlns:a16="http://schemas.microsoft.com/office/drawing/2014/main" id="{74A5E798-E788-4169-8101-4E27CC17B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164" y="1896388"/>
            <a:ext cx="752071" cy="602696"/>
          </a:xfrm>
          <a:prstGeom prst="rect">
            <a:avLst/>
          </a:prstGeom>
        </p:spPr>
      </p:pic>
      <p:sp>
        <p:nvSpPr>
          <p:cNvPr id="33" name="Заголовок 5">
            <a:extLst>
              <a:ext uri="{FF2B5EF4-FFF2-40B4-BE49-F238E27FC236}">
                <a16:creationId xmlns:a16="http://schemas.microsoft.com/office/drawing/2014/main" id="{E9C30682-33D2-41F6-8A40-72BB9E0BD3E5}"/>
              </a:ext>
            </a:extLst>
          </p:cNvPr>
          <p:cNvSpPr txBox="1">
            <a:spLocks/>
          </p:cNvSpPr>
          <p:nvPr/>
        </p:nvSpPr>
        <p:spPr>
          <a:xfrm>
            <a:off x="6942545" y="1859453"/>
            <a:ext cx="5010169" cy="58397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ru-RU" sz="1600" dirty="0">
                <a:solidFill>
                  <a:srgbClr val="002060"/>
                </a:solidFill>
                <a:latin typeface="Arial Narrow" panose="020B0606020202030204" pitchFamily="34" charset="0"/>
              </a:rPr>
              <a:t>2. Диагностические услуги, в т.ч. лабораторную диагностику</a:t>
            </a:r>
          </a:p>
        </p:txBody>
      </p:sp>
      <p:sp>
        <p:nvSpPr>
          <p:cNvPr id="35" name="Заголовок 5">
            <a:extLst>
              <a:ext uri="{FF2B5EF4-FFF2-40B4-BE49-F238E27FC236}">
                <a16:creationId xmlns:a16="http://schemas.microsoft.com/office/drawing/2014/main" id="{5E045F0A-3827-4AF3-8298-1D6AEB230BEB}"/>
              </a:ext>
            </a:extLst>
          </p:cNvPr>
          <p:cNvSpPr txBox="1">
            <a:spLocks/>
          </p:cNvSpPr>
          <p:nvPr/>
        </p:nvSpPr>
        <p:spPr>
          <a:xfrm>
            <a:off x="6942546" y="2463146"/>
            <a:ext cx="5010169" cy="187140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ru-RU" sz="1600" dirty="0">
                <a:solidFill>
                  <a:srgbClr val="002060"/>
                </a:solidFill>
                <a:latin typeface="Arial Narrow" panose="020B0606020202030204" pitchFamily="34" charset="0"/>
              </a:rPr>
              <a:t>3. Лечение заболевания, послужившего причиной госпитализации и его осложнений, сопутствующих заболеваний, представляющих угрозу жизни, с использованием лекарственных средств, медицинских изделий, путем проведения медицинских манипуляций, процедур и хирургических операций (за исключением эстетических пластических операций)</a:t>
            </a:r>
          </a:p>
        </p:txBody>
      </p:sp>
      <p:pic>
        <p:nvPicPr>
          <p:cNvPr id="7" name="Рисунок 6">
            <a:extLst>
              <a:ext uri="{FF2B5EF4-FFF2-40B4-BE49-F238E27FC236}">
                <a16:creationId xmlns:a16="http://schemas.microsoft.com/office/drawing/2014/main" id="{71B248A2-E752-4929-A695-340F34915A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9765" y="4358225"/>
            <a:ext cx="784517" cy="626216"/>
          </a:xfrm>
          <a:prstGeom prst="rect">
            <a:avLst/>
          </a:prstGeom>
        </p:spPr>
      </p:pic>
      <p:sp>
        <p:nvSpPr>
          <p:cNvPr id="37" name="Заголовок 5">
            <a:extLst>
              <a:ext uri="{FF2B5EF4-FFF2-40B4-BE49-F238E27FC236}">
                <a16:creationId xmlns:a16="http://schemas.microsoft.com/office/drawing/2014/main" id="{6E2B2492-1DE5-4057-A7D4-38937F0F2FFB}"/>
              </a:ext>
            </a:extLst>
          </p:cNvPr>
          <p:cNvSpPr txBox="1">
            <a:spLocks/>
          </p:cNvSpPr>
          <p:nvPr/>
        </p:nvSpPr>
        <p:spPr>
          <a:xfrm>
            <a:off x="6949286" y="4250733"/>
            <a:ext cx="5010169" cy="79210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ru-RU" sz="1600" dirty="0">
                <a:solidFill>
                  <a:srgbClr val="002060"/>
                </a:solidFill>
                <a:latin typeface="Arial Narrow" panose="020B0606020202030204" pitchFamily="34" charset="0"/>
              </a:rPr>
              <a:t>4. Применение ВТМУ, предоставляемых в порядке, утвержденном уполномоченным органом</a:t>
            </a:r>
          </a:p>
        </p:txBody>
      </p:sp>
      <p:pic>
        <p:nvPicPr>
          <p:cNvPr id="38" name="Рисунок 37">
            <a:extLst>
              <a:ext uri="{FF2B5EF4-FFF2-40B4-BE49-F238E27FC236}">
                <a16:creationId xmlns:a16="http://schemas.microsoft.com/office/drawing/2014/main" id="{4839D202-380C-402F-BBAF-8AC0083E9D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82246" y="5143936"/>
            <a:ext cx="784517" cy="630066"/>
          </a:xfrm>
          <a:prstGeom prst="rect">
            <a:avLst/>
          </a:prstGeom>
        </p:spPr>
      </p:pic>
      <p:sp>
        <p:nvSpPr>
          <p:cNvPr id="39" name="Заголовок 5">
            <a:extLst>
              <a:ext uri="{FF2B5EF4-FFF2-40B4-BE49-F238E27FC236}">
                <a16:creationId xmlns:a16="http://schemas.microsoft.com/office/drawing/2014/main" id="{752A157F-2703-4105-A4C5-95811F104671}"/>
              </a:ext>
            </a:extLst>
          </p:cNvPr>
          <p:cNvSpPr txBox="1">
            <a:spLocks/>
          </p:cNvSpPr>
          <p:nvPr/>
        </p:nvSpPr>
        <p:spPr>
          <a:xfrm>
            <a:off x="6970895" y="5010130"/>
            <a:ext cx="5010169" cy="79210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ru-RU" sz="1600" dirty="0">
                <a:solidFill>
                  <a:srgbClr val="002060"/>
                </a:solidFill>
                <a:latin typeface="Arial Narrow" panose="020B0606020202030204" pitchFamily="34" charset="0"/>
              </a:rPr>
              <a:t>5. Медицинскую реабилитацию и восстановительное лечение по направлению специалиста ПМСП или МО по перечню заболеваний (состояний)</a:t>
            </a:r>
          </a:p>
        </p:txBody>
      </p:sp>
      <p:pic>
        <p:nvPicPr>
          <p:cNvPr id="41" name="Рисунок 40">
            <a:extLst>
              <a:ext uri="{FF2B5EF4-FFF2-40B4-BE49-F238E27FC236}">
                <a16:creationId xmlns:a16="http://schemas.microsoft.com/office/drawing/2014/main" id="{CD617CA9-A68C-4050-BE38-4B3717A4CF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49765" y="5912131"/>
            <a:ext cx="812866" cy="626216"/>
          </a:xfrm>
          <a:prstGeom prst="rect">
            <a:avLst/>
          </a:prstGeom>
        </p:spPr>
      </p:pic>
      <p:sp>
        <p:nvSpPr>
          <p:cNvPr id="42" name="Заголовок 5">
            <a:extLst>
              <a:ext uri="{FF2B5EF4-FFF2-40B4-BE49-F238E27FC236}">
                <a16:creationId xmlns:a16="http://schemas.microsoft.com/office/drawing/2014/main" id="{9BC17888-2440-48E0-8B32-19E9DF96A46C}"/>
              </a:ext>
            </a:extLst>
          </p:cNvPr>
          <p:cNvSpPr txBox="1">
            <a:spLocks/>
          </p:cNvSpPr>
          <p:nvPr/>
        </p:nvSpPr>
        <p:spPr>
          <a:xfrm>
            <a:off x="6962631" y="5802238"/>
            <a:ext cx="5010169" cy="79210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ru-RU" sz="1600" dirty="0">
                <a:solidFill>
                  <a:srgbClr val="002060"/>
                </a:solidFill>
                <a:latin typeface="Arial Narrow" panose="020B0606020202030204" pitchFamily="34" charset="0"/>
              </a:rPr>
              <a:t>6. Организацию стационара на дому при острых состояниях и обострениях хронических заболеваний лицам с ограниченной подвижностью.</a:t>
            </a:r>
          </a:p>
        </p:txBody>
      </p:sp>
      <p:sp>
        <p:nvSpPr>
          <p:cNvPr id="45" name="Заголовок 5">
            <a:extLst>
              <a:ext uri="{FF2B5EF4-FFF2-40B4-BE49-F238E27FC236}">
                <a16:creationId xmlns:a16="http://schemas.microsoft.com/office/drawing/2014/main" id="{418BFE49-C96A-47F2-BDE1-44A7F37F6B98}"/>
              </a:ext>
            </a:extLst>
          </p:cNvPr>
          <p:cNvSpPr txBox="1">
            <a:spLocks/>
          </p:cNvSpPr>
          <p:nvPr/>
        </p:nvSpPr>
        <p:spPr>
          <a:xfrm>
            <a:off x="2399606" y="921230"/>
            <a:ext cx="1002639" cy="305870"/>
          </a:xfrm>
          <a:prstGeom prst="rect">
            <a:avLst/>
          </a:prstGeom>
          <a:ln w="28575">
            <a:solidFill>
              <a:srgbClr val="C00000"/>
            </a:solidFill>
            <a:prstDash val="dash"/>
          </a:ln>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ru-RU" sz="2000" b="1" dirty="0">
                <a:solidFill>
                  <a:srgbClr val="C00000"/>
                </a:solidFill>
                <a:latin typeface="Arial Narrow" panose="020B0606020202030204" pitchFamily="34" charset="0"/>
              </a:rPr>
              <a:t>ГОБМП</a:t>
            </a:r>
          </a:p>
        </p:txBody>
      </p:sp>
      <p:sp>
        <p:nvSpPr>
          <p:cNvPr id="46" name="Заголовок 5">
            <a:extLst>
              <a:ext uri="{FF2B5EF4-FFF2-40B4-BE49-F238E27FC236}">
                <a16:creationId xmlns:a16="http://schemas.microsoft.com/office/drawing/2014/main" id="{8CFCF3AB-0B5F-4A2F-941E-F1476F2303F2}"/>
              </a:ext>
            </a:extLst>
          </p:cNvPr>
          <p:cNvSpPr txBox="1">
            <a:spLocks/>
          </p:cNvSpPr>
          <p:nvPr/>
        </p:nvSpPr>
        <p:spPr>
          <a:xfrm>
            <a:off x="8625188" y="903498"/>
            <a:ext cx="925699" cy="305871"/>
          </a:xfrm>
          <a:prstGeom prst="rect">
            <a:avLst/>
          </a:prstGeom>
          <a:ln w="28575">
            <a:solidFill>
              <a:srgbClr val="C00000"/>
            </a:solidFill>
            <a:prstDash val="dash"/>
          </a:ln>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ru-RU" sz="1800" b="1" dirty="0">
                <a:solidFill>
                  <a:srgbClr val="C00000"/>
                </a:solidFill>
                <a:latin typeface="Arial Narrow" panose="020B0606020202030204" pitchFamily="34" charset="0"/>
              </a:rPr>
              <a:t>ОСМС</a:t>
            </a:r>
          </a:p>
        </p:txBody>
      </p:sp>
    </p:spTree>
    <p:extLst>
      <p:ext uri="{BB962C8B-B14F-4D97-AF65-F5344CB8AC3E}">
        <p14:creationId xmlns:p14="http://schemas.microsoft.com/office/powerpoint/2010/main" val="1888329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106174" y="1379782"/>
            <a:ext cx="5827901" cy="5241587"/>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Осмотр врача, консультации профильных специалистов по </a:t>
            </a:r>
            <a:r>
              <a:rPr lang="ru-RU" sz="1400" dirty="0" err="1">
                <a:solidFill>
                  <a:srgbClr val="002060"/>
                </a:solidFill>
                <a:latin typeface="Arial Narrow" panose="020B0606020202030204" pitchFamily="34" charset="0"/>
              </a:rPr>
              <a:t>мед.показаниям</a:t>
            </a:r>
            <a:r>
              <a:rPr lang="ru-RU" sz="1400" dirty="0">
                <a:solidFill>
                  <a:srgbClr val="002060"/>
                </a:solidFill>
                <a:latin typeface="Arial Narrow" panose="020B0606020202030204" pitchFamily="34" charset="0"/>
              </a:rPr>
              <a:t>;</a:t>
            </a:r>
          </a:p>
          <a:p>
            <a:pPr marL="0" indent="0">
              <a:lnSpc>
                <a:spcPct val="100000"/>
              </a:lnSpc>
              <a:spcBef>
                <a:spcPts val="0"/>
              </a:spcBef>
              <a:buNone/>
            </a:pPr>
            <a:endParaRPr lang="ru-RU" sz="1400" dirty="0">
              <a:solidFill>
                <a:srgbClr val="002060"/>
              </a:solidFill>
              <a:latin typeface="Arial Narrow" panose="020B0606020202030204" pitchFamily="34" charset="0"/>
            </a:endParaRPr>
          </a:p>
          <a:p>
            <a:pPr>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Диагностические услуги, в т.ч. лабораторные и патологоанатомические (гистологические исследования операционного и </a:t>
            </a:r>
            <a:r>
              <a:rPr lang="ru-RU" sz="1400" dirty="0" err="1">
                <a:solidFill>
                  <a:srgbClr val="002060"/>
                </a:solidFill>
                <a:latin typeface="Arial Narrow" panose="020B0606020202030204" pitchFamily="34" charset="0"/>
              </a:rPr>
              <a:t>биопсийного</a:t>
            </a:r>
            <a:r>
              <a:rPr lang="ru-RU" sz="1400" dirty="0">
                <a:solidFill>
                  <a:srgbClr val="002060"/>
                </a:solidFill>
                <a:latin typeface="Arial Narrow" panose="020B0606020202030204" pitchFamily="34" charset="0"/>
              </a:rPr>
              <a:t> материала, цитологические исследования) согласно протоколам диагностики и лечения;</a:t>
            </a:r>
          </a:p>
          <a:p>
            <a:pPr marL="0" indent="0">
              <a:lnSpc>
                <a:spcPct val="100000"/>
              </a:lnSpc>
              <a:spcBef>
                <a:spcPts val="0"/>
              </a:spcBef>
              <a:buNone/>
            </a:pPr>
            <a:endParaRPr lang="ru-RU" sz="1400" dirty="0">
              <a:solidFill>
                <a:srgbClr val="002060"/>
              </a:solidFill>
              <a:latin typeface="Arial Narrow" panose="020B0606020202030204" pitchFamily="34" charset="0"/>
            </a:endParaRPr>
          </a:p>
          <a:p>
            <a:pPr>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Лечение основного заболевания, послужившего причиной СЗ терапии, с использованием ЛС и ИМН, путем проведения медицинских манипуляций и хирургических операций;</a:t>
            </a:r>
          </a:p>
          <a:p>
            <a:pPr marL="0" indent="0">
              <a:lnSpc>
                <a:spcPct val="100000"/>
              </a:lnSpc>
              <a:spcBef>
                <a:spcPts val="0"/>
              </a:spcBef>
              <a:buNone/>
            </a:pPr>
            <a:endParaRPr lang="ru-RU" sz="1400" dirty="0">
              <a:solidFill>
                <a:srgbClr val="002060"/>
              </a:solidFill>
              <a:latin typeface="Arial Narrow" panose="020B0606020202030204" pitchFamily="34" charset="0"/>
            </a:endParaRPr>
          </a:p>
          <a:p>
            <a:pPr>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Проведение гемодиализа и перитонеального диализа;</a:t>
            </a:r>
          </a:p>
          <a:p>
            <a:pPr>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Проведение химио - и лучевой терапии;</a:t>
            </a:r>
          </a:p>
          <a:p>
            <a:pPr>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Медицинскую реабилитацию;</a:t>
            </a:r>
          </a:p>
          <a:p>
            <a:pPr marL="0" indent="0">
              <a:lnSpc>
                <a:spcPct val="100000"/>
              </a:lnSpc>
              <a:spcBef>
                <a:spcPts val="0"/>
              </a:spcBef>
              <a:buNone/>
            </a:pPr>
            <a:endParaRPr lang="ru-RU" sz="1400" dirty="0">
              <a:solidFill>
                <a:srgbClr val="002060"/>
              </a:solidFill>
              <a:latin typeface="Arial Narrow" panose="020B0606020202030204" pitchFamily="34" charset="0"/>
            </a:endParaRPr>
          </a:p>
          <a:p>
            <a:pPr>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Организацию стационара на дому при острых и хронических состояниях, которые не позволяют пациенту самостоятельно посетить поликлинику;</a:t>
            </a:r>
          </a:p>
          <a:p>
            <a:pPr marL="0" indent="0">
              <a:lnSpc>
                <a:spcPct val="100000"/>
              </a:lnSpc>
              <a:spcBef>
                <a:spcPts val="0"/>
              </a:spcBef>
              <a:buNone/>
            </a:pPr>
            <a:endParaRPr lang="ru-RU" sz="1400" dirty="0">
              <a:solidFill>
                <a:srgbClr val="002060"/>
              </a:solidFill>
              <a:latin typeface="Arial Narrow" panose="020B0606020202030204" pitchFamily="34" charset="0"/>
            </a:endParaRPr>
          </a:p>
          <a:p>
            <a:pPr>
              <a:lnSpc>
                <a:spcPct val="100000"/>
              </a:lnSpc>
              <a:spcBef>
                <a:spcPts val="0"/>
              </a:spcBef>
              <a:buFont typeface="Wingdings" panose="05000000000000000000" pitchFamily="2" charset="2"/>
              <a:buChar char="Ø"/>
            </a:pPr>
            <a:r>
              <a:rPr lang="ru-RU" sz="1400" u="sng" dirty="0">
                <a:solidFill>
                  <a:srgbClr val="002060"/>
                </a:solidFill>
                <a:latin typeface="Arial Narrow" panose="020B0606020202030204" pitchFamily="34" charset="0"/>
              </a:rPr>
              <a:t>Обеспечение кровью, ее компонентами </a:t>
            </a:r>
            <a:r>
              <a:rPr lang="ru-RU" sz="1400" dirty="0">
                <a:solidFill>
                  <a:srgbClr val="002060"/>
                </a:solidFill>
                <a:latin typeface="Arial Narrow" panose="020B0606020202030204" pitchFamily="34" charset="0"/>
              </a:rPr>
              <a:t>в соответствии с номенклатурой и в порядке их заготовки, переработки, хранения, реализации, а также    кровью, ее компонентами, препаратами в соответствии с порядком их хранения, переливания </a:t>
            </a:r>
            <a:r>
              <a:rPr lang="ru-RU" sz="1400" u="sng" dirty="0">
                <a:solidFill>
                  <a:srgbClr val="002060"/>
                </a:solidFill>
                <a:latin typeface="Arial Narrow" panose="020B0606020202030204" pitchFamily="34" charset="0"/>
              </a:rPr>
              <a:t>при оказании СЗП при круглосуточных стационарах</a:t>
            </a:r>
            <a:r>
              <a:rPr lang="ru-RU" sz="1400" dirty="0">
                <a:solidFill>
                  <a:srgbClr val="002060"/>
                </a:solidFill>
                <a:latin typeface="Arial Narrow" panose="020B0606020202030204" pitchFamily="34" charset="0"/>
              </a:rPr>
              <a:t>;</a:t>
            </a:r>
          </a:p>
          <a:p>
            <a:pPr marL="0" indent="0">
              <a:lnSpc>
                <a:spcPct val="100000"/>
              </a:lnSpc>
              <a:spcBef>
                <a:spcPts val="0"/>
              </a:spcBef>
              <a:buNone/>
            </a:pPr>
            <a:endParaRPr lang="ru-RU" sz="1400" dirty="0">
              <a:solidFill>
                <a:srgbClr val="002060"/>
              </a:solidFill>
              <a:latin typeface="Arial Narrow" panose="020B0606020202030204" pitchFamily="34" charset="0"/>
            </a:endParaRPr>
          </a:p>
          <a:p>
            <a:pPr>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Организацию паллиативной помощи и сестринского ухода;</a:t>
            </a:r>
          </a:p>
          <a:p>
            <a:pPr>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Экспертизу временной нетрудоспособности.</a:t>
            </a:r>
          </a:p>
        </p:txBody>
      </p:sp>
      <p:sp>
        <p:nvSpPr>
          <p:cNvPr id="6" name="Заголовок 5">
            <a:extLst>
              <a:ext uri="{FF2B5EF4-FFF2-40B4-BE49-F238E27FC236}">
                <a16:creationId xmlns:a16="http://schemas.microsoft.com/office/drawing/2014/main" id="{FDB1D59F-D6AB-4C21-859A-518FD3EC9067}"/>
              </a:ext>
            </a:extLst>
          </p:cNvPr>
          <p:cNvSpPr>
            <a:spLocks noGrp="1"/>
          </p:cNvSpPr>
          <p:nvPr>
            <p:ph type="title"/>
          </p:nvPr>
        </p:nvSpPr>
        <p:spPr>
          <a:xfrm>
            <a:off x="923929" y="60904"/>
            <a:ext cx="8429624" cy="680860"/>
          </a:xfrm>
        </p:spPr>
        <p:txBody>
          <a:bodyPr>
            <a:noAutofit/>
          </a:bodyPr>
          <a:lstStyle/>
          <a:p>
            <a:r>
              <a:rPr lang="ru-RU" sz="2800" b="1" dirty="0">
                <a:solidFill>
                  <a:srgbClr val="002060"/>
                </a:solidFill>
                <a:latin typeface="Arial Narrow"/>
                <a:sym typeface="Arial Narrow"/>
              </a:rPr>
              <a:t>Оказание стационарозамещающей помощи населению</a:t>
            </a:r>
          </a:p>
        </p:txBody>
      </p:sp>
      <p:sp>
        <p:nvSpPr>
          <p:cNvPr id="28" name="Заголовок 5">
            <a:extLst>
              <a:ext uri="{FF2B5EF4-FFF2-40B4-BE49-F238E27FC236}">
                <a16:creationId xmlns:a16="http://schemas.microsoft.com/office/drawing/2014/main" id="{ABB2C69C-2D63-48E4-9C31-72436F8DDCF6}"/>
              </a:ext>
            </a:extLst>
          </p:cNvPr>
          <p:cNvSpPr txBox="1">
            <a:spLocks/>
          </p:cNvSpPr>
          <p:nvPr/>
        </p:nvSpPr>
        <p:spPr>
          <a:xfrm>
            <a:off x="10763250" y="6499550"/>
            <a:ext cx="1367765"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№669</a:t>
            </a:r>
          </a:p>
        </p:txBody>
      </p:sp>
      <p:sp>
        <p:nvSpPr>
          <p:cNvPr id="30" name="Заголовок 5">
            <a:extLst>
              <a:ext uri="{FF2B5EF4-FFF2-40B4-BE49-F238E27FC236}">
                <a16:creationId xmlns:a16="http://schemas.microsoft.com/office/drawing/2014/main" id="{D576B31B-BF88-41C6-A96C-928F3240AA8A}"/>
              </a:ext>
            </a:extLst>
          </p:cNvPr>
          <p:cNvSpPr txBox="1">
            <a:spLocks/>
          </p:cNvSpPr>
          <p:nvPr/>
        </p:nvSpPr>
        <p:spPr>
          <a:xfrm>
            <a:off x="400051" y="762457"/>
            <a:ext cx="11588678" cy="57312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endParaRPr lang="ru-RU" sz="1400" dirty="0">
              <a:solidFill>
                <a:srgbClr val="002060"/>
              </a:solidFill>
              <a:latin typeface="Arial Narrow" panose="020B0606020202030204" pitchFamily="34" charset="0"/>
            </a:endParaRPr>
          </a:p>
        </p:txBody>
      </p:sp>
      <p:sp>
        <p:nvSpPr>
          <p:cNvPr id="13" name="Google Shape;95;p2">
            <a:extLst>
              <a:ext uri="{FF2B5EF4-FFF2-40B4-BE49-F238E27FC236}">
                <a16:creationId xmlns:a16="http://schemas.microsoft.com/office/drawing/2014/main" id="{BDE8454F-A22F-4478-950B-9BE1A1C51A73}"/>
              </a:ext>
            </a:extLst>
          </p:cNvPr>
          <p:cNvSpPr txBox="1">
            <a:spLocks/>
          </p:cNvSpPr>
          <p:nvPr/>
        </p:nvSpPr>
        <p:spPr>
          <a:xfrm>
            <a:off x="5872163" y="1992809"/>
            <a:ext cx="6178478" cy="2872381"/>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ru-RU" sz="1600" dirty="0">
              <a:solidFill>
                <a:srgbClr val="002060"/>
              </a:solidFill>
              <a:latin typeface="Arial Narrow" panose="020B0606020202030204" pitchFamily="34" charset="0"/>
            </a:endParaRPr>
          </a:p>
          <a:p>
            <a:pPr>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психическое расстройство и расстройство поведения, связанное с употреблением психоактивных веществ;</a:t>
            </a:r>
          </a:p>
          <a:p>
            <a:pPr marL="0" indent="0">
              <a:lnSpc>
                <a:spcPct val="100000"/>
              </a:lnSpc>
              <a:spcBef>
                <a:spcPts val="0"/>
              </a:spcBef>
              <a:buNone/>
            </a:pPr>
            <a:endParaRPr lang="ru-RU" sz="1400" dirty="0">
              <a:solidFill>
                <a:srgbClr val="002060"/>
              </a:solidFill>
              <a:latin typeface="Arial Narrow" panose="020B0606020202030204" pitchFamily="34" charset="0"/>
            </a:endParaRPr>
          </a:p>
          <a:p>
            <a:pPr>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злокачественные новообразования;</a:t>
            </a:r>
          </a:p>
          <a:p>
            <a:pPr marL="0" indent="0">
              <a:lnSpc>
                <a:spcPct val="100000"/>
              </a:lnSpc>
              <a:spcBef>
                <a:spcPts val="0"/>
              </a:spcBef>
              <a:buNone/>
            </a:pPr>
            <a:endParaRPr lang="ru-RU" sz="1400" dirty="0">
              <a:solidFill>
                <a:srgbClr val="002060"/>
              </a:solidFill>
              <a:latin typeface="Arial Narrow" panose="020B0606020202030204" pitchFamily="34" charset="0"/>
            </a:endParaRPr>
          </a:p>
          <a:p>
            <a:pPr>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инфекционные и паразитарные заболевания (кишечные инфекции, бактериальные зоонозы, </a:t>
            </a:r>
            <a:r>
              <a:rPr lang="ru-RU" sz="1400" dirty="0" err="1">
                <a:solidFill>
                  <a:srgbClr val="002060"/>
                </a:solidFill>
                <a:latin typeface="Arial Narrow" panose="020B0606020202030204" pitchFamily="34" charset="0"/>
              </a:rPr>
              <a:t>вакциноуправляемые</a:t>
            </a:r>
            <a:r>
              <a:rPr lang="ru-RU" sz="1400" dirty="0">
                <a:solidFill>
                  <a:srgbClr val="002060"/>
                </a:solidFill>
                <a:latin typeface="Arial Narrow" panose="020B0606020202030204" pitchFamily="34" charset="0"/>
              </a:rPr>
              <a:t> инфекции);</a:t>
            </a:r>
          </a:p>
          <a:p>
            <a:pPr marL="0" indent="0">
              <a:lnSpc>
                <a:spcPct val="100000"/>
              </a:lnSpc>
              <a:spcBef>
                <a:spcPts val="0"/>
              </a:spcBef>
              <a:buNone/>
            </a:pPr>
            <a:endParaRPr lang="ru-RU" sz="1400" dirty="0">
              <a:solidFill>
                <a:srgbClr val="002060"/>
              </a:solidFill>
              <a:latin typeface="Arial Narrow" panose="020B0606020202030204" pitchFamily="34" charset="0"/>
            </a:endParaRPr>
          </a:p>
          <a:p>
            <a:pPr>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туберкулез при наличии условий изоляции пациента и БК (-);</a:t>
            </a:r>
          </a:p>
          <a:p>
            <a:pPr marL="0" indent="0">
              <a:lnSpc>
                <a:spcPct val="100000"/>
              </a:lnSpc>
              <a:spcBef>
                <a:spcPts val="0"/>
              </a:spcBef>
              <a:buNone/>
            </a:pPr>
            <a:endParaRPr lang="ru-RU" sz="1400" dirty="0">
              <a:solidFill>
                <a:srgbClr val="002060"/>
              </a:solidFill>
              <a:latin typeface="Arial Narrow" panose="020B0606020202030204" pitchFamily="34" charset="0"/>
            </a:endParaRPr>
          </a:p>
          <a:p>
            <a:pPr>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кожные (контагиозные дерматозы, </a:t>
            </a:r>
            <a:r>
              <a:rPr lang="ru-RU" sz="1400" dirty="0" err="1">
                <a:solidFill>
                  <a:srgbClr val="002060"/>
                </a:solidFill>
                <a:latin typeface="Arial Narrow" panose="020B0606020202030204" pitchFamily="34" charset="0"/>
              </a:rPr>
              <a:t>инфестации</a:t>
            </a:r>
            <a:r>
              <a:rPr lang="ru-RU" sz="1400" dirty="0">
                <a:solidFill>
                  <a:srgbClr val="002060"/>
                </a:solidFill>
                <a:latin typeface="Arial Narrow" panose="020B0606020202030204" pitchFamily="34" charset="0"/>
              </a:rPr>
              <a:t>) и венерические заболевания.</a:t>
            </a:r>
          </a:p>
        </p:txBody>
      </p:sp>
      <p:sp>
        <p:nvSpPr>
          <p:cNvPr id="15" name="Google Shape;95;p2">
            <a:extLst>
              <a:ext uri="{FF2B5EF4-FFF2-40B4-BE49-F238E27FC236}">
                <a16:creationId xmlns:a16="http://schemas.microsoft.com/office/drawing/2014/main" id="{A13FC830-1873-4425-83A9-B05D3EDD467C}"/>
              </a:ext>
            </a:extLst>
          </p:cNvPr>
          <p:cNvSpPr txBox="1">
            <a:spLocks/>
          </p:cNvSpPr>
          <p:nvPr/>
        </p:nvSpPr>
        <p:spPr>
          <a:xfrm>
            <a:off x="1614490" y="984795"/>
            <a:ext cx="2667000" cy="582838"/>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ru-RU" sz="1800" b="1" dirty="0">
                <a:solidFill>
                  <a:srgbClr val="C00000"/>
                </a:solidFill>
                <a:latin typeface="Arial Narrow" panose="020B0606020202030204" pitchFamily="34" charset="0"/>
              </a:rPr>
              <a:t>СЗП включает</a:t>
            </a:r>
            <a:r>
              <a:rPr lang="ru-RU" sz="1600" dirty="0">
                <a:solidFill>
                  <a:srgbClr val="C00000"/>
                </a:solidFill>
                <a:latin typeface="Arial Narrow" panose="020B0606020202030204" pitchFamily="34" charset="0"/>
              </a:rPr>
              <a:t>:</a:t>
            </a:r>
          </a:p>
        </p:txBody>
      </p:sp>
      <p:sp>
        <p:nvSpPr>
          <p:cNvPr id="17" name="Google Shape;95;p2">
            <a:extLst>
              <a:ext uri="{FF2B5EF4-FFF2-40B4-BE49-F238E27FC236}">
                <a16:creationId xmlns:a16="http://schemas.microsoft.com/office/drawing/2014/main" id="{DDB4BD37-F4D6-4E18-9397-DC6B4D11A462}"/>
              </a:ext>
            </a:extLst>
          </p:cNvPr>
          <p:cNvSpPr txBox="1">
            <a:spLocks/>
          </p:cNvSpPr>
          <p:nvPr/>
        </p:nvSpPr>
        <p:spPr>
          <a:xfrm>
            <a:off x="5788404" y="954360"/>
            <a:ext cx="6003545" cy="582838"/>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ru-RU" sz="1800" b="1" dirty="0">
                <a:solidFill>
                  <a:srgbClr val="C00000"/>
                </a:solidFill>
                <a:latin typeface="Arial Narrow" panose="020B0606020202030204" pitchFamily="34" charset="0"/>
              </a:rPr>
              <a:t>СЗП в </a:t>
            </a:r>
            <a:r>
              <a:rPr lang="ru-RU" sz="1800" b="1" dirty="0" err="1">
                <a:solidFill>
                  <a:srgbClr val="C00000"/>
                </a:solidFill>
                <a:latin typeface="Arial Narrow" panose="020B0606020202030204" pitchFamily="34" charset="0"/>
              </a:rPr>
              <a:t>спец.МО</a:t>
            </a:r>
            <a:r>
              <a:rPr lang="ru-RU" sz="1800" b="1" dirty="0">
                <a:solidFill>
                  <a:srgbClr val="C00000"/>
                </a:solidFill>
                <a:latin typeface="Arial Narrow" panose="020B0606020202030204" pitchFamily="34" charset="0"/>
              </a:rPr>
              <a:t> и (или) отделениях соответствующего профиля оказывается пациенту по заключению специалиста по заболеваниям</a:t>
            </a:r>
            <a:r>
              <a:rPr lang="ru-RU" sz="1600" dirty="0">
                <a:solidFill>
                  <a:srgbClr val="C00000"/>
                </a:solidFill>
                <a:latin typeface="Arial Narrow" panose="020B0606020202030204" pitchFamily="34" charset="0"/>
              </a:rPr>
              <a:t>:</a:t>
            </a:r>
          </a:p>
        </p:txBody>
      </p:sp>
    </p:spTree>
    <p:extLst>
      <p:ext uri="{BB962C8B-B14F-4D97-AF65-F5344CB8AC3E}">
        <p14:creationId xmlns:p14="http://schemas.microsoft.com/office/powerpoint/2010/main" val="3402693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0" y="1074821"/>
            <a:ext cx="11945976" cy="5040229"/>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ru-RU" sz="1600" dirty="0">
                <a:solidFill>
                  <a:srgbClr val="002060"/>
                </a:solidFill>
                <a:latin typeface="Arial Narrow" panose="020B0606020202030204" pitchFamily="34" charset="0"/>
              </a:rPr>
              <a:t>             Прием, консультацию специалиста ПМСП, в т.ч. при острых или обострении хронических заболеваний</a:t>
            </a:r>
          </a:p>
          <a:p>
            <a:pPr marL="0" indent="0" algn="just">
              <a:lnSpc>
                <a:spcPct val="100000"/>
              </a:lnSpc>
              <a:spcBef>
                <a:spcPts val="0"/>
              </a:spcBef>
              <a:buNone/>
            </a:pPr>
            <a:endParaRPr lang="ru-RU" sz="1600" dirty="0">
              <a:solidFill>
                <a:srgbClr val="002060"/>
              </a:solidFill>
              <a:latin typeface="Arial Narrow" panose="020B0606020202030204" pitchFamily="34" charset="0"/>
            </a:endParaRPr>
          </a:p>
          <a:p>
            <a:pPr marL="0" indent="0" algn="just">
              <a:lnSpc>
                <a:spcPct val="100000"/>
              </a:lnSpc>
              <a:spcBef>
                <a:spcPts val="0"/>
              </a:spcBef>
              <a:buNone/>
            </a:pPr>
            <a:r>
              <a:rPr lang="ru-RU" sz="1600" dirty="0">
                <a:solidFill>
                  <a:srgbClr val="002060"/>
                </a:solidFill>
                <a:latin typeface="Arial Narrow" panose="020B0606020202030204" pitchFamily="34" charset="0"/>
              </a:rPr>
              <a:t>                            Профилактические прививки против инфекционных и паразитарных заболеваний согласно перечню</a:t>
            </a:r>
          </a:p>
          <a:p>
            <a:pPr marL="0" indent="0" algn="just">
              <a:lnSpc>
                <a:spcPct val="100000"/>
              </a:lnSpc>
              <a:spcBef>
                <a:spcPts val="0"/>
              </a:spcBef>
              <a:buNone/>
            </a:pPr>
            <a:endParaRPr lang="ru-RU" sz="1600" dirty="0">
              <a:solidFill>
                <a:srgbClr val="002060"/>
              </a:solidFill>
              <a:latin typeface="Arial Narrow" panose="020B0606020202030204" pitchFamily="34" charset="0"/>
            </a:endParaRPr>
          </a:p>
          <a:p>
            <a:pPr marL="0" indent="0" algn="just">
              <a:lnSpc>
                <a:spcPct val="100000"/>
              </a:lnSpc>
              <a:spcBef>
                <a:spcPts val="0"/>
              </a:spcBef>
              <a:buNone/>
            </a:pPr>
            <a:r>
              <a:rPr lang="ru-RU" sz="1600" dirty="0">
                <a:solidFill>
                  <a:srgbClr val="002060"/>
                </a:solidFill>
                <a:latin typeface="Arial Narrow" panose="020B0606020202030204" pitchFamily="34" charset="0"/>
              </a:rPr>
              <a:t>                                         Профилактические медицинские осмотры целевых групп населения</a:t>
            </a:r>
          </a:p>
          <a:p>
            <a:pPr marL="0" indent="0" algn="just">
              <a:lnSpc>
                <a:spcPct val="100000"/>
              </a:lnSpc>
              <a:spcBef>
                <a:spcPts val="0"/>
              </a:spcBef>
              <a:buNone/>
            </a:pPr>
            <a:endParaRPr lang="ru-RU" sz="1600" dirty="0">
              <a:solidFill>
                <a:srgbClr val="002060"/>
              </a:solidFill>
              <a:latin typeface="Arial Narrow" panose="020B0606020202030204" pitchFamily="34" charset="0"/>
            </a:endParaRPr>
          </a:p>
          <a:p>
            <a:pPr marL="0" indent="0" algn="just">
              <a:lnSpc>
                <a:spcPct val="100000"/>
              </a:lnSpc>
              <a:spcBef>
                <a:spcPts val="0"/>
              </a:spcBef>
              <a:buNone/>
            </a:pPr>
            <a:r>
              <a:rPr lang="ru-RU" sz="1600" dirty="0">
                <a:solidFill>
                  <a:srgbClr val="002060"/>
                </a:solidFill>
                <a:latin typeface="Arial Narrow" panose="020B0606020202030204" pitchFamily="34" charset="0"/>
              </a:rPr>
              <a:t>                                                       Патронаж детей в возрасте до одного года</a:t>
            </a:r>
          </a:p>
          <a:p>
            <a:pPr marL="0" indent="0" algn="just">
              <a:lnSpc>
                <a:spcPct val="100000"/>
              </a:lnSpc>
              <a:spcBef>
                <a:spcPts val="0"/>
              </a:spcBef>
              <a:buNone/>
            </a:pPr>
            <a:endParaRPr lang="ru-RU" sz="1600" dirty="0">
              <a:solidFill>
                <a:srgbClr val="002060"/>
              </a:solidFill>
              <a:latin typeface="Arial Narrow" panose="020B0606020202030204" pitchFamily="34" charset="0"/>
            </a:endParaRPr>
          </a:p>
          <a:p>
            <a:pPr marL="0" indent="0" algn="just">
              <a:lnSpc>
                <a:spcPct val="100000"/>
              </a:lnSpc>
              <a:spcBef>
                <a:spcPts val="0"/>
              </a:spcBef>
              <a:buNone/>
            </a:pPr>
            <a:r>
              <a:rPr lang="ru-RU" sz="1600" dirty="0">
                <a:solidFill>
                  <a:srgbClr val="002060"/>
                </a:solidFill>
                <a:latin typeface="Arial Narrow" panose="020B0606020202030204" pitchFamily="34" charset="0"/>
              </a:rPr>
              <a:t>                                                                   Наблюдение беременности и планирование семьи</a:t>
            </a:r>
          </a:p>
          <a:p>
            <a:pPr marL="0" indent="0" algn="just">
              <a:lnSpc>
                <a:spcPct val="100000"/>
              </a:lnSpc>
              <a:spcBef>
                <a:spcPts val="0"/>
              </a:spcBef>
              <a:buNone/>
            </a:pPr>
            <a:endParaRPr lang="ru-RU" sz="1600" dirty="0">
              <a:solidFill>
                <a:srgbClr val="002060"/>
              </a:solidFill>
              <a:latin typeface="Arial Narrow" panose="020B0606020202030204" pitchFamily="34" charset="0"/>
            </a:endParaRPr>
          </a:p>
          <a:p>
            <a:pPr marL="0" indent="0" algn="just">
              <a:lnSpc>
                <a:spcPct val="100000"/>
              </a:lnSpc>
              <a:spcBef>
                <a:spcPts val="0"/>
              </a:spcBef>
              <a:buNone/>
            </a:pPr>
            <a:r>
              <a:rPr lang="ru-RU" sz="1600" dirty="0">
                <a:solidFill>
                  <a:srgbClr val="002060"/>
                </a:solidFill>
                <a:latin typeface="Arial Narrow" panose="020B0606020202030204" pitchFamily="34" charset="0"/>
              </a:rPr>
              <a:t>                                                                                Динамическое наблюдение больных с хроническими заболеваниями по перечню</a:t>
            </a:r>
          </a:p>
          <a:p>
            <a:pPr marL="0" indent="0" algn="just">
              <a:lnSpc>
                <a:spcPct val="100000"/>
              </a:lnSpc>
              <a:spcBef>
                <a:spcPts val="0"/>
              </a:spcBef>
              <a:buNone/>
            </a:pPr>
            <a:endParaRPr lang="ru-RU" sz="1600" dirty="0">
              <a:solidFill>
                <a:srgbClr val="002060"/>
              </a:solidFill>
              <a:latin typeface="Arial Narrow" panose="020B0606020202030204" pitchFamily="34" charset="0"/>
            </a:endParaRPr>
          </a:p>
          <a:p>
            <a:pPr marL="0" indent="0" algn="just">
              <a:lnSpc>
                <a:spcPct val="100000"/>
              </a:lnSpc>
              <a:spcBef>
                <a:spcPts val="0"/>
              </a:spcBef>
              <a:buNone/>
            </a:pPr>
            <a:r>
              <a:rPr lang="ru-RU" sz="1600" dirty="0">
                <a:solidFill>
                  <a:srgbClr val="002060"/>
                </a:solidFill>
                <a:latin typeface="Arial Narrow" panose="020B0606020202030204" pitchFamily="34" charset="0"/>
              </a:rPr>
              <a:t>                                                                                              Диагностические услуги, в том числе лабораторную диагностику по перечню</a:t>
            </a:r>
          </a:p>
          <a:p>
            <a:pPr marL="0" indent="0" algn="just">
              <a:lnSpc>
                <a:spcPct val="100000"/>
              </a:lnSpc>
              <a:spcBef>
                <a:spcPts val="0"/>
              </a:spcBef>
              <a:buNone/>
            </a:pPr>
            <a:endParaRPr lang="ru-RU" sz="1600" dirty="0">
              <a:solidFill>
                <a:srgbClr val="002060"/>
              </a:solidFill>
              <a:latin typeface="Arial Narrow" panose="020B0606020202030204" pitchFamily="34" charset="0"/>
            </a:endParaRPr>
          </a:p>
          <a:p>
            <a:pPr marL="0" indent="0" algn="just">
              <a:lnSpc>
                <a:spcPct val="100000"/>
              </a:lnSpc>
              <a:spcBef>
                <a:spcPts val="0"/>
              </a:spcBef>
              <a:buNone/>
            </a:pPr>
            <a:r>
              <a:rPr lang="ru-RU" sz="1600" dirty="0">
                <a:solidFill>
                  <a:srgbClr val="002060"/>
                </a:solidFill>
                <a:latin typeface="Arial Narrow" panose="020B0606020202030204" pitchFamily="34" charset="0"/>
              </a:rPr>
              <a:t>                                                                                                              </a:t>
            </a:r>
          </a:p>
          <a:p>
            <a:pPr marL="0" indent="0" algn="just">
              <a:lnSpc>
                <a:spcPct val="100000"/>
              </a:lnSpc>
              <a:spcBef>
                <a:spcPts val="0"/>
              </a:spcBef>
              <a:buNone/>
            </a:pPr>
            <a:r>
              <a:rPr lang="ru-RU" sz="1600" dirty="0">
                <a:solidFill>
                  <a:srgbClr val="002060"/>
                </a:solidFill>
                <a:latin typeface="Arial Narrow" panose="020B0606020202030204" pitchFamily="34" charset="0"/>
              </a:rPr>
              <a:t>                                                                                                           Медико-социальную помощь при социально значимых заболеваниях по перечню</a:t>
            </a:r>
          </a:p>
          <a:p>
            <a:pPr marL="0" indent="0" algn="just">
              <a:lnSpc>
                <a:spcPct val="100000"/>
              </a:lnSpc>
              <a:spcBef>
                <a:spcPts val="0"/>
              </a:spcBef>
              <a:buNone/>
            </a:pPr>
            <a:endParaRPr lang="ru-RU" sz="1600" dirty="0">
              <a:solidFill>
                <a:srgbClr val="002060"/>
              </a:solidFill>
              <a:latin typeface="Arial Narrow" panose="020B0606020202030204" pitchFamily="34" charset="0"/>
            </a:endParaRPr>
          </a:p>
          <a:p>
            <a:pPr marL="0" indent="0" algn="just">
              <a:lnSpc>
                <a:spcPct val="100000"/>
              </a:lnSpc>
              <a:spcBef>
                <a:spcPts val="0"/>
              </a:spcBef>
              <a:buNone/>
            </a:pPr>
            <a:r>
              <a:rPr lang="ru-RU" sz="1600" dirty="0">
                <a:solidFill>
                  <a:srgbClr val="002060"/>
                </a:solidFill>
                <a:latin typeface="Arial Narrow" panose="020B0606020202030204" pitchFamily="34" charset="0"/>
              </a:rPr>
              <a:t>                                                                                                                        Неотложную медицинскую помощь</a:t>
            </a:r>
          </a:p>
          <a:p>
            <a:pPr marL="0" indent="0" algn="just">
              <a:lnSpc>
                <a:spcPct val="100000"/>
              </a:lnSpc>
              <a:spcBef>
                <a:spcPts val="0"/>
              </a:spcBef>
              <a:buNone/>
            </a:pPr>
            <a:r>
              <a:rPr lang="ru-RU" sz="1600" dirty="0">
                <a:solidFill>
                  <a:srgbClr val="002060"/>
                </a:solidFill>
                <a:latin typeface="Arial Narrow" panose="020B0606020202030204" pitchFamily="34" charset="0"/>
              </a:rPr>
              <a:t>                                                                                                                                                           </a:t>
            </a:r>
          </a:p>
          <a:p>
            <a:pPr marL="0" indent="0" algn="ctr">
              <a:lnSpc>
                <a:spcPct val="100000"/>
              </a:lnSpc>
              <a:spcBef>
                <a:spcPts val="0"/>
              </a:spcBef>
              <a:buNone/>
            </a:pPr>
            <a:r>
              <a:rPr lang="ru-RU" sz="1600" dirty="0">
                <a:solidFill>
                  <a:srgbClr val="002060"/>
                </a:solidFill>
                <a:latin typeface="Arial Narrow" panose="020B0606020202030204" pitchFamily="34" charset="0"/>
              </a:rPr>
              <a:t>                                                                                                                             Консультирование пациентов по вопросам ЗОЖ, репродуктивного здоровья         </a:t>
            </a:r>
          </a:p>
          <a:p>
            <a:pPr marL="0" indent="0" algn="just">
              <a:lnSpc>
                <a:spcPct val="100000"/>
              </a:lnSpc>
              <a:spcBef>
                <a:spcPts val="0"/>
              </a:spcBef>
              <a:buNone/>
            </a:pPr>
            <a:r>
              <a:rPr lang="ru-RU" sz="1600" dirty="0">
                <a:solidFill>
                  <a:srgbClr val="002060"/>
                </a:solidFill>
                <a:latin typeface="Arial Narrow" panose="020B0606020202030204" pitchFamily="34" charset="0"/>
              </a:rPr>
              <a:t>   </a:t>
            </a:r>
          </a:p>
          <a:p>
            <a:pPr marL="0" indent="0" algn="just">
              <a:lnSpc>
                <a:spcPct val="100000"/>
              </a:lnSpc>
              <a:spcBef>
                <a:spcPts val="0"/>
              </a:spcBef>
              <a:buNone/>
            </a:pPr>
            <a:endParaRPr lang="ru-RU" sz="1600" dirty="0">
              <a:solidFill>
                <a:srgbClr val="002060"/>
              </a:solidFill>
              <a:latin typeface="Arial Narrow" panose="020B0606020202030204" pitchFamily="34" charset="0"/>
            </a:endParaRPr>
          </a:p>
          <a:p>
            <a:pPr marL="0" indent="0" algn="just">
              <a:lnSpc>
                <a:spcPct val="100000"/>
              </a:lnSpc>
              <a:spcBef>
                <a:spcPts val="0"/>
              </a:spcBef>
              <a:buNone/>
            </a:pPr>
            <a:endParaRPr lang="ru-RU" sz="1600" dirty="0">
              <a:solidFill>
                <a:srgbClr val="002060"/>
              </a:solidFill>
              <a:latin typeface="Arial Narrow" panose="020B0606020202030204" pitchFamily="34" charset="0"/>
            </a:endParaRPr>
          </a:p>
          <a:p>
            <a:pPr marL="0" indent="0" algn="just">
              <a:lnSpc>
                <a:spcPct val="100000"/>
              </a:lnSpc>
              <a:spcBef>
                <a:spcPts val="0"/>
              </a:spcBef>
              <a:buNone/>
            </a:pPr>
            <a:r>
              <a:rPr lang="ru-RU" sz="1600" dirty="0">
                <a:solidFill>
                  <a:srgbClr val="002060"/>
                </a:solidFill>
                <a:latin typeface="Arial Narrow" panose="020B0606020202030204" pitchFamily="34" charset="0"/>
              </a:rPr>
              <a:t> </a:t>
            </a:r>
          </a:p>
          <a:p>
            <a:pPr marL="0" indent="0" algn="just">
              <a:lnSpc>
                <a:spcPct val="100000"/>
              </a:lnSpc>
              <a:spcBef>
                <a:spcPts val="0"/>
              </a:spcBef>
              <a:buNone/>
            </a:pPr>
            <a:endParaRPr lang="ru-RU" sz="1600" dirty="0">
              <a:solidFill>
                <a:srgbClr val="002060"/>
              </a:solidFill>
              <a:latin typeface="Arial Narrow" panose="020B0606020202030204" pitchFamily="34" charset="0"/>
            </a:endParaRPr>
          </a:p>
          <a:p>
            <a:pPr marL="0" indent="0" algn="just">
              <a:lnSpc>
                <a:spcPct val="100000"/>
              </a:lnSpc>
              <a:spcBef>
                <a:spcPts val="0"/>
              </a:spcBef>
              <a:buNone/>
            </a:pPr>
            <a:endParaRPr lang="ru-RU" sz="1600" dirty="0">
              <a:solidFill>
                <a:srgbClr val="002060"/>
              </a:solidFill>
              <a:latin typeface="Arial Narrow" panose="020B0606020202030204" pitchFamily="34" charset="0"/>
            </a:endParaRPr>
          </a:p>
          <a:p>
            <a:pPr marL="0" indent="0" algn="just">
              <a:lnSpc>
                <a:spcPct val="100000"/>
              </a:lnSpc>
              <a:spcBef>
                <a:spcPts val="0"/>
              </a:spcBef>
              <a:buNone/>
            </a:pPr>
            <a:endParaRPr lang="ru-RU" sz="1600" dirty="0">
              <a:solidFill>
                <a:srgbClr val="002060"/>
              </a:solidFill>
              <a:latin typeface="Arial Narrow" panose="020B0606020202030204" pitchFamily="34" charset="0"/>
            </a:endParaRPr>
          </a:p>
          <a:p>
            <a:pPr marL="0" indent="0" algn="just">
              <a:lnSpc>
                <a:spcPct val="100000"/>
              </a:lnSpc>
              <a:spcBef>
                <a:spcPts val="0"/>
              </a:spcBef>
              <a:buNone/>
            </a:pPr>
            <a:r>
              <a:rPr lang="ru-RU" sz="1600" dirty="0">
                <a:solidFill>
                  <a:srgbClr val="002060"/>
                </a:solidFill>
                <a:latin typeface="Arial Narrow" panose="020B0606020202030204" pitchFamily="34" charset="0"/>
              </a:rPr>
              <a:t>                              </a:t>
            </a:r>
          </a:p>
          <a:p>
            <a:pPr marL="0" indent="0" algn="just">
              <a:lnSpc>
                <a:spcPct val="100000"/>
              </a:lnSpc>
              <a:spcBef>
                <a:spcPts val="0"/>
              </a:spcBef>
              <a:buNone/>
            </a:pPr>
            <a:endParaRPr lang="ru-RU" sz="1600" dirty="0">
              <a:solidFill>
                <a:srgbClr val="002060"/>
              </a:solidFill>
              <a:latin typeface="Arial Narrow" panose="020B0606020202030204" pitchFamily="34" charset="0"/>
            </a:endParaRPr>
          </a:p>
          <a:p>
            <a:pPr marL="0" indent="0" algn="just">
              <a:lnSpc>
                <a:spcPct val="100000"/>
              </a:lnSpc>
              <a:spcBef>
                <a:spcPts val="0"/>
              </a:spcBef>
              <a:buNone/>
            </a:pPr>
            <a:r>
              <a:rPr lang="ru-RU" sz="1600" dirty="0">
                <a:solidFill>
                  <a:srgbClr val="002060"/>
                </a:solidFill>
                <a:latin typeface="Arial Narrow" panose="020B0606020202030204" pitchFamily="34" charset="0"/>
              </a:rPr>
              <a:t>                                                          </a:t>
            </a:r>
          </a:p>
          <a:p>
            <a:pPr marL="0" indent="0" algn="just">
              <a:lnSpc>
                <a:spcPct val="100000"/>
              </a:lnSpc>
              <a:spcBef>
                <a:spcPts val="0"/>
              </a:spcBef>
              <a:buNone/>
            </a:pPr>
            <a:r>
              <a:rPr lang="ru-RU" sz="1600" dirty="0">
                <a:solidFill>
                  <a:srgbClr val="002060"/>
                </a:solidFill>
                <a:latin typeface="Arial Narrow" panose="020B0606020202030204" pitchFamily="34" charset="0"/>
              </a:rPr>
              <a:t>                                                                         </a:t>
            </a:r>
          </a:p>
          <a:p>
            <a:pPr marL="0" indent="0" algn="just">
              <a:lnSpc>
                <a:spcPct val="100000"/>
              </a:lnSpc>
              <a:spcBef>
                <a:spcPts val="0"/>
              </a:spcBef>
              <a:buNone/>
            </a:pPr>
            <a:endParaRPr lang="ru-RU" sz="1600" dirty="0">
              <a:solidFill>
                <a:srgbClr val="002060"/>
              </a:solidFill>
              <a:latin typeface="Arial Narrow" panose="020B0606020202030204" pitchFamily="34" charset="0"/>
            </a:endParaRPr>
          </a:p>
          <a:p>
            <a:pPr marL="0" indent="0" algn="just">
              <a:lnSpc>
                <a:spcPct val="100000"/>
              </a:lnSpc>
              <a:spcBef>
                <a:spcPts val="0"/>
              </a:spcBef>
              <a:buNone/>
            </a:pPr>
            <a:r>
              <a:rPr lang="ru-RU" sz="1600" dirty="0">
                <a:solidFill>
                  <a:srgbClr val="002060"/>
                </a:solidFill>
                <a:latin typeface="Arial Narrow" panose="020B0606020202030204" pitchFamily="34" charset="0"/>
              </a:rPr>
              <a:t>                                                                                                     </a:t>
            </a:r>
          </a:p>
          <a:p>
            <a:pPr marL="0" indent="0" algn="just">
              <a:lnSpc>
                <a:spcPct val="100000"/>
              </a:lnSpc>
              <a:spcBef>
                <a:spcPts val="0"/>
              </a:spcBef>
              <a:buNone/>
            </a:pPr>
            <a:r>
              <a:rPr lang="ru-RU" sz="1600" dirty="0">
                <a:solidFill>
                  <a:srgbClr val="002060"/>
                </a:solidFill>
                <a:latin typeface="Arial Narrow" panose="020B0606020202030204" pitchFamily="34" charset="0"/>
              </a:rPr>
              <a:t>                                                                                                            </a:t>
            </a:r>
          </a:p>
          <a:p>
            <a:pPr marL="0" indent="0" algn="just">
              <a:lnSpc>
                <a:spcPct val="100000"/>
              </a:lnSpc>
              <a:spcBef>
                <a:spcPts val="0"/>
              </a:spcBef>
              <a:buNone/>
            </a:pPr>
            <a:endParaRPr lang="ru-RU" sz="1600" dirty="0">
              <a:solidFill>
                <a:srgbClr val="002060"/>
              </a:solidFill>
              <a:latin typeface="Arial Narrow" panose="020B0606020202030204" pitchFamily="34" charset="0"/>
            </a:endParaRPr>
          </a:p>
          <a:p>
            <a:pPr marL="0" indent="0" algn="just">
              <a:lnSpc>
                <a:spcPct val="100000"/>
              </a:lnSpc>
              <a:spcBef>
                <a:spcPts val="0"/>
              </a:spcBef>
              <a:buNone/>
            </a:pPr>
            <a:r>
              <a:rPr lang="ru-RU" sz="1600" dirty="0">
                <a:solidFill>
                  <a:srgbClr val="002060"/>
                </a:solidFill>
                <a:latin typeface="Arial Narrow" panose="020B0606020202030204" pitchFamily="34" charset="0"/>
              </a:rPr>
              <a:t>                                                                                                                   </a:t>
            </a:r>
          </a:p>
          <a:p>
            <a:pPr marL="0" indent="0" algn="just">
              <a:lnSpc>
                <a:spcPct val="100000"/>
              </a:lnSpc>
              <a:spcBef>
                <a:spcPts val="0"/>
              </a:spcBef>
              <a:buNone/>
            </a:pPr>
            <a:r>
              <a:rPr lang="ru-RU" sz="1600" dirty="0">
                <a:solidFill>
                  <a:srgbClr val="002060"/>
                </a:solidFill>
                <a:latin typeface="Arial Narrow" panose="020B0606020202030204" pitchFamily="34" charset="0"/>
              </a:rPr>
              <a:t>                                         </a:t>
            </a: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838200" y="3062321"/>
            <a:ext cx="10515600" cy="12719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600" b="1" dirty="0">
              <a:solidFill>
                <a:srgbClr val="002060"/>
              </a:solidFill>
            </a:endParaRPr>
          </a:p>
        </p:txBody>
      </p:sp>
      <p:sp>
        <p:nvSpPr>
          <p:cNvPr id="6" name="Заголовок 5">
            <a:extLst>
              <a:ext uri="{FF2B5EF4-FFF2-40B4-BE49-F238E27FC236}">
                <a16:creationId xmlns:a16="http://schemas.microsoft.com/office/drawing/2014/main" id="{FDB1D59F-D6AB-4C21-859A-518FD3EC9067}"/>
              </a:ext>
            </a:extLst>
          </p:cNvPr>
          <p:cNvSpPr>
            <a:spLocks noGrp="1"/>
          </p:cNvSpPr>
          <p:nvPr>
            <p:ph type="title"/>
          </p:nvPr>
        </p:nvSpPr>
        <p:spPr>
          <a:xfrm>
            <a:off x="1048624" y="75501"/>
            <a:ext cx="8410967" cy="680860"/>
          </a:xfrm>
        </p:spPr>
        <p:txBody>
          <a:bodyPr>
            <a:noAutofit/>
          </a:bodyPr>
          <a:lstStyle/>
          <a:p>
            <a:r>
              <a:rPr lang="ru-RU" sz="2800" b="1" dirty="0">
                <a:solidFill>
                  <a:srgbClr val="002060"/>
                </a:solidFill>
                <a:latin typeface="Arial Narrow"/>
                <a:sym typeface="Arial Narrow"/>
              </a:rPr>
              <a:t>Первичная медико-санитарная помощь (</a:t>
            </a:r>
            <a:r>
              <a:rPr lang="ru-RU" sz="2800" b="1" dirty="0">
                <a:solidFill>
                  <a:srgbClr val="FF0000"/>
                </a:solidFill>
                <a:latin typeface="Arial Narrow"/>
                <a:sym typeface="Arial Narrow"/>
              </a:rPr>
              <a:t>ГОБМП</a:t>
            </a:r>
            <a:r>
              <a:rPr lang="ru-RU" sz="2800" b="1" dirty="0">
                <a:solidFill>
                  <a:srgbClr val="002060"/>
                </a:solidFill>
                <a:latin typeface="Arial Narrow"/>
                <a:sym typeface="Arial Narrow"/>
              </a:rPr>
              <a:t>)</a:t>
            </a:r>
          </a:p>
        </p:txBody>
      </p:sp>
      <p:pic>
        <p:nvPicPr>
          <p:cNvPr id="3" name="Рисунок 2">
            <a:extLst>
              <a:ext uri="{FF2B5EF4-FFF2-40B4-BE49-F238E27FC236}">
                <a16:creationId xmlns:a16="http://schemas.microsoft.com/office/drawing/2014/main" id="{0104BF4C-41D1-438E-A2C6-63078DE82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93" y="1490085"/>
            <a:ext cx="621492" cy="490789"/>
          </a:xfrm>
          <a:prstGeom prst="rect">
            <a:avLst/>
          </a:prstGeom>
        </p:spPr>
      </p:pic>
      <p:pic>
        <p:nvPicPr>
          <p:cNvPr id="7" name="Рисунок 6">
            <a:extLst>
              <a:ext uri="{FF2B5EF4-FFF2-40B4-BE49-F238E27FC236}">
                <a16:creationId xmlns:a16="http://schemas.microsoft.com/office/drawing/2014/main" id="{2C30C17F-B407-498C-AEF5-D4631EA0A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985" y="2053940"/>
            <a:ext cx="621492" cy="490789"/>
          </a:xfrm>
          <a:prstGeom prst="rect">
            <a:avLst/>
          </a:prstGeom>
        </p:spPr>
      </p:pic>
      <p:pic>
        <p:nvPicPr>
          <p:cNvPr id="9" name="Рисунок 8">
            <a:extLst>
              <a:ext uri="{FF2B5EF4-FFF2-40B4-BE49-F238E27FC236}">
                <a16:creationId xmlns:a16="http://schemas.microsoft.com/office/drawing/2014/main" id="{1252C3A0-0025-4E97-ADFF-9F7971CDE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340" y="2617608"/>
            <a:ext cx="621492" cy="490789"/>
          </a:xfrm>
          <a:prstGeom prst="rect">
            <a:avLst/>
          </a:prstGeom>
        </p:spPr>
      </p:pic>
      <p:pic>
        <p:nvPicPr>
          <p:cNvPr id="11" name="Рисунок 10">
            <a:extLst>
              <a:ext uri="{FF2B5EF4-FFF2-40B4-BE49-F238E27FC236}">
                <a16:creationId xmlns:a16="http://schemas.microsoft.com/office/drawing/2014/main" id="{8A68545B-C1DF-4616-86F6-BC630EB594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85" y="3131557"/>
            <a:ext cx="616629" cy="490788"/>
          </a:xfrm>
          <a:prstGeom prst="rect">
            <a:avLst/>
          </a:prstGeom>
        </p:spPr>
      </p:pic>
      <p:pic>
        <p:nvPicPr>
          <p:cNvPr id="15" name="Рисунок 14">
            <a:extLst>
              <a:ext uri="{FF2B5EF4-FFF2-40B4-BE49-F238E27FC236}">
                <a16:creationId xmlns:a16="http://schemas.microsoft.com/office/drawing/2014/main" id="{8F9CCFD6-A6A0-4196-BF41-79B1435AE0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1914" y="3642234"/>
            <a:ext cx="616629" cy="490788"/>
          </a:xfrm>
          <a:prstGeom prst="rect">
            <a:avLst/>
          </a:prstGeom>
        </p:spPr>
      </p:pic>
      <p:pic>
        <p:nvPicPr>
          <p:cNvPr id="17" name="Рисунок 16">
            <a:extLst>
              <a:ext uri="{FF2B5EF4-FFF2-40B4-BE49-F238E27FC236}">
                <a16:creationId xmlns:a16="http://schemas.microsoft.com/office/drawing/2014/main" id="{07F15838-51BE-4F41-956F-EAC416FD39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5172" y="4602149"/>
            <a:ext cx="616629" cy="490788"/>
          </a:xfrm>
          <a:prstGeom prst="rect">
            <a:avLst/>
          </a:prstGeom>
        </p:spPr>
      </p:pic>
      <p:pic>
        <p:nvPicPr>
          <p:cNvPr id="20" name="Рисунок 19">
            <a:extLst>
              <a:ext uri="{FF2B5EF4-FFF2-40B4-BE49-F238E27FC236}">
                <a16:creationId xmlns:a16="http://schemas.microsoft.com/office/drawing/2014/main" id="{7D95843A-63F2-4EBF-8BF2-DB95A04A16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81801" y="5092937"/>
            <a:ext cx="616629" cy="490788"/>
          </a:xfrm>
          <a:prstGeom prst="rect">
            <a:avLst/>
          </a:prstGeom>
        </p:spPr>
      </p:pic>
      <p:pic>
        <p:nvPicPr>
          <p:cNvPr id="22" name="Рисунок 21">
            <a:extLst>
              <a:ext uri="{FF2B5EF4-FFF2-40B4-BE49-F238E27FC236}">
                <a16:creationId xmlns:a16="http://schemas.microsoft.com/office/drawing/2014/main" id="{9D79D166-7C9A-4741-9DE5-BA1E211987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880056"/>
            <a:ext cx="621493" cy="493065"/>
          </a:xfrm>
          <a:prstGeom prst="rect">
            <a:avLst/>
          </a:prstGeom>
        </p:spPr>
      </p:pic>
      <p:pic>
        <p:nvPicPr>
          <p:cNvPr id="24" name="Рисунок 23">
            <a:extLst>
              <a:ext uri="{FF2B5EF4-FFF2-40B4-BE49-F238E27FC236}">
                <a16:creationId xmlns:a16="http://schemas.microsoft.com/office/drawing/2014/main" id="{E8399744-A70A-4BB7-B846-DCF4D1D659A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48543" y="4122826"/>
            <a:ext cx="616629" cy="490788"/>
          </a:xfrm>
          <a:prstGeom prst="rect">
            <a:avLst/>
          </a:prstGeom>
        </p:spPr>
      </p:pic>
      <p:pic>
        <p:nvPicPr>
          <p:cNvPr id="26" name="Рисунок 25">
            <a:extLst>
              <a:ext uri="{FF2B5EF4-FFF2-40B4-BE49-F238E27FC236}">
                <a16:creationId xmlns:a16="http://schemas.microsoft.com/office/drawing/2014/main" id="{DD9F5BCA-8DD7-462B-B88F-1B0EC48AB5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90115" y="5583725"/>
            <a:ext cx="616629" cy="490788"/>
          </a:xfrm>
          <a:prstGeom prst="rect">
            <a:avLst/>
          </a:prstGeom>
        </p:spPr>
      </p:pic>
      <p:sp>
        <p:nvSpPr>
          <p:cNvPr id="28" name="Заголовок 5">
            <a:extLst>
              <a:ext uri="{FF2B5EF4-FFF2-40B4-BE49-F238E27FC236}">
                <a16:creationId xmlns:a16="http://schemas.microsoft.com/office/drawing/2014/main" id="{ABB2C69C-2D63-48E4-9C31-72436F8DDCF6}"/>
              </a:ext>
            </a:extLst>
          </p:cNvPr>
          <p:cNvSpPr txBox="1">
            <a:spLocks/>
          </p:cNvSpPr>
          <p:nvPr/>
        </p:nvSpPr>
        <p:spPr>
          <a:xfrm>
            <a:off x="11115843" y="6353389"/>
            <a:ext cx="1009793"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200" b="1" i="1" dirty="0">
                <a:solidFill>
                  <a:srgbClr val="002060"/>
                </a:solidFill>
                <a:latin typeface="Arial Narrow"/>
                <a:sym typeface="Arial Narrow"/>
              </a:rPr>
              <a:t>ППРК №420</a:t>
            </a:r>
          </a:p>
        </p:txBody>
      </p:sp>
    </p:spTree>
    <p:extLst>
      <p:ext uri="{BB962C8B-B14F-4D97-AF65-F5344CB8AC3E}">
        <p14:creationId xmlns:p14="http://schemas.microsoft.com/office/powerpoint/2010/main" val="3126054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49671" y="921230"/>
            <a:ext cx="11945976" cy="585693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ru-RU" sz="1500" dirty="0">
                <a:solidFill>
                  <a:srgbClr val="002060"/>
                </a:solidFill>
                <a:latin typeface="Arial Narrow" panose="020B0606020202030204" pitchFamily="34" charset="0"/>
              </a:rPr>
              <a:t>               </a:t>
            </a: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ü"/>
            </a:pPr>
            <a:endParaRPr lang="ru-RU" sz="1500" dirty="0">
              <a:solidFill>
                <a:srgbClr val="002060"/>
              </a:solidFill>
              <a:latin typeface="Arial Narrow" panose="020B0606020202030204" pitchFamily="34" charset="0"/>
            </a:endParaRP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838200" y="3243739"/>
            <a:ext cx="10515600" cy="12719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600" b="1" dirty="0">
              <a:solidFill>
                <a:srgbClr val="002060"/>
              </a:solidFill>
            </a:endParaRPr>
          </a:p>
        </p:txBody>
      </p:sp>
      <p:sp>
        <p:nvSpPr>
          <p:cNvPr id="6" name="Заголовок 5">
            <a:extLst>
              <a:ext uri="{FF2B5EF4-FFF2-40B4-BE49-F238E27FC236}">
                <a16:creationId xmlns:a16="http://schemas.microsoft.com/office/drawing/2014/main" id="{FDB1D59F-D6AB-4C21-859A-518FD3EC9067}"/>
              </a:ext>
            </a:extLst>
          </p:cNvPr>
          <p:cNvSpPr>
            <a:spLocks noGrp="1"/>
          </p:cNvSpPr>
          <p:nvPr>
            <p:ph type="title"/>
          </p:nvPr>
        </p:nvSpPr>
        <p:spPr>
          <a:xfrm>
            <a:off x="621493" y="81597"/>
            <a:ext cx="8980620" cy="680860"/>
          </a:xfrm>
        </p:spPr>
        <p:txBody>
          <a:bodyPr>
            <a:noAutofit/>
          </a:bodyPr>
          <a:lstStyle/>
          <a:p>
            <a:r>
              <a:rPr lang="ru-RU" sz="2800" b="1" dirty="0">
                <a:solidFill>
                  <a:srgbClr val="002060"/>
                </a:solidFill>
                <a:latin typeface="Arial Narrow"/>
                <a:sym typeface="Arial Narrow"/>
              </a:rPr>
              <a:t>Оказание стационарозамещающей помощи населению </a:t>
            </a:r>
          </a:p>
        </p:txBody>
      </p:sp>
      <p:sp>
        <p:nvSpPr>
          <p:cNvPr id="28" name="Заголовок 5">
            <a:extLst>
              <a:ext uri="{FF2B5EF4-FFF2-40B4-BE49-F238E27FC236}">
                <a16:creationId xmlns:a16="http://schemas.microsoft.com/office/drawing/2014/main" id="{ABB2C69C-2D63-48E4-9C31-72436F8DDCF6}"/>
              </a:ext>
            </a:extLst>
          </p:cNvPr>
          <p:cNvSpPr txBox="1">
            <a:spLocks/>
          </p:cNvSpPr>
          <p:nvPr/>
        </p:nvSpPr>
        <p:spPr>
          <a:xfrm>
            <a:off x="10839452" y="6499550"/>
            <a:ext cx="1291564"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№669</a:t>
            </a:r>
          </a:p>
        </p:txBody>
      </p:sp>
      <p:sp>
        <p:nvSpPr>
          <p:cNvPr id="23" name="Заголовок 5">
            <a:extLst>
              <a:ext uri="{FF2B5EF4-FFF2-40B4-BE49-F238E27FC236}">
                <a16:creationId xmlns:a16="http://schemas.microsoft.com/office/drawing/2014/main" id="{EF0C48F0-6D8D-460F-9BC7-3268DE6DA75B}"/>
              </a:ext>
            </a:extLst>
          </p:cNvPr>
          <p:cNvSpPr txBox="1">
            <a:spLocks/>
          </p:cNvSpPr>
          <p:nvPr/>
        </p:nvSpPr>
        <p:spPr>
          <a:xfrm>
            <a:off x="177593" y="1330457"/>
            <a:ext cx="5604371" cy="408239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Проведение комплекса лечения и обследования пациенту, который по ряду социальных причин не может быть госпитализирован в стационар (кормящая мать ребенка до одного года, наличие детей до 3-х лет, нуждающихся в уходе, потребность в уходе за инвалидом) по перечню заболеваний по кодам МКБ - 10 для лечения в круглосуточном стационаре;</a:t>
            </a:r>
          </a:p>
          <a:p>
            <a:pPr algn="just">
              <a:lnSpc>
                <a:spcPct val="100000"/>
              </a:lnSpc>
              <a:spcBef>
                <a:spcPts val="0"/>
              </a:spcBef>
            </a:pPr>
            <a:endParaRPr lang="ru-RU" sz="1400" dirty="0">
              <a:solidFill>
                <a:srgbClr val="002060"/>
              </a:solidFill>
              <a:latin typeface="Arial Narrow" panose="020B0606020202030204" pitchFamily="34" charset="0"/>
            </a:endParaRPr>
          </a:p>
          <a:p>
            <a:pPr marL="285750" indent="-285750" algn="just">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Обострение хронических заболеваний, не требующих круглосуточного медицинского наблюдения;</a:t>
            </a:r>
          </a:p>
          <a:p>
            <a:pPr algn="just">
              <a:lnSpc>
                <a:spcPct val="100000"/>
              </a:lnSpc>
              <a:spcBef>
                <a:spcPts val="0"/>
              </a:spcBef>
            </a:pPr>
            <a:endParaRPr lang="ru-RU" sz="1400" dirty="0">
              <a:solidFill>
                <a:srgbClr val="002060"/>
              </a:solidFill>
              <a:latin typeface="Arial Narrow" panose="020B0606020202030204" pitchFamily="34" charset="0"/>
            </a:endParaRPr>
          </a:p>
          <a:p>
            <a:pPr marL="285750" indent="-285750" algn="just">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Активное плановое оздоровление группы пациентов с хроническими заболеваниями, подлежащими динамическому наблюдению;</a:t>
            </a:r>
          </a:p>
          <a:p>
            <a:pPr algn="just">
              <a:lnSpc>
                <a:spcPct val="100000"/>
              </a:lnSpc>
              <a:spcBef>
                <a:spcPts val="0"/>
              </a:spcBef>
            </a:pPr>
            <a:endParaRPr lang="ru-RU" sz="1400" dirty="0">
              <a:solidFill>
                <a:srgbClr val="002060"/>
              </a:solidFill>
              <a:latin typeface="Arial Narrow" panose="020B0606020202030204" pitchFamily="34" charset="0"/>
            </a:endParaRPr>
          </a:p>
          <a:p>
            <a:pPr marL="285750" indent="-285750" algn="just">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Долечивание пациента терапевтического профиля на следующий день после стационарного лечения независимо от перечня заболеваний по кодам МКБ- 10 для преимущественного лечения в дневном стационаре;</a:t>
            </a:r>
          </a:p>
          <a:p>
            <a:pPr algn="just">
              <a:lnSpc>
                <a:spcPct val="100000"/>
              </a:lnSpc>
              <a:spcBef>
                <a:spcPts val="0"/>
              </a:spcBef>
            </a:pPr>
            <a:endParaRPr lang="ru-RU" sz="1400" dirty="0">
              <a:solidFill>
                <a:srgbClr val="002060"/>
              </a:solidFill>
              <a:latin typeface="Arial Narrow" panose="020B0606020202030204" pitchFamily="34" charset="0"/>
            </a:endParaRPr>
          </a:p>
          <a:p>
            <a:pPr marL="285750" indent="-285750" algn="just">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Проведение курсов реабилитационных мероприятий 3-го этапа;</a:t>
            </a:r>
          </a:p>
          <a:p>
            <a:pPr marL="285750" indent="-285750" algn="just">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Паллиативная помощь.</a:t>
            </a:r>
          </a:p>
        </p:txBody>
      </p:sp>
      <p:cxnSp>
        <p:nvCxnSpPr>
          <p:cNvPr id="3" name="Прямая соединительная линия 2">
            <a:extLst>
              <a:ext uri="{FF2B5EF4-FFF2-40B4-BE49-F238E27FC236}">
                <a16:creationId xmlns:a16="http://schemas.microsoft.com/office/drawing/2014/main" id="{C81F5B68-28EC-4455-A42C-F5F21617E402}"/>
              </a:ext>
            </a:extLst>
          </p:cNvPr>
          <p:cNvCxnSpPr>
            <a:cxnSpLocks/>
          </p:cNvCxnSpPr>
          <p:nvPr/>
        </p:nvCxnSpPr>
        <p:spPr>
          <a:xfrm>
            <a:off x="5887263" y="1259217"/>
            <a:ext cx="30070" cy="4153636"/>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Заголовок 5">
            <a:extLst>
              <a:ext uri="{FF2B5EF4-FFF2-40B4-BE49-F238E27FC236}">
                <a16:creationId xmlns:a16="http://schemas.microsoft.com/office/drawing/2014/main" id="{2C8911DA-B6B0-4807-BC20-5CE1D41637C9}"/>
              </a:ext>
            </a:extLst>
          </p:cNvPr>
          <p:cNvSpPr txBox="1">
            <a:spLocks/>
          </p:cNvSpPr>
          <p:nvPr/>
        </p:nvSpPr>
        <p:spPr>
          <a:xfrm>
            <a:off x="5917333" y="1249743"/>
            <a:ext cx="6108382" cy="424382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Проведение операций и вмешательств со специальной предоперационной подготовкой и реанимационной поддержкой;</a:t>
            </a:r>
          </a:p>
          <a:p>
            <a:pPr marL="285750" indent="-285750" algn="just">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Проведение сложных диагностических исследований, требующих специальной предварительной подготовки, а также не доступных в амбулаторно-поликлинических организациях здравоохранения;</a:t>
            </a:r>
          </a:p>
          <a:p>
            <a:pPr marL="285750" indent="-285750" algn="just">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Наблюдение и лечение, связанные с переливанием препаратов крови, внутривенных вливаний кровезамещающих жидкостей, специфической гипосенсибилизирующей терапии, инъекций сильнодействующих препаратов, внутрисуставных введений лекарственных средств;</a:t>
            </a:r>
          </a:p>
          <a:p>
            <a:pPr marL="342900" indent="-342900" algn="just">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Долечивание пациента на следующий день после стационарного лечения независимо от перечня заболеваний по кодам МКБ- 10 для преимущественного лечения в дневном стационаре.</a:t>
            </a:r>
          </a:p>
          <a:p>
            <a:pPr marL="285750" indent="-285750" algn="just">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 Долечивание на следующий день после стационарного лечения при наличии  показаний к ранней выписке после оперативного лечения по перечню  заболеваний по кодам МКБ - 9 для лечения в круглосуточном стационаре;</a:t>
            </a:r>
          </a:p>
          <a:p>
            <a:pPr marL="342900" indent="-342900" algn="just">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Паллиативная помощь;</a:t>
            </a:r>
          </a:p>
          <a:p>
            <a:pPr marL="342900" indent="-342900" algn="just">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Химиотерапия, лучевая терапия, коррекция патологических состояний, возникших после проведения спец. лечения онкологическим пациентам.</a:t>
            </a:r>
          </a:p>
          <a:p>
            <a:pPr marL="342900" indent="-342900" algn="just">
              <a:lnSpc>
                <a:spcPct val="100000"/>
              </a:lnSpc>
              <a:spcBef>
                <a:spcPts val="0"/>
              </a:spcBef>
              <a:buFont typeface="Wingdings" panose="05000000000000000000" pitchFamily="2" charset="2"/>
              <a:buChar char="Ø"/>
            </a:pPr>
            <a:endParaRPr lang="ru-RU" sz="1400" dirty="0">
              <a:solidFill>
                <a:srgbClr val="002060"/>
              </a:solidFill>
              <a:latin typeface="Arial Narrow" panose="020B0606020202030204" pitchFamily="34" charset="0"/>
            </a:endParaRPr>
          </a:p>
        </p:txBody>
      </p:sp>
      <p:sp>
        <p:nvSpPr>
          <p:cNvPr id="45" name="Заголовок 5">
            <a:extLst>
              <a:ext uri="{FF2B5EF4-FFF2-40B4-BE49-F238E27FC236}">
                <a16:creationId xmlns:a16="http://schemas.microsoft.com/office/drawing/2014/main" id="{418BFE49-C96A-47F2-BDE1-44A7F37F6B98}"/>
              </a:ext>
            </a:extLst>
          </p:cNvPr>
          <p:cNvSpPr txBox="1">
            <a:spLocks/>
          </p:cNvSpPr>
          <p:nvPr/>
        </p:nvSpPr>
        <p:spPr>
          <a:xfrm>
            <a:off x="196353" y="921229"/>
            <a:ext cx="5604371" cy="495451"/>
          </a:xfrm>
          <a:prstGeom prst="rect">
            <a:avLst/>
          </a:prstGeom>
          <a:ln w="28575">
            <a:noFill/>
            <a:prstDash val="dash"/>
          </a:ln>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ru-RU" sz="1400" b="1" dirty="0">
                <a:solidFill>
                  <a:srgbClr val="C00000"/>
                </a:solidFill>
                <a:latin typeface="Arial Narrow" panose="020B0606020202030204" pitchFamily="34" charset="0"/>
              </a:rPr>
              <a:t>Показания для госпитализации в дневной стационар при АПО</a:t>
            </a:r>
          </a:p>
        </p:txBody>
      </p:sp>
      <p:sp>
        <p:nvSpPr>
          <p:cNvPr id="36" name="Заголовок 5">
            <a:extLst>
              <a:ext uri="{FF2B5EF4-FFF2-40B4-BE49-F238E27FC236}">
                <a16:creationId xmlns:a16="http://schemas.microsoft.com/office/drawing/2014/main" id="{E3FA9B40-465A-4D8D-B369-3A82F957FA6B}"/>
              </a:ext>
            </a:extLst>
          </p:cNvPr>
          <p:cNvSpPr txBox="1">
            <a:spLocks/>
          </p:cNvSpPr>
          <p:nvPr/>
        </p:nvSpPr>
        <p:spPr>
          <a:xfrm>
            <a:off x="6139270" y="940033"/>
            <a:ext cx="5604371" cy="495451"/>
          </a:xfrm>
          <a:prstGeom prst="rect">
            <a:avLst/>
          </a:prstGeom>
          <a:ln w="28575">
            <a:noFill/>
            <a:prstDash val="dash"/>
          </a:ln>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ru-RU" sz="1400" b="1" dirty="0">
                <a:solidFill>
                  <a:srgbClr val="C00000"/>
                </a:solidFill>
                <a:latin typeface="Arial Narrow" panose="020B0606020202030204" pitchFamily="34" charset="0"/>
              </a:rPr>
              <a:t>Показания для госпитализации в дневной стационар при КС</a:t>
            </a:r>
          </a:p>
        </p:txBody>
      </p:sp>
      <p:sp>
        <p:nvSpPr>
          <p:cNvPr id="40" name="Заголовок 5">
            <a:extLst>
              <a:ext uri="{FF2B5EF4-FFF2-40B4-BE49-F238E27FC236}">
                <a16:creationId xmlns:a16="http://schemas.microsoft.com/office/drawing/2014/main" id="{AE7F6E55-B37C-4C78-8718-4A63B2F0F2CF}"/>
              </a:ext>
            </a:extLst>
          </p:cNvPr>
          <p:cNvSpPr txBox="1">
            <a:spLocks/>
          </p:cNvSpPr>
          <p:nvPr/>
        </p:nvSpPr>
        <p:spPr>
          <a:xfrm>
            <a:off x="3047463" y="5483782"/>
            <a:ext cx="5604371" cy="495451"/>
          </a:xfrm>
          <a:prstGeom prst="rect">
            <a:avLst/>
          </a:prstGeom>
          <a:ln w="28575">
            <a:noFill/>
            <a:prstDash val="dash"/>
          </a:ln>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ru-RU" sz="1400" b="1" dirty="0">
                <a:solidFill>
                  <a:srgbClr val="C00000"/>
                </a:solidFill>
                <a:latin typeface="Arial Narrow" panose="020B0606020202030204" pitchFamily="34" charset="0"/>
              </a:rPr>
              <a:t>Противопоказания для предоставления СЗП</a:t>
            </a:r>
          </a:p>
        </p:txBody>
      </p:sp>
      <p:sp>
        <p:nvSpPr>
          <p:cNvPr id="43" name="Заголовок 5">
            <a:extLst>
              <a:ext uri="{FF2B5EF4-FFF2-40B4-BE49-F238E27FC236}">
                <a16:creationId xmlns:a16="http://schemas.microsoft.com/office/drawing/2014/main" id="{DDD66203-B4B7-4FD7-946F-8DCD9EADB29B}"/>
              </a:ext>
            </a:extLst>
          </p:cNvPr>
          <p:cNvSpPr txBox="1">
            <a:spLocks/>
          </p:cNvSpPr>
          <p:nvPr/>
        </p:nvSpPr>
        <p:spPr>
          <a:xfrm>
            <a:off x="2256914" y="5905490"/>
            <a:ext cx="7764712" cy="715172"/>
          </a:xfrm>
          <a:prstGeom prst="rect">
            <a:avLst/>
          </a:prstGeom>
          <a:ln w="28575">
            <a:noFill/>
            <a:prstDash val="dash"/>
          </a:ln>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l">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Заболевания, требующие круглосуточного проведения лечебных процедур и медицинского наблюдения</a:t>
            </a:r>
          </a:p>
          <a:p>
            <a:pPr marL="285750" indent="-285750" algn="l">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Инфекционные заболевания в период эпидемиологической опасности;</a:t>
            </a:r>
          </a:p>
          <a:p>
            <a:pPr marL="285750" indent="-285750" algn="l">
              <a:lnSpc>
                <a:spcPct val="100000"/>
              </a:lnSpc>
              <a:spcBef>
                <a:spcPts val="0"/>
              </a:spcBef>
              <a:buFont typeface="Wingdings" panose="05000000000000000000" pitchFamily="2" charset="2"/>
              <a:buChar char="Ø"/>
            </a:pPr>
            <a:r>
              <a:rPr lang="ru-RU" sz="1400" dirty="0">
                <a:solidFill>
                  <a:srgbClr val="002060"/>
                </a:solidFill>
                <a:latin typeface="Arial Narrow" panose="020B0606020202030204" pitchFamily="34" charset="0"/>
              </a:rPr>
              <a:t>Заболевания, представляющие опасность для окружающих</a:t>
            </a:r>
          </a:p>
        </p:txBody>
      </p:sp>
    </p:spTree>
    <p:extLst>
      <p:ext uri="{BB962C8B-B14F-4D97-AF65-F5344CB8AC3E}">
        <p14:creationId xmlns:p14="http://schemas.microsoft.com/office/powerpoint/2010/main" val="1821859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76331" y="847061"/>
            <a:ext cx="11945976" cy="585693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ru-RU" sz="1500" dirty="0">
                <a:solidFill>
                  <a:srgbClr val="002060"/>
                </a:solidFill>
                <a:latin typeface="Arial Narrow" panose="020B0606020202030204" pitchFamily="34" charset="0"/>
              </a:rPr>
              <a:t>               </a:t>
            </a: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ü"/>
            </a:pPr>
            <a:endParaRPr lang="ru-RU" sz="1500" dirty="0">
              <a:solidFill>
                <a:srgbClr val="002060"/>
              </a:solidFill>
              <a:latin typeface="Arial Narrow" panose="020B0606020202030204" pitchFamily="34" charset="0"/>
            </a:endParaRP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838200" y="3452076"/>
            <a:ext cx="10515600" cy="12719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600" b="1" dirty="0">
              <a:solidFill>
                <a:srgbClr val="002060"/>
              </a:solidFill>
            </a:endParaRPr>
          </a:p>
        </p:txBody>
      </p:sp>
      <p:sp>
        <p:nvSpPr>
          <p:cNvPr id="6" name="Заголовок 5">
            <a:extLst>
              <a:ext uri="{FF2B5EF4-FFF2-40B4-BE49-F238E27FC236}">
                <a16:creationId xmlns:a16="http://schemas.microsoft.com/office/drawing/2014/main" id="{FDB1D59F-D6AB-4C21-859A-518FD3EC9067}"/>
              </a:ext>
            </a:extLst>
          </p:cNvPr>
          <p:cNvSpPr>
            <a:spLocks noGrp="1"/>
          </p:cNvSpPr>
          <p:nvPr>
            <p:ph type="title"/>
          </p:nvPr>
        </p:nvSpPr>
        <p:spPr>
          <a:xfrm>
            <a:off x="621493" y="81597"/>
            <a:ext cx="8980620" cy="680860"/>
          </a:xfrm>
        </p:spPr>
        <p:txBody>
          <a:bodyPr>
            <a:noAutofit/>
          </a:bodyPr>
          <a:lstStyle/>
          <a:p>
            <a:r>
              <a:rPr lang="ru-RU" sz="2800" b="1" dirty="0">
                <a:solidFill>
                  <a:srgbClr val="002060"/>
                </a:solidFill>
                <a:latin typeface="Arial Narrow"/>
                <a:sym typeface="Arial Narrow"/>
              </a:rPr>
              <a:t>Перечень </a:t>
            </a:r>
            <a:r>
              <a:rPr lang="ru-RU" sz="2800" b="1" dirty="0">
                <a:solidFill>
                  <a:srgbClr val="C00000"/>
                </a:solidFill>
                <a:latin typeface="Arial Narrow"/>
                <a:sym typeface="Arial Narrow"/>
              </a:rPr>
              <a:t>диагнозов</a:t>
            </a:r>
            <a:r>
              <a:rPr lang="ru-RU" sz="2800" b="1" dirty="0">
                <a:solidFill>
                  <a:srgbClr val="002060"/>
                </a:solidFill>
                <a:latin typeface="Arial Narrow"/>
                <a:sym typeface="Arial Narrow"/>
              </a:rPr>
              <a:t> по кодам МКБ-10, подлежащих лечению в дневном стационаре </a:t>
            </a:r>
            <a:r>
              <a:rPr lang="ru-RU" sz="2800" b="1" dirty="0">
                <a:solidFill>
                  <a:srgbClr val="C00000"/>
                </a:solidFill>
                <a:latin typeface="Arial Narrow"/>
                <a:sym typeface="Arial Narrow"/>
              </a:rPr>
              <a:t>(по пакетам) </a:t>
            </a:r>
          </a:p>
        </p:txBody>
      </p:sp>
      <p:sp>
        <p:nvSpPr>
          <p:cNvPr id="45" name="Заголовок 5">
            <a:extLst>
              <a:ext uri="{FF2B5EF4-FFF2-40B4-BE49-F238E27FC236}">
                <a16:creationId xmlns:a16="http://schemas.microsoft.com/office/drawing/2014/main" id="{418BFE49-C96A-47F2-BDE1-44A7F37F6B98}"/>
              </a:ext>
            </a:extLst>
          </p:cNvPr>
          <p:cNvSpPr txBox="1">
            <a:spLocks/>
          </p:cNvSpPr>
          <p:nvPr/>
        </p:nvSpPr>
        <p:spPr>
          <a:xfrm>
            <a:off x="196353" y="1129566"/>
            <a:ext cx="5604371" cy="495451"/>
          </a:xfrm>
          <a:prstGeom prst="rect">
            <a:avLst/>
          </a:prstGeom>
          <a:ln w="28575">
            <a:noFill/>
            <a:prstDash val="dash"/>
          </a:ln>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ru-RU" sz="1600" b="1" dirty="0">
                <a:solidFill>
                  <a:srgbClr val="C00000"/>
                </a:solidFill>
                <a:latin typeface="Arial Narrow" panose="020B0606020202030204" pitchFamily="34" charset="0"/>
              </a:rPr>
              <a:t>На уровне города</a:t>
            </a:r>
          </a:p>
        </p:txBody>
      </p:sp>
      <p:sp>
        <p:nvSpPr>
          <p:cNvPr id="36" name="Заголовок 5">
            <a:extLst>
              <a:ext uri="{FF2B5EF4-FFF2-40B4-BE49-F238E27FC236}">
                <a16:creationId xmlns:a16="http://schemas.microsoft.com/office/drawing/2014/main" id="{E3FA9B40-465A-4D8D-B369-3A82F957FA6B}"/>
              </a:ext>
            </a:extLst>
          </p:cNvPr>
          <p:cNvSpPr txBox="1">
            <a:spLocks/>
          </p:cNvSpPr>
          <p:nvPr/>
        </p:nvSpPr>
        <p:spPr>
          <a:xfrm>
            <a:off x="6139270" y="1148370"/>
            <a:ext cx="5604371" cy="495451"/>
          </a:xfrm>
          <a:prstGeom prst="rect">
            <a:avLst/>
          </a:prstGeom>
          <a:ln w="28575">
            <a:noFill/>
            <a:prstDash val="dash"/>
          </a:ln>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ru-RU" sz="1600" b="1" dirty="0">
                <a:solidFill>
                  <a:srgbClr val="C00000"/>
                </a:solidFill>
                <a:latin typeface="Arial Narrow" panose="020B0606020202030204" pitchFamily="34" charset="0"/>
              </a:rPr>
              <a:t>На уровне села</a:t>
            </a:r>
          </a:p>
        </p:txBody>
      </p:sp>
      <p:pic>
        <p:nvPicPr>
          <p:cNvPr id="4" name="Рисунок 3">
            <a:extLst>
              <a:ext uri="{FF2B5EF4-FFF2-40B4-BE49-F238E27FC236}">
                <a16:creationId xmlns:a16="http://schemas.microsoft.com/office/drawing/2014/main" id="{09920663-814F-45E5-B94B-119B90EC0BB3}"/>
              </a:ext>
            </a:extLst>
          </p:cNvPr>
          <p:cNvPicPr>
            <a:picLocks noChangeAspect="1"/>
          </p:cNvPicPr>
          <p:nvPr/>
        </p:nvPicPr>
        <p:blipFill>
          <a:blip r:embed="rId2"/>
          <a:stretch>
            <a:fillRect/>
          </a:stretch>
        </p:blipFill>
        <p:spPr>
          <a:xfrm>
            <a:off x="6365100" y="2156474"/>
            <a:ext cx="4605300" cy="2643300"/>
          </a:xfrm>
          <a:prstGeom prst="rect">
            <a:avLst/>
          </a:prstGeom>
        </p:spPr>
      </p:pic>
      <p:cxnSp>
        <p:nvCxnSpPr>
          <p:cNvPr id="17" name="Прямая соединительная линия 16">
            <a:extLst>
              <a:ext uri="{FF2B5EF4-FFF2-40B4-BE49-F238E27FC236}">
                <a16:creationId xmlns:a16="http://schemas.microsoft.com/office/drawing/2014/main" id="{2F9BAAF5-9F80-458F-9801-7992496E33F4}"/>
              </a:ext>
            </a:extLst>
          </p:cNvPr>
          <p:cNvCxnSpPr>
            <a:cxnSpLocks/>
          </p:cNvCxnSpPr>
          <p:nvPr/>
        </p:nvCxnSpPr>
        <p:spPr>
          <a:xfrm>
            <a:off x="5896657" y="1560519"/>
            <a:ext cx="30070" cy="4153636"/>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19" name="Заголовок 5">
            <a:extLst>
              <a:ext uri="{FF2B5EF4-FFF2-40B4-BE49-F238E27FC236}">
                <a16:creationId xmlns:a16="http://schemas.microsoft.com/office/drawing/2014/main" id="{41074A71-FE07-43BA-ABDF-5EE60EF45948}"/>
              </a:ext>
            </a:extLst>
          </p:cNvPr>
          <p:cNvSpPr txBox="1">
            <a:spLocks/>
          </p:cNvSpPr>
          <p:nvPr/>
        </p:nvSpPr>
        <p:spPr>
          <a:xfrm>
            <a:off x="2913496" y="5859702"/>
            <a:ext cx="5604371" cy="495451"/>
          </a:xfrm>
          <a:prstGeom prst="rect">
            <a:avLst/>
          </a:prstGeom>
          <a:ln w="28575">
            <a:noFill/>
            <a:prstDash val="dash"/>
          </a:ln>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ru-RU" sz="1800" b="1" dirty="0">
                <a:solidFill>
                  <a:srgbClr val="C00000"/>
                </a:solidFill>
                <a:latin typeface="Arial Narrow" panose="020B0606020202030204" pitchFamily="34" charset="0"/>
              </a:rPr>
              <a:t>Приказ МЗ РК №669, Приложение 3</a:t>
            </a:r>
          </a:p>
        </p:txBody>
      </p:sp>
      <p:pic>
        <p:nvPicPr>
          <p:cNvPr id="3" name="Рисунок 2">
            <a:extLst>
              <a:ext uri="{FF2B5EF4-FFF2-40B4-BE49-F238E27FC236}">
                <a16:creationId xmlns:a16="http://schemas.microsoft.com/office/drawing/2014/main" id="{D3FE91A6-D48B-436B-BBF7-F2AAA9B7070D}"/>
              </a:ext>
            </a:extLst>
          </p:cNvPr>
          <p:cNvPicPr>
            <a:picLocks noChangeAspect="1"/>
          </p:cNvPicPr>
          <p:nvPr/>
        </p:nvPicPr>
        <p:blipFill>
          <a:blip r:embed="rId3"/>
          <a:stretch>
            <a:fillRect/>
          </a:stretch>
        </p:blipFill>
        <p:spPr>
          <a:xfrm>
            <a:off x="878716" y="2156474"/>
            <a:ext cx="4560675" cy="2643300"/>
          </a:xfrm>
          <a:prstGeom prst="rect">
            <a:avLst/>
          </a:prstGeom>
        </p:spPr>
      </p:pic>
    </p:spTree>
    <p:extLst>
      <p:ext uri="{BB962C8B-B14F-4D97-AF65-F5344CB8AC3E}">
        <p14:creationId xmlns:p14="http://schemas.microsoft.com/office/powerpoint/2010/main" val="2377213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76331" y="847061"/>
            <a:ext cx="11945976" cy="585693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ru-RU" sz="1500" dirty="0">
                <a:solidFill>
                  <a:srgbClr val="002060"/>
                </a:solidFill>
                <a:latin typeface="Arial Narrow" panose="020B0606020202030204" pitchFamily="34" charset="0"/>
              </a:rPr>
              <a:t>               </a:t>
            </a: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ü"/>
            </a:pPr>
            <a:endParaRPr lang="ru-RU" sz="1500" dirty="0">
              <a:solidFill>
                <a:srgbClr val="002060"/>
              </a:solidFill>
              <a:latin typeface="Arial Narrow" panose="020B0606020202030204" pitchFamily="34" charset="0"/>
            </a:endParaRP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838200" y="3452076"/>
            <a:ext cx="10515600" cy="12719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600" b="1" dirty="0">
              <a:solidFill>
                <a:srgbClr val="002060"/>
              </a:solidFill>
            </a:endParaRPr>
          </a:p>
        </p:txBody>
      </p:sp>
      <p:sp>
        <p:nvSpPr>
          <p:cNvPr id="6" name="Заголовок 5">
            <a:extLst>
              <a:ext uri="{FF2B5EF4-FFF2-40B4-BE49-F238E27FC236}">
                <a16:creationId xmlns:a16="http://schemas.microsoft.com/office/drawing/2014/main" id="{FDB1D59F-D6AB-4C21-859A-518FD3EC9067}"/>
              </a:ext>
            </a:extLst>
          </p:cNvPr>
          <p:cNvSpPr>
            <a:spLocks noGrp="1"/>
          </p:cNvSpPr>
          <p:nvPr>
            <p:ph type="title"/>
          </p:nvPr>
        </p:nvSpPr>
        <p:spPr>
          <a:xfrm>
            <a:off x="621493" y="81597"/>
            <a:ext cx="8980620" cy="680860"/>
          </a:xfrm>
        </p:spPr>
        <p:txBody>
          <a:bodyPr>
            <a:noAutofit/>
          </a:bodyPr>
          <a:lstStyle/>
          <a:p>
            <a:r>
              <a:rPr lang="ru-RU" sz="2800" b="1" dirty="0">
                <a:solidFill>
                  <a:srgbClr val="002060"/>
                </a:solidFill>
                <a:latin typeface="Arial Narrow"/>
                <a:sym typeface="Arial Narrow"/>
              </a:rPr>
              <a:t>Перечень </a:t>
            </a:r>
            <a:r>
              <a:rPr lang="ru-RU" sz="2800" b="1" dirty="0">
                <a:solidFill>
                  <a:srgbClr val="C00000"/>
                </a:solidFill>
                <a:latin typeface="Arial Narrow"/>
                <a:sym typeface="Arial Narrow"/>
              </a:rPr>
              <a:t>заболеваний</a:t>
            </a:r>
            <a:r>
              <a:rPr lang="ru-RU" sz="2800" b="1" dirty="0">
                <a:solidFill>
                  <a:srgbClr val="002060"/>
                </a:solidFill>
                <a:latin typeface="Arial Narrow"/>
                <a:sym typeface="Arial Narrow"/>
              </a:rPr>
              <a:t> по кодам МКБ-10, подлежащих лечению в дневном стационаре </a:t>
            </a:r>
            <a:r>
              <a:rPr lang="ru-RU" sz="2800" b="1" dirty="0">
                <a:solidFill>
                  <a:srgbClr val="C00000"/>
                </a:solidFill>
                <a:latin typeface="Arial Narrow"/>
                <a:sym typeface="Arial Narrow"/>
              </a:rPr>
              <a:t>(по пакетам) </a:t>
            </a:r>
          </a:p>
        </p:txBody>
      </p:sp>
      <p:sp>
        <p:nvSpPr>
          <p:cNvPr id="45" name="Заголовок 5">
            <a:extLst>
              <a:ext uri="{FF2B5EF4-FFF2-40B4-BE49-F238E27FC236}">
                <a16:creationId xmlns:a16="http://schemas.microsoft.com/office/drawing/2014/main" id="{418BFE49-C96A-47F2-BDE1-44A7F37F6B98}"/>
              </a:ext>
            </a:extLst>
          </p:cNvPr>
          <p:cNvSpPr txBox="1">
            <a:spLocks/>
          </p:cNvSpPr>
          <p:nvPr/>
        </p:nvSpPr>
        <p:spPr>
          <a:xfrm>
            <a:off x="196353" y="1129566"/>
            <a:ext cx="5604371" cy="495451"/>
          </a:xfrm>
          <a:prstGeom prst="rect">
            <a:avLst/>
          </a:prstGeom>
          <a:ln w="28575">
            <a:noFill/>
            <a:prstDash val="dash"/>
          </a:ln>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ru-RU" sz="1600" b="1" dirty="0">
                <a:solidFill>
                  <a:srgbClr val="C00000"/>
                </a:solidFill>
                <a:latin typeface="Arial Narrow" panose="020B0606020202030204" pitchFamily="34" charset="0"/>
              </a:rPr>
              <a:t>На уровне города</a:t>
            </a:r>
          </a:p>
        </p:txBody>
      </p:sp>
      <p:sp>
        <p:nvSpPr>
          <p:cNvPr id="36" name="Заголовок 5">
            <a:extLst>
              <a:ext uri="{FF2B5EF4-FFF2-40B4-BE49-F238E27FC236}">
                <a16:creationId xmlns:a16="http://schemas.microsoft.com/office/drawing/2014/main" id="{E3FA9B40-465A-4D8D-B369-3A82F957FA6B}"/>
              </a:ext>
            </a:extLst>
          </p:cNvPr>
          <p:cNvSpPr txBox="1">
            <a:spLocks/>
          </p:cNvSpPr>
          <p:nvPr/>
        </p:nvSpPr>
        <p:spPr>
          <a:xfrm>
            <a:off x="6139270" y="1148370"/>
            <a:ext cx="5604371" cy="495451"/>
          </a:xfrm>
          <a:prstGeom prst="rect">
            <a:avLst/>
          </a:prstGeom>
          <a:ln w="28575">
            <a:noFill/>
            <a:prstDash val="dash"/>
          </a:ln>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ru-RU" sz="1600" b="1" dirty="0">
                <a:solidFill>
                  <a:srgbClr val="C00000"/>
                </a:solidFill>
                <a:latin typeface="Arial Narrow" panose="020B0606020202030204" pitchFamily="34" charset="0"/>
              </a:rPr>
              <a:t>На уровне села</a:t>
            </a:r>
          </a:p>
        </p:txBody>
      </p:sp>
      <p:pic>
        <p:nvPicPr>
          <p:cNvPr id="4" name="Рисунок 3">
            <a:extLst>
              <a:ext uri="{FF2B5EF4-FFF2-40B4-BE49-F238E27FC236}">
                <a16:creationId xmlns:a16="http://schemas.microsoft.com/office/drawing/2014/main" id="{09920663-814F-45E5-B94B-119B90EC0BB3}"/>
              </a:ext>
            </a:extLst>
          </p:cNvPr>
          <p:cNvPicPr>
            <a:picLocks noChangeAspect="1"/>
          </p:cNvPicPr>
          <p:nvPr/>
        </p:nvPicPr>
        <p:blipFill>
          <a:blip r:embed="rId2"/>
          <a:stretch>
            <a:fillRect/>
          </a:stretch>
        </p:blipFill>
        <p:spPr>
          <a:xfrm>
            <a:off x="6365100" y="2156474"/>
            <a:ext cx="4605300" cy="2643300"/>
          </a:xfrm>
          <a:prstGeom prst="rect">
            <a:avLst/>
          </a:prstGeom>
        </p:spPr>
      </p:pic>
      <p:pic>
        <p:nvPicPr>
          <p:cNvPr id="7" name="Рисунок 6">
            <a:extLst>
              <a:ext uri="{FF2B5EF4-FFF2-40B4-BE49-F238E27FC236}">
                <a16:creationId xmlns:a16="http://schemas.microsoft.com/office/drawing/2014/main" id="{B389B299-8BAF-4FB6-97C3-F461CBD38F71}"/>
              </a:ext>
            </a:extLst>
          </p:cNvPr>
          <p:cNvPicPr>
            <a:picLocks noChangeAspect="1"/>
          </p:cNvPicPr>
          <p:nvPr/>
        </p:nvPicPr>
        <p:blipFill>
          <a:blip r:embed="rId3"/>
          <a:stretch>
            <a:fillRect/>
          </a:stretch>
        </p:blipFill>
        <p:spPr>
          <a:xfrm>
            <a:off x="779178" y="2144422"/>
            <a:ext cx="4560675" cy="2643300"/>
          </a:xfrm>
          <a:prstGeom prst="rect">
            <a:avLst/>
          </a:prstGeom>
        </p:spPr>
      </p:pic>
      <p:cxnSp>
        <p:nvCxnSpPr>
          <p:cNvPr id="17" name="Прямая соединительная линия 16">
            <a:extLst>
              <a:ext uri="{FF2B5EF4-FFF2-40B4-BE49-F238E27FC236}">
                <a16:creationId xmlns:a16="http://schemas.microsoft.com/office/drawing/2014/main" id="{2F9BAAF5-9F80-458F-9801-7992496E33F4}"/>
              </a:ext>
            </a:extLst>
          </p:cNvPr>
          <p:cNvCxnSpPr>
            <a:cxnSpLocks/>
          </p:cNvCxnSpPr>
          <p:nvPr/>
        </p:nvCxnSpPr>
        <p:spPr>
          <a:xfrm>
            <a:off x="5896657" y="1560519"/>
            <a:ext cx="30070" cy="4153636"/>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19" name="Заголовок 5">
            <a:extLst>
              <a:ext uri="{FF2B5EF4-FFF2-40B4-BE49-F238E27FC236}">
                <a16:creationId xmlns:a16="http://schemas.microsoft.com/office/drawing/2014/main" id="{41074A71-FE07-43BA-ABDF-5EE60EF45948}"/>
              </a:ext>
            </a:extLst>
          </p:cNvPr>
          <p:cNvSpPr txBox="1">
            <a:spLocks/>
          </p:cNvSpPr>
          <p:nvPr/>
        </p:nvSpPr>
        <p:spPr>
          <a:xfrm>
            <a:off x="2913496" y="5859702"/>
            <a:ext cx="5604371" cy="495451"/>
          </a:xfrm>
          <a:prstGeom prst="rect">
            <a:avLst/>
          </a:prstGeom>
          <a:ln w="28575">
            <a:noFill/>
            <a:prstDash val="dash"/>
          </a:ln>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ru-RU" sz="1800" b="1" dirty="0">
                <a:solidFill>
                  <a:srgbClr val="C00000"/>
                </a:solidFill>
                <a:latin typeface="Arial Narrow" panose="020B0606020202030204" pitchFamily="34" charset="0"/>
              </a:rPr>
              <a:t>Приказ МЗ РК №669, Приложение 5</a:t>
            </a:r>
          </a:p>
        </p:txBody>
      </p:sp>
    </p:spTree>
    <p:extLst>
      <p:ext uri="{BB962C8B-B14F-4D97-AF65-F5344CB8AC3E}">
        <p14:creationId xmlns:p14="http://schemas.microsoft.com/office/powerpoint/2010/main" val="31391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Заголовок 5">
            <a:extLst>
              <a:ext uri="{FF2B5EF4-FFF2-40B4-BE49-F238E27FC236}">
                <a16:creationId xmlns:a16="http://schemas.microsoft.com/office/drawing/2014/main" id="{3E530E75-E9AB-442D-B4ED-599A9D013A90}"/>
              </a:ext>
            </a:extLst>
          </p:cNvPr>
          <p:cNvSpPr>
            <a:spLocks noGrp="1"/>
          </p:cNvSpPr>
          <p:nvPr>
            <p:ph type="title"/>
          </p:nvPr>
        </p:nvSpPr>
        <p:spPr>
          <a:xfrm>
            <a:off x="327171" y="211800"/>
            <a:ext cx="9350535" cy="544560"/>
          </a:xfrm>
        </p:spPr>
        <p:txBody>
          <a:bodyPr>
            <a:noAutofit/>
          </a:bodyPr>
          <a:lstStyle/>
          <a:p>
            <a:r>
              <a:rPr lang="ru-RU" sz="2400" b="1" dirty="0">
                <a:solidFill>
                  <a:srgbClr val="002060"/>
                </a:solidFill>
                <a:latin typeface="Arial Narrow"/>
                <a:sym typeface="Arial Narrow"/>
              </a:rPr>
              <a:t>Бизнес процесс «Оказание стационарной помощи в плановом порядке»</a:t>
            </a:r>
            <a:endParaRPr lang="ru-RU" sz="2400" b="1" dirty="0">
              <a:solidFill>
                <a:srgbClr val="002060"/>
              </a:solidFill>
              <a:latin typeface="Arial Narrow" panose="020B0606020202030204" pitchFamily="34" charset="0"/>
              <a:cs typeface="Arial" panose="020B0604020202020204" pitchFamily="34" charset="0"/>
            </a:endParaRPr>
          </a:p>
        </p:txBody>
      </p:sp>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pic>
        <p:nvPicPr>
          <p:cNvPr id="5" name="Рисунок 4">
            <a:extLst>
              <a:ext uri="{FF2B5EF4-FFF2-40B4-BE49-F238E27FC236}">
                <a16:creationId xmlns:a16="http://schemas.microsoft.com/office/drawing/2014/main" id="{8E4C658C-35E2-45AA-95ED-2CAAF3008E3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3014" y="935666"/>
            <a:ext cx="10781414" cy="5710534"/>
          </a:xfrm>
          <a:prstGeom prst="rect">
            <a:avLst/>
          </a:prstGeom>
          <a:noFill/>
        </p:spPr>
      </p:pic>
    </p:spTree>
    <p:extLst>
      <p:ext uri="{BB962C8B-B14F-4D97-AF65-F5344CB8AC3E}">
        <p14:creationId xmlns:p14="http://schemas.microsoft.com/office/powerpoint/2010/main" val="2189712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400051" y="1007276"/>
            <a:ext cx="11313193" cy="5241587"/>
          </a:xfrm>
          <a:prstGeom prst="rect">
            <a:avLst/>
          </a:prstGeom>
          <a:noFill/>
          <a:ln>
            <a:noFill/>
          </a:ln>
        </p:spPr>
        <p:txBody>
          <a:bodyPr spcFirstLastPara="1" vert="horz" wrap="square" lIns="91425" tIns="45700" rIns="91425" bIns="45700" numCol="2"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осмотры, консультации специалистов, в т.ч. с использованием телемедицинских коммуникаций;</a:t>
            </a:r>
          </a:p>
          <a:p>
            <a:pPr marL="0" indent="0">
              <a:lnSpc>
                <a:spcPct val="100000"/>
              </a:lnSpc>
              <a:spcBef>
                <a:spcPts val="0"/>
              </a:spcBef>
              <a:buNone/>
            </a:pPr>
            <a:endParaRPr lang="ru-RU" sz="1600" dirty="0">
              <a:solidFill>
                <a:srgbClr val="002060"/>
              </a:solidFill>
              <a:latin typeface="Arial Narrow" panose="020B0606020202030204" pitchFamily="34" charset="0"/>
            </a:endParaRPr>
          </a:p>
          <a:p>
            <a:pPr>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 лабораторные и инструментальные исследования в соответствии со стандартами в области здравоохранения;</a:t>
            </a:r>
          </a:p>
          <a:p>
            <a:pPr marL="0" indent="0">
              <a:lnSpc>
                <a:spcPct val="100000"/>
              </a:lnSpc>
              <a:spcBef>
                <a:spcPts val="0"/>
              </a:spcBef>
              <a:buNone/>
            </a:pPr>
            <a:endParaRPr lang="ru-RU" sz="1600" dirty="0">
              <a:solidFill>
                <a:srgbClr val="002060"/>
              </a:solidFill>
              <a:latin typeface="Arial Narrow" panose="020B0606020202030204" pitchFamily="34" charset="0"/>
            </a:endParaRPr>
          </a:p>
          <a:p>
            <a:pPr>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медицинские услуги (за исключением платных), лекарственное обеспечение в соответствии с лекарственными формулярами по медицинским показаниям;</a:t>
            </a:r>
          </a:p>
          <a:p>
            <a:pPr marL="0" indent="0">
              <a:lnSpc>
                <a:spcPct val="100000"/>
              </a:lnSpc>
              <a:spcBef>
                <a:spcPts val="0"/>
              </a:spcBef>
              <a:buNone/>
            </a:pPr>
            <a:endParaRPr lang="ru-RU" sz="1600" dirty="0">
              <a:solidFill>
                <a:srgbClr val="002060"/>
              </a:solidFill>
              <a:latin typeface="Arial Narrow" panose="020B0606020202030204" pitchFamily="34" charset="0"/>
            </a:endParaRPr>
          </a:p>
          <a:p>
            <a:pPr>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обеспечение препаратами крови и ее компонентов по медицинским показаниям;</a:t>
            </a:r>
          </a:p>
          <a:p>
            <a:pPr marL="0" indent="0">
              <a:lnSpc>
                <a:spcPct val="100000"/>
              </a:lnSpc>
              <a:spcBef>
                <a:spcPts val="0"/>
              </a:spcBef>
              <a:buNone/>
            </a:pPr>
            <a:endParaRPr lang="ru-RU" sz="1600" dirty="0">
              <a:solidFill>
                <a:srgbClr val="002060"/>
              </a:solidFill>
              <a:latin typeface="Arial Narrow" panose="020B0606020202030204" pitchFamily="34" charset="0"/>
            </a:endParaRPr>
          </a:p>
          <a:p>
            <a:pPr>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предоставление возможности находиться в медицинской организации матери (отцу) или иному лицу, непосредственно осуществляющему уход за ребенком в возрасте до трех лет, а также тяжело больных детей старшего возраста, нуждающихся по заключению врачей в дополнительном уходе, с выдачей листа о временной нетрудоспособности;</a:t>
            </a:r>
          </a:p>
          <a:p>
            <a:pPr>
              <a:lnSpc>
                <a:spcPct val="100000"/>
              </a:lnSpc>
              <a:spcBef>
                <a:spcPts val="0"/>
              </a:spcBef>
              <a:buFont typeface="Wingdings" panose="05000000000000000000" pitchFamily="2" charset="2"/>
              <a:buChar char="Ø"/>
            </a:pPr>
            <a:endParaRPr lang="ru-RU" sz="1600" dirty="0">
              <a:solidFill>
                <a:srgbClr val="002060"/>
              </a:solidFill>
              <a:latin typeface="Arial Narrow" panose="020B0606020202030204" pitchFamily="34" charset="0"/>
            </a:endParaRPr>
          </a:p>
          <a:p>
            <a:pPr>
              <a:lnSpc>
                <a:spcPct val="100000"/>
              </a:lnSpc>
              <a:spcBef>
                <a:spcPts val="0"/>
              </a:spcBef>
              <a:buFont typeface="Wingdings" panose="05000000000000000000" pitchFamily="2" charset="2"/>
              <a:buChar char="Ø"/>
            </a:pPr>
            <a:endParaRPr lang="ru-RU" sz="1600" dirty="0">
              <a:solidFill>
                <a:srgbClr val="002060"/>
              </a:solidFill>
              <a:latin typeface="Arial Narrow" panose="020B0606020202030204" pitchFamily="34" charset="0"/>
            </a:endParaRPr>
          </a:p>
          <a:p>
            <a:pPr>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обеспечение кормящей матери ребенка до одного года жизни бесплатным питанием в медицинской организации на весь период пребывания по уходу за ребенком;</a:t>
            </a:r>
          </a:p>
          <a:p>
            <a:pPr marL="0" indent="0">
              <a:lnSpc>
                <a:spcPct val="100000"/>
              </a:lnSpc>
              <a:spcBef>
                <a:spcPts val="0"/>
              </a:spcBef>
              <a:buNone/>
            </a:pPr>
            <a:endParaRPr lang="ru-RU" sz="1600" dirty="0">
              <a:solidFill>
                <a:srgbClr val="002060"/>
              </a:solidFill>
              <a:latin typeface="Arial Narrow" panose="020B0606020202030204" pitchFamily="34" charset="0"/>
            </a:endParaRPr>
          </a:p>
          <a:p>
            <a:pPr>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раннюю и продолженную медицинскую реабилитацию согласно стандартам организации оказания медицинской помощи (далее – стандарт), утвержденным уполномоченным органом, включая позднюю, для детей и социально-уязвимых категорий граждан;</a:t>
            </a:r>
          </a:p>
          <a:p>
            <a:pPr marL="0" indent="0">
              <a:lnSpc>
                <a:spcPct val="100000"/>
              </a:lnSpc>
              <a:spcBef>
                <a:spcPts val="0"/>
              </a:spcBef>
              <a:buNone/>
            </a:pPr>
            <a:endParaRPr lang="ru-RU" sz="1600" dirty="0">
              <a:solidFill>
                <a:srgbClr val="002060"/>
              </a:solidFill>
              <a:latin typeface="Arial Narrow" panose="020B0606020202030204" pitchFamily="34" charset="0"/>
            </a:endParaRPr>
          </a:p>
          <a:p>
            <a:pPr>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создание необходимых условий для игр, отдыха и проведения воспитательной работы в детских стационарных медицинских организациях;</a:t>
            </a:r>
          </a:p>
          <a:p>
            <a:pPr marL="0" indent="0">
              <a:lnSpc>
                <a:spcPct val="100000"/>
              </a:lnSpc>
              <a:spcBef>
                <a:spcPts val="0"/>
              </a:spcBef>
              <a:buNone/>
            </a:pPr>
            <a:endParaRPr lang="ru-RU" sz="1600" dirty="0">
              <a:solidFill>
                <a:srgbClr val="002060"/>
              </a:solidFill>
              <a:latin typeface="Arial Narrow" panose="020B0606020202030204" pitchFamily="34" charset="0"/>
            </a:endParaRPr>
          </a:p>
          <a:p>
            <a:pPr>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паллиативную помощь и сестринский уход для категорий населения, установленных Правительством Республики Казахстан</a:t>
            </a:r>
          </a:p>
        </p:txBody>
      </p:sp>
      <p:sp>
        <p:nvSpPr>
          <p:cNvPr id="6" name="Заголовок 5">
            <a:extLst>
              <a:ext uri="{FF2B5EF4-FFF2-40B4-BE49-F238E27FC236}">
                <a16:creationId xmlns:a16="http://schemas.microsoft.com/office/drawing/2014/main" id="{FDB1D59F-D6AB-4C21-859A-518FD3EC9067}"/>
              </a:ext>
            </a:extLst>
          </p:cNvPr>
          <p:cNvSpPr>
            <a:spLocks noGrp="1"/>
          </p:cNvSpPr>
          <p:nvPr>
            <p:ph type="title"/>
          </p:nvPr>
        </p:nvSpPr>
        <p:spPr>
          <a:xfrm>
            <a:off x="923929" y="60904"/>
            <a:ext cx="8429624" cy="680860"/>
          </a:xfrm>
        </p:spPr>
        <p:txBody>
          <a:bodyPr>
            <a:noAutofit/>
          </a:bodyPr>
          <a:lstStyle/>
          <a:p>
            <a:r>
              <a:rPr lang="ru-RU" sz="2800" b="1" dirty="0">
                <a:solidFill>
                  <a:srgbClr val="002060"/>
                </a:solidFill>
                <a:latin typeface="Arial Narrow"/>
                <a:sym typeface="Arial Narrow"/>
              </a:rPr>
              <a:t>Оказание стационарной помощи населению </a:t>
            </a:r>
            <a:br>
              <a:rPr lang="ru-RU" sz="2800" b="1" dirty="0">
                <a:solidFill>
                  <a:srgbClr val="002060"/>
                </a:solidFill>
                <a:latin typeface="Arial Narrow"/>
                <a:sym typeface="Arial Narrow"/>
              </a:rPr>
            </a:br>
            <a:r>
              <a:rPr lang="ru-RU" sz="2800" b="1" dirty="0">
                <a:solidFill>
                  <a:srgbClr val="C00000"/>
                </a:solidFill>
                <a:latin typeface="Arial Narrow"/>
                <a:sym typeface="Arial Narrow"/>
              </a:rPr>
              <a:t>в рамках ГОБМП (экстренная)</a:t>
            </a:r>
          </a:p>
        </p:txBody>
      </p:sp>
      <p:sp>
        <p:nvSpPr>
          <p:cNvPr id="28" name="Заголовок 5">
            <a:extLst>
              <a:ext uri="{FF2B5EF4-FFF2-40B4-BE49-F238E27FC236}">
                <a16:creationId xmlns:a16="http://schemas.microsoft.com/office/drawing/2014/main" id="{ABB2C69C-2D63-48E4-9C31-72436F8DDCF6}"/>
              </a:ext>
            </a:extLst>
          </p:cNvPr>
          <p:cNvSpPr txBox="1">
            <a:spLocks/>
          </p:cNvSpPr>
          <p:nvPr/>
        </p:nvSpPr>
        <p:spPr>
          <a:xfrm>
            <a:off x="10763250" y="6499550"/>
            <a:ext cx="1367765"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ППРК №420</a:t>
            </a:r>
          </a:p>
        </p:txBody>
      </p:sp>
      <p:sp>
        <p:nvSpPr>
          <p:cNvPr id="30" name="Заголовок 5">
            <a:extLst>
              <a:ext uri="{FF2B5EF4-FFF2-40B4-BE49-F238E27FC236}">
                <a16:creationId xmlns:a16="http://schemas.microsoft.com/office/drawing/2014/main" id="{D576B31B-BF88-41C6-A96C-928F3240AA8A}"/>
              </a:ext>
            </a:extLst>
          </p:cNvPr>
          <p:cNvSpPr txBox="1">
            <a:spLocks/>
          </p:cNvSpPr>
          <p:nvPr/>
        </p:nvSpPr>
        <p:spPr>
          <a:xfrm>
            <a:off x="400051" y="762457"/>
            <a:ext cx="11588678" cy="57312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endParaRPr lang="ru-RU" sz="14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879259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60985" y="1145499"/>
            <a:ext cx="12070030" cy="5088267"/>
          </a:xfrm>
          <a:prstGeom prst="rect">
            <a:avLst/>
          </a:prstGeom>
          <a:noFill/>
          <a:ln>
            <a:noFill/>
          </a:ln>
        </p:spPr>
        <p:txBody>
          <a:bodyPr spcFirstLastPara="1" vert="horz" wrap="square" lIns="91425" tIns="45700" rIns="91425" bIns="45700" numCol="2"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осмотр, консультации профильных специалистов по медицинским показаниям, в том числе с использованием информационно-коммуникационных технологий;</a:t>
            </a:r>
          </a:p>
          <a:p>
            <a:pPr>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диагностические услуги, в т.ч. лабор.диагностику, по </a:t>
            </a:r>
            <a:r>
              <a:rPr lang="ru-RU" sz="1600" dirty="0" err="1">
                <a:solidFill>
                  <a:srgbClr val="002060"/>
                </a:solidFill>
                <a:latin typeface="Arial Narrow" panose="020B0606020202030204" pitchFamily="34" charset="0"/>
              </a:rPr>
              <a:t>мед.показаниям</a:t>
            </a:r>
            <a:r>
              <a:rPr lang="ru-RU" sz="1600" dirty="0">
                <a:solidFill>
                  <a:srgbClr val="002060"/>
                </a:solidFill>
                <a:latin typeface="Arial Narrow" panose="020B0606020202030204" pitchFamily="34" charset="0"/>
              </a:rPr>
              <a:t>;</a:t>
            </a:r>
          </a:p>
          <a:p>
            <a:pPr>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лечение заболевания, послужившего причиной госпитализации и его осложнений, сопутствующих заболеваний, представляющих угрозу жизни, с использованием лекарственных средств, медицинских изделий, путем проведения медицинских манипуляций, процедур и хирургических операций (за исключением эстетических пластических операций);</a:t>
            </a:r>
          </a:p>
          <a:p>
            <a:pPr>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обеспечение кровью, ее компонентами в соответствии с номенклатурой и в порядке их заготовки, переработки, хранения, реализации, а также кровью, ее компонентами, препаратами в соответствии с порядком их хранения, переливания, утвержденными уполномоченным органом</a:t>
            </a:r>
          </a:p>
          <a:p>
            <a:pPr>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применение ВТМУ, предоставляемых в порядке, утвержденном УО; </a:t>
            </a:r>
          </a:p>
          <a:p>
            <a:pPr>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медицинскую реабилитацию и восстановительное лечение по направлению специалиста ПМСП или медицинской организации по перечню заболеваний (состояний), утвержденному УО;</a:t>
            </a:r>
          </a:p>
          <a:p>
            <a:pPr>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 экспертизу временной нетрудоспособности, проводимую в порядке, утвержденном уполномоченным органом;</a:t>
            </a:r>
          </a:p>
          <a:p>
            <a:pPr>
              <a:lnSpc>
                <a:spcPct val="100000"/>
              </a:lnSpc>
              <a:spcBef>
                <a:spcPts val="0"/>
              </a:spcBef>
              <a:buFont typeface="Wingdings" panose="05000000000000000000" pitchFamily="2" charset="2"/>
              <a:buChar char="Ø"/>
            </a:pPr>
            <a:endParaRPr lang="ru-RU" sz="1600" dirty="0">
              <a:solidFill>
                <a:srgbClr val="002060"/>
              </a:solidFill>
              <a:latin typeface="Arial Narrow" panose="020B0606020202030204" pitchFamily="34" charset="0"/>
            </a:endParaRPr>
          </a:p>
          <a:p>
            <a:pPr>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лечебное питание, предоставляемое согласно натуральным нормам на питание, утвержденным Правительством Республики Казахстан;</a:t>
            </a:r>
          </a:p>
          <a:p>
            <a:pPr>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предоставление пациенту на весь период госпитализации койко-места, без предоставления дополнительных сервисных услуг в палате стационара (телевизор, холодильник, телефонная связь, заказное питание, индивидуальное пребывание в палате, за исключением случаев, обусловленных медицинскими показаниями);</a:t>
            </a:r>
          </a:p>
          <a:p>
            <a:pPr>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предоставление возможности находиться в медицинской организации матери (отцу) или иному лицу, непосредственно осуществляющему уход за ребенком в возрасте до трех лет, а также за тяжелобольными детьми старшего возраста, нуждающимся по заключению врача в дополнительном уходе, с выдачей листа о временной нетрудоспособности;</a:t>
            </a:r>
          </a:p>
          <a:p>
            <a:pPr>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обеспечение кормящей матери ребенка в возрасте до одного года бесплатным питанием в медицинской организации на весь период пребывания по уходу за ребенком;</a:t>
            </a:r>
          </a:p>
          <a:p>
            <a:pPr>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создание необходимых условий для игр, отдыха и проведения воспитательной работы в детских стационарных МО.</a:t>
            </a:r>
          </a:p>
        </p:txBody>
      </p:sp>
      <p:sp>
        <p:nvSpPr>
          <p:cNvPr id="6" name="Заголовок 5">
            <a:extLst>
              <a:ext uri="{FF2B5EF4-FFF2-40B4-BE49-F238E27FC236}">
                <a16:creationId xmlns:a16="http://schemas.microsoft.com/office/drawing/2014/main" id="{FDB1D59F-D6AB-4C21-859A-518FD3EC9067}"/>
              </a:ext>
            </a:extLst>
          </p:cNvPr>
          <p:cNvSpPr>
            <a:spLocks noGrp="1"/>
          </p:cNvSpPr>
          <p:nvPr>
            <p:ph type="title"/>
          </p:nvPr>
        </p:nvSpPr>
        <p:spPr>
          <a:xfrm>
            <a:off x="923929" y="60904"/>
            <a:ext cx="8429624" cy="680860"/>
          </a:xfrm>
        </p:spPr>
        <p:txBody>
          <a:bodyPr>
            <a:noAutofit/>
          </a:bodyPr>
          <a:lstStyle/>
          <a:p>
            <a:r>
              <a:rPr lang="ru-RU" sz="2800" b="1" dirty="0">
                <a:solidFill>
                  <a:srgbClr val="002060"/>
                </a:solidFill>
                <a:latin typeface="Arial Narrow"/>
                <a:sym typeface="Arial Narrow"/>
              </a:rPr>
              <a:t>Оказание стационарной помощи населению </a:t>
            </a:r>
            <a:br>
              <a:rPr lang="ru-RU" sz="2800" b="1" dirty="0">
                <a:solidFill>
                  <a:srgbClr val="002060"/>
                </a:solidFill>
                <a:latin typeface="Arial Narrow"/>
                <a:sym typeface="Arial Narrow"/>
              </a:rPr>
            </a:br>
            <a:r>
              <a:rPr lang="ru-RU" sz="2800" b="1" dirty="0">
                <a:solidFill>
                  <a:srgbClr val="C00000"/>
                </a:solidFill>
                <a:latin typeface="Arial Narrow"/>
                <a:sym typeface="Arial Narrow"/>
              </a:rPr>
              <a:t>в системе ОСМС (плановая)</a:t>
            </a:r>
          </a:p>
        </p:txBody>
      </p:sp>
      <p:sp>
        <p:nvSpPr>
          <p:cNvPr id="28" name="Заголовок 5">
            <a:extLst>
              <a:ext uri="{FF2B5EF4-FFF2-40B4-BE49-F238E27FC236}">
                <a16:creationId xmlns:a16="http://schemas.microsoft.com/office/drawing/2014/main" id="{ABB2C69C-2D63-48E4-9C31-72436F8DDCF6}"/>
              </a:ext>
            </a:extLst>
          </p:cNvPr>
          <p:cNvSpPr txBox="1">
            <a:spLocks/>
          </p:cNvSpPr>
          <p:nvPr/>
        </p:nvSpPr>
        <p:spPr>
          <a:xfrm>
            <a:off x="10705848" y="6454143"/>
            <a:ext cx="1367765"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ППРК №421</a:t>
            </a:r>
          </a:p>
        </p:txBody>
      </p:sp>
      <p:sp>
        <p:nvSpPr>
          <p:cNvPr id="30" name="Заголовок 5">
            <a:extLst>
              <a:ext uri="{FF2B5EF4-FFF2-40B4-BE49-F238E27FC236}">
                <a16:creationId xmlns:a16="http://schemas.microsoft.com/office/drawing/2014/main" id="{D576B31B-BF88-41C6-A96C-928F3240AA8A}"/>
              </a:ext>
            </a:extLst>
          </p:cNvPr>
          <p:cNvSpPr txBox="1">
            <a:spLocks/>
          </p:cNvSpPr>
          <p:nvPr/>
        </p:nvSpPr>
        <p:spPr>
          <a:xfrm>
            <a:off x="400051" y="762457"/>
            <a:ext cx="11588678" cy="57312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endParaRPr lang="ru-RU" sz="14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2687961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76331" y="847061"/>
            <a:ext cx="11945976" cy="585693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ru-RU" sz="1500" dirty="0">
                <a:solidFill>
                  <a:srgbClr val="002060"/>
                </a:solidFill>
                <a:latin typeface="Arial Narrow" panose="020B0606020202030204" pitchFamily="34" charset="0"/>
              </a:rPr>
              <a:t>               </a:t>
            </a: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b="1" u="sng" dirty="0">
              <a:solidFill>
                <a:srgbClr val="002060"/>
              </a:solidFill>
              <a:latin typeface="Arial Narrow" panose="020B0606020202030204" pitchFamily="34" charset="0"/>
            </a:endParaRPr>
          </a:p>
          <a:p>
            <a:pPr marL="0" indent="0" algn="just">
              <a:lnSpc>
                <a:spcPct val="100000"/>
              </a:lnSpc>
              <a:spcBef>
                <a:spcPts val="0"/>
              </a:spcBef>
              <a:buNone/>
            </a:pPr>
            <a:endParaRPr lang="ru-RU" sz="1500" dirty="0">
              <a:solidFill>
                <a:srgbClr val="002060"/>
              </a:solidFill>
              <a:latin typeface="Arial Narrow" panose="020B0606020202030204" pitchFamily="34" charset="0"/>
            </a:endParaRPr>
          </a:p>
          <a:p>
            <a:pPr algn="just">
              <a:lnSpc>
                <a:spcPct val="100000"/>
              </a:lnSpc>
              <a:spcBef>
                <a:spcPts val="0"/>
              </a:spcBef>
              <a:buFont typeface="Wingdings" panose="05000000000000000000" pitchFamily="2" charset="2"/>
              <a:buChar char="ü"/>
            </a:pPr>
            <a:endParaRPr lang="ru-RU" sz="1500" dirty="0">
              <a:solidFill>
                <a:srgbClr val="002060"/>
              </a:solidFill>
              <a:latin typeface="Arial Narrow" panose="020B0606020202030204" pitchFamily="34" charset="0"/>
            </a:endParaRP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838200" y="3452076"/>
            <a:ext cx="10515600" cy="12719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600" b="1" dirty="0">
              <a:solidFill>
                <a:srgbClr val="002060"/>
              </a:solidFill>
            </a:endParaRPr>
          </a:p>
        </p:txBody>
      </p:sp>
      <p:sp>
        <p:nvSpPr>
          <p:cNvPr id="6" name="Заголовок 5">
            <a:extLst>
              <a:ext uri="{FF2B5EF4-FFF2-40B4-BE49-F238E27FC236}">
                <a16:creationId xmlns:a16="http://schemas.microsoft.com/office/drawing/2014/main" id="{FDB1D59F-D6AB-4C21-859A-518FD3EC9067}"/>
              </a:ext>
            </a:extLst>
          </p:cNvPr>
          <p:cNvSpPr>
            <a:spLocks noGrp="1"/>
          </p:cNvSpPr>
          <p:nvPr>
            <p:ph type="title"/>
          </p:nvPr>
        </p:nvSpPr>
        <p:spPr>
          <a:xfrm>
            <a:off x="621493" y="81597"/>
            <a:ext cx="8980620" cy="680860"/>
          </a:xfrm>
        </p:spPr>
        <p:txBody>
          <a:bodyPr>
            <a:noAutofit/>
          </a:bodyPr>
          <a:lstStyle/>
          <a:p>
            <a:r>
              <a:rPr lang="ru-RU" sz="2800" b="1" dirty="0">
                <a:solidFill>
                  <a:srgbClr val="002060"/>
                </a:solidFill>
                <a:latin typeface="Arial Narrow"/>
                <a:sym typeface="Arial Narrow"/>
              </a:rPr>
              <a:t>Перечень диагнозов по кодам МКБ-10, подлежащих лечению в дневном стационаре </a:t>
            </a:r>
            <a:r>
              <a:rPr lang="ru-RU" sz="2800" b="1" dirty="0">
                <a:solidFill>
                  <a:srgbClr val="C00000"/>
                </a:solidFill>
                <a:latin typeface="Arial Narrow"/>
                <a:sym typeface="Arial Narrow"/>
              </a:rPr>
              <a:t>(по пакетам) </a:t>
            </a:r>
          </a:p>
        </p:txBody>
      </p:sp>
      <p:sp>
        <p:nvSpPr>
          <p:cNvPr id="45" name="Заголовок 5">
            <a:extLst>
              <a:ext uri="{FF2B5EF4-FFF2-40B4-BE49-F238E27FC236}">
                <a16:creationId xmlns:a16="http://schemas.microsoft.com/office/drawing/2014/main" id="{418BFE49-C96A-47F2-BDE1-44A7F37F6B98}"/>
              </a:ext>
            </a:extLst>
          </p:cNvPr>
          <p:cNvSpPr txBox="1">
            <a:spLocks/>
          </p:cNvSpPr>
          <p:nvPr/>
        </p:nvSpPr>
        <p:spPr>
          <a:xfrm>
            <a:off x="196353" y="1129566"/>
            <a:ext cx="5604371" cy="495451"/>
          </a:xfrm>
          <a:prstGeom prst="rect">
            <a:avLst/>
          </a:prstGeom>
          <a:ln w="28575">
            <a:noFill/>
            <a:prstDash val="dash"/>
          </a:ln>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ru-RU" sz="1600" b="1" dirty="0">
                <a:solidFill>
                  <a:srgbClr val="C00000"/>
                </a:solidFill>
                <a:latin typeface="Arial Narrow" panose="020B0606020202030204" pitchFamily="34" charset="0"/>
              </a:rPr>
              <a:t>На уровне города</a:t>
            </a:r>
          </a:p>
        </p:txBody>
      </p:sp>
      <p:sp>
        <p:nvSpPr>
          <p:cNvPr id="36" name="Заголовок 5">
            <a:extLst>
              <a:ext uri="{FF2B5EF4-FFF2-40B4-BE49-F238E27FC236}">
                <a16:creationId xmlns:a16="http://schemas.microsoft.com/office/drawing/2014/main" id="{E3FA9B40-465A-4D8D-B369-3A82F957FA6B}"/>
              </a:ext>
            </a:extLst>
          </p:cNvPr>
          <p:cNvSpPr txBox="1">
            <a:spLocks/>
          </p:cNvSpPr>
          <p:nvPr/>
        </p:nvSpPr>
        <p:spPr>
          <a:xfrm>
            <a:off x="6139270" y="1148370"/>
            <a:ext cx="5604371" cy="495451"/>
          </a:xfrm>
          <a:prstGeom prst="rect">
            <a:avLst/>
          </a:prstGeom>
          <a:ln w="28575">
            <a:noFill/>
            <a:prstDash val="dash"/>
          </a:ln>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ru-RU" sz="1600" b="1" dirty="0">
                <a:solidFill>
                  <a:srgbClr val="C00000"/>
                </a:solidFill>
                <a:latin typeface="Arial Narrow" panose="020B0606020202030204" pitchFamily="34" charset="0"/>
              </a:rPr>
              <a:t>На уровне села</a:t>
            </a:r>
          </a:p>
        </p:txBody>
      </p:sp>
      <p:cxnSp>
        <p:nvCxnSpPr>
          <p:cNvPr id="17" name="Прямая соединительная линия 16">
            <a:extLst>
              <a:ext uri="{FF2B5EF4-FFF2-40B4-BE49-F238E27FC236}">
                <a16:creationId xmlns:a16="http://schemas.microsoft.com/office/drawing/2014/main" id="{2F9BAAF5-9F80-458F-9801-7992496E33F4}"/>
              </a:ext>
            </a:extLst>
          </p:cNvPr>
          <p:cNvCxnSpPr>
            <a:cxnSpLocks/>
          </p:cNvCxnSpPr>
          <p:nvPr/>
        </p:nvCxnSpPr>
        <p:spPr>
          <a:xfrm>
            <a:off x="5896657" y="1560519"/>
            <a:ext cx="30070" cy="4153636"/>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19" name="Заголовок 5">
            <a:extLst>
              <a:ext uri="{FF2B5EF4-FFF2-40B4-BE49-F238E27FC236}">
                <a16:creationId xmlns:a16="http://schemas.microsoft.com/office/drawing/2014/main" id="{41074A71-FE07-43BA-ABDF-5EE60EF45948}"/>
              </a:ext>
            </a:extLst>
          </p:cNvPr>
          <p:cNvSpPr txBox="1">
            <a:spLocks/>
          </p:cNvSpPr>
          <p:nvPr/>
        </p:nvSpPr>
        <p:spPr>
          <a:xfrm>
            <a:off x="2913496" y="5859702"/>
            <a:ext cx="5604371" cy="495451"/>
          </a:xfrm>
          <a:prstGeom prst="rect">
            <a:avLst/>
          </a:prstGeom>
          <a:ln w="28575">
            <a:noFill/>
            <a:prstDash val="dash"/>
          </a:ln>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ru-RU" sz="1800" b="1" dirty="0">
                <a:solidFill>
                  <a:srgbClr val="C00000"/>
                </a:solidFill>
                <a:latin typeface="Arial Narrow" panose="020B0606020202030204" pitchFamily="34" charset="0"/>
              </a:rPr>
              <a:t>Приказ МЗ РК №669, Приложение 3, 5</a:t>
            </a:r>
          </a:p>
        </p:txBody>
      </p:sp>
      <p:pic>
        <p:nvPicPr>
          <p:cNvPr id="2" name="Рисунок 1">
            <a:extLst>
              <a:ext uri="{FF2B5EF4-FFF2-40B4-BE49-F238E27FC236}">
                <a16:creationId xmlns:a16="http://schemas.microsoft.com/office/drawing/2014/main" id="{0CDFB79A-1030-4DD3-BF25-1D880C3E4C74}"/>
              </a:ext>
            </a:extLst>
          </p:cNvPr>
          <p:cNvPicPr>
            <a:picLocks noChangeAspect="1"/>
          </p:cNvPicPr>
          <p:nvPr/>
        </p:nvPicPr>
        <p:blipFill>
          <a:blip r:embed="rId2"/>
          <a:stretch>
            <a:fillRect/>
          </a:stretch>
        </p:blipFill>
        <p:spPr>
          <a:xfrm>
            <a:off x="878716" y="2315687"/>
            <a:ext cx="4560675" cy="2643300"/>
          </a:xfrm>
          <a:prstGeom prst="rect">
            <a:avLst/>
          </a:prstGeom>
        </p:spPr>
      </p:pic>
      <p:pic>
        <p:nvPicPr>
          <p:cNvPr id="7" name="Рисунок 6">
            <a:extLst>
              <a:ext uri="{FF2B5EF4-FFF2-40B4-BE49-F238E27FC236}">
                <a16:creationId xmlns:a16="http://schemas.microsoft.com/office/drawing/2014/main" id="{9FC82D9D-39C0-47F6-988A-0A4974939123}"/>
              </a:ext>
            </a:extLst>
          </p:cNvPr>
          <p:cNvPicPr>
            <a:picLocks noChangeAspect="1"/>
          </p:cNvPicPr>
          <p:nvPr/>
        </p:nvPicPr>
        <p:blipFill>
          <a:blip r:embed="rId3"/>
          <a:stretch>
            <a:fillRect/>
          </a:stretch>
        </p:blipFill>
        <p:spPr>
          <a:xfrm>
            <a:off x="6394438" y="2315687"/>
            <a:ext cx="4605300" cy="2643300"/>
          </a:xfrm>
          <a:prstGeom prst="rect">
            <a:avLst/>
          </a:prstGeom>
        </p:spPr>
      </p:pic>
    </p:spTree>
    <p:extLst>
      <p:ext uri="{BB962C8B-B14F-4D97-AF65-F5344CB8AC3E}">
        <p14:creationId xmlns:p14="http://schemas.microsoft.com/office/powerpoint/2010/main" val="3985221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Заголовок 5">
            <a:extLst>
              <a:ext uri="{FF2B5EF4-FFF2-40B4-BE49-F238E27FC236}">
                <a16:creationId xmlns:a16="http://schemas.microsoft.com/office/drawing/2014/main" id="{3E530E75-E9AB-442D-B4ED-599A9D013A90}"/>
              </a:ext>
            </a:extLst>
          </p:cNvPr>
          <p:cNvSpPr>
            <a:spLocks noGrp="1"/>
          </p:cNvSpPr>
          <p:nvPr>
            <p:ph type="title"/>
          </p:nvPr>
        </p:nvSpPr>
        <p:spPr>
          <a:xfrm>
            <a:off x="117446" y="211801"/>
            <a:ext cx="9446004" cy="544560"/>
          </a:xfrm>
        </p:spPr>
        <p:txBody>
          <a:bodyPr>
            <a:noAutofit/>
          </a:bodyPr>
          <a:lstStyle/>
          <a:p>
            <a:r>
              <a:rPr lang="ru-RU" sz="2400" b="1" dirty="0">
                <a:solidFill>
                  <a:srgbClr val="002060"/>
                </a:solidFill>
                <a:latin typeface="Arial Narrow"/>
                <a:sym typeface="Arial Narrow"/>
              </a:rPr>
              <a:t>ПРИНИЦИПЫ и ПОДХОДЫ в части </a:t>
            </a:r>
            <a:r>
              <a:rPr lang="ru-RU" sz="2400" b="1" dirty="0">
                <a:solidFill>
                  <a:srgbClr val="C00000"/>
                </a:solidFill>
                <a:latin typeface="Arial Narrow"/>
                <a:sym typeface="Arial Narrow"/>
              </a:rPr>
              <a:t>медицинской реабилитации </a:t>
            </a:r>
            <a:br>
              <a:rPr lang="ru-RU" sz="2400" b="1" dirty="0">
                <a:solidFill>
                  <a:srgbClr val="C00000"/>
                </a:solidFill>
                <a:latin typeface="Arial Narrow"/>
                <a:sym typeface="Arial Narrow"/>
              </a:rPr>
            </a:br>
            <a:r>
              <a:rPr lang="ru-RU" sz="2400" b="1" dirty="0">
                <a:solidFill>
                  <a:srgbClr val="C00000"/>
                </a:solidFill>
                <a:latin typeface="Arial Narrow"/>
                <a:sym typeface="Arial Narrow"/>
              </a:rPr>
              <a:t>и паллиативной помощи</a:t>
            </a:r>
            <a:endParaRPr lang="ru-RU" sz="2400" b="1" dirty="0">
              <a:solidFill>
                <a:srgbClr val="C00000"/>
              </a:solidFill>
              <a:latin typeface="Arial Narrow" panose="020B0606020202030204" pitchFamily="34" charset="0"/>
              <a:cs typeface="Arial" panose="020B0604020202020204" pitchFamily="34" charset="0"/>
            </a:endParaRPr>
          </a:p>
        </p:txBody>
      </p:sp>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33503" y="1274501"/>
            <a:ext cx="12013088" cy="3582725"/>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ru-RU" sz="3200" b="1" dirty="0">
                <a:solidFill>
                  <a:srgbClr val="C00000"/>
                </a:solidFill>
                <a:latin typeface="Arial Narrow" panose="020B0606020202030204" pitchFamily="34" charset="0"/>
              </a:rPr>
              <a:t>Медицинская реабилитация</a:t>
            </a:r>
          </a:p>
          <a:p>
            <a:pPr algn="just">
              <a:lnSpc>
                <a:spcPct val="100000"/>
              </a:lnSpc>
              <a:spcBef>
                <a:spcPts val="0"/>
              </a:spcBef>
              <a:buFont typeface="Wingdings" panose="05000000000000000000" pitchFamily="2" charset="2"/>
              <a:buChar char="Ø"/>
            </a:pPr>
            <a:r>
              <a:rPr lang="ru-RU" sz="2500" b="1" dirty="0">
                <a:solidFill>
                  <a:srgbClr val="002060"/>
                </a:solidFill>
                <a:latin typeface="Arial Narrow" panose="020B0606020202030204" pitchFamily="34" charset="0"/>
              </a:rPr>
              <a:t>Новая модель </a:t>
            </a:r>
            <a:r>
              <a:rPr lang="ru-RU" sz="2500" dirty="0">
                <a:solidFill>
                  <a:srgbClr val="002060"/>
                </a:solidFill>
                <a:latin typeface="Arial Narrow" panose="020B0606020202030204" pitchFamily="34" charset="0"/>
              </a:rPr>
              <a:t>организации реабилитационной помощи сфокусированная </a:t>
            </a:r>
            <a:r>
              <a:rPr lang="ru-RU" sz="2500" dirty="0">
                <a:solidFill>
                  <a:srgbClr val="C00000"/>
                </a:solidFill>
                <a:latin typeface="Arial Narrow" panose="020B0606020202030204" pitchFamily="34" charset="0"/>
              </a:rPr>
              <a:t>на заболеваниях наносящих максимальный экономический урон</a:t>
            </a:r>
            <a:r>
              <a:rPr lang="ru-RU" sz="2500" dirty="0">
                <a:solidFill>
                  <a:srgbClr val="002060"/>
                </a:solidFill>
                <a:latin typeface="Arial Narrow" panose="020B0606020202030204" pitchFamily="34" charset="0"/>
              </a:rPr>
              <a:t>.</a:t>
            </a:r>
          </a:p>
          <a:p>
            <a:pPr marL="0" indent="0" algn="just">
              <a:lnSpc>
                <a:spcPct val="100000"/>
              </a:lnSpc>
              <a:spcBef>
                <a:spcPts val="0"/>
              </a:spcBef>
              <a:buNone/>
            </a:pPr>
            <a:endParaRPr lang="ru-RU" sz="3200" b="1" dirty="0">
              <a:solidFill>
                <a:srgbClr val="C00000"/>
              </a:solidFill>
              <a:latin typeface="Arial Narrow" panose="020B0606020202030204" pitchFamily="34" charset="0"/>
            </a:endParaRPr>
          </a:p>
          <a:p>
            <a:pPr marL="0" indent="0" algn="just">
              <a:lnSpc>
                <a:spcPct val="100000"/>
              </a:lnSpc>
              <a:spcBef>
                <a:spcPts val="0"/>
              </a:spcBef>
              <a:buNone/>
            </a:pPr>
            <a:r>
              <a:rPr lang="ru-RU" sz="3200" b="1" dirty="0">
                <a:solidFill>
                  <a:srgbClr val="C00000"/>
                </a:solidFill>
                <a:latin typeface="Arial Narrow" panose="020B0606020202030204" pitchFamily="34" charset="0"/>
              </a:rPr>
              <a:t>Паллиативная помощь</a:t>
            </a:r>
          </a:p>
          <a:p>
            <a:pPr algn="just">
              <a:lnSpc>
                <a:spcPct val="100000"/>
              </a:lnSpc>
              <a:spcBef>
                <a:spcPts val="0"/>
              </a:spcBef>
              <a:buFont typeface="Wingdings" panose="05000000000000000000" pitchFamily="2" charset="2"/>
              <a:buChar char="Ø"/>
            </a:pPr>
            <a:r>
              <a:rPr lang="ru-RU" sz="2500" b="1" dirty="0">
                <a:solidFill>
                  <a:srgbClr val="002060"/>
                </a:solidFill>
                <a:latin typeface="Arial Narrow" panose="020B0606020202030204" pitchFamily="34" charset="0"/>
              </a:rPr>
              <a:t>Новая модель </a:t>
            </a:r>
            <a:r>
              <a:rPr lang="ru-RU" sz="2500" dirty="0">
                <a:solidFill>
                  <a:srgbClr val="002060"/>
                </a:solidFill>
                <a:latin typeface="Arial Narrow" panose="020B0606020202030204" pitchFamily="34" charset="0"/>
              </a:rPr>
              <a:t>организации паллиативной помощи основанная </a:t>
            </a:r>
            <a:r>
              <a:rPr lang="ru-RU" sz="2500" dirty="0">
                <a:solidFill>
                  <a:srgbClr val="C00000"/>
                </a:solidFill>
                <a:latin typeface="Arial Narrow" panose="020B0606020202030204" pitchFamily="34" charset="0"/>
              </a:rPr>
              <a:t>на потребности детей и взрослых</a:t>
            </a:r>
            <a:r>
              <a:rPr lang="ru-RU" sz="2500" dirty="0">
                <a:solidFill>
                  <a:srgbClr val="002060"/>
                </a:solidFill>
                <a:latin typeface="Arial Narrow" panose="020B0606020202030204" pitchFamily="34" charset="0"/>
              </a:rPr>
              <a:t>.</a:t>
            </a:r>
          </a:p>
        </p:txBody>
      </p:sp>
    </p:spTree>
    <p:extLst>
      <p:ext uri="{BB962C8B-B14F-4D97-AF65-F5344CB8AC3E}">
        <p14:creationId xmlns:p14="http://schemas.microsoft.com/office/powerpoint/2010/main" val="33544659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Заголовок 5">
            <a:extLst>
              <a:ext uri="{FF2B5EF4-FFF2-40B4-BE49-F238E27FC236}">
                <a16:creationId xmlns:a16="http://schemas.microsoft.com/office/drawing/2014/main" id="{3E530E75-E9AB-442D-B4ED-599A9D013A90}"/>
              </a:ext>
            </a:extLst>
          </p:cNvPr>
          <p:cNvSpPr>
            <a:spLocks noGrp="1"/>
          </p:cNvSpPr>
          <p:nvPr>
            <p:ph type="title"/>
          </p:nvPr>
        </p:nvSpPr>
        <p:spPr>
          <a:xfrm>
            <a:off x="569464" y="211801"/>
            <a:ext cx="8890127" cy="544560"/>
          </a:xfrm>
        </p:spPr>
        <p:txBody>
          <a:bodyPr>
            <a:noAutofit/>
          </a:bodyPr>
          <a:lstStyle/>
          <a:p>
            <a:r>
              <a:rPr lang="ru-RU" sz="2800" b="1" dirty="0">
                <a:solidFill>
                  <a:srgbClr val="002060"/>
                </a:solidFill>
                <a:latin typeface="Arial Narrow"/>
                <a:sym typeface="Arial Narrow"/>
              </a:rPr>
              <a:t>Оказание восстановительного лечения и медицинской реабилитации 1 этапа</a:t>
            </a:r>
            <a:endParaRPr lang="ru-RU" sz="2800" b="1" dirty="0">
              <a:solidFill>
                <a:srgbClr val="002060"/>
              </a:solidFill>
              <a:latin typeface="Arial Narrow" panose="020B0606020202030204" pitchFamily="34" charset="0"/>
              <a:cs typeface="Arial" panose="020B0604020202020204" pitchFamily="34" charset="0"/>
            </a:endParaRPr>
          </a:p>
        </p:txBody>
      </p:sp>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pic>
        <p:nvPicPr>
          <p:cNvPr id="5" name="Рисунок 4">
            <a:extLst>
              <a:ext uri="{FF2B5EF4-FFF2-40B4-BE49-F238E27FC236}">
                <a16:creationId xmlns:a16="http://schemas.microsoft.com/office/drawing/2014/main" id="{0A283E90-49D2-4755-900B-BA89E693867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8855" y="956930"/>
            <a:ext cx="11887201" cy="5689270"/>
          </a:xfrm>
          <a:prstGeom prst="rect">
            <a:avLst/>
          </a:prstGeom>
          <a:noFill/>
          <a:ln>
            <a:noFill/>
          </a:ln>
        </p:spPr>
      </p:pic>
    </p:spTree>
    <p:extLst>
      <p:ext uri="{BB962C8B-B14F-4D97-AF65-F5344CB8AC3E}">
        <p14:creationId xmlns:p14="http://schemas.microsoft.com/office/powerpoint/2010/main" val="22339916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Заголовок 5">
            <a:extLst>
              <a:ext uri="{FF2B5EF4-FFF2-40B4-BE49-F238E27FC236}">
                <a16:creationId xmlns:a16="http://schemas.microsoft.com/office/drawing/2014/main" id="{3E530E75-E9AB-442D-B4ED-599A9D013A90}"/>
              </a:ext>
            </a:extLst>
          </p:cNvPr>
          <p:cNvSpPr>
            <a:spLocks noGrp="1"/>
          </p:cNvSpPr>
          <p:nvPr>
            <p:ph type="title"/>
          </p:nvPr>
        </p:nvSpPr>
        <p:spPr>
          <a:xfrm>
            <a:off x="569464" y="211801"/>
            <a:ext cx="8890127" cy="544560"/>
          </a:xfrm>
        </p:spPr>
        <p:txBody>
          <a:bodyPr>
            <a:noAutofit/>
          </a:bodyPr>
          <a:lstStyle/>
          <a:p>
            <a:r>
              <a:rPr lang="ru-RU" sz="2800" b="1" dirty="0">
                <a:solidFill>
                  <a:srgbClr val="002060"/>
                </a:solidFill>
                <a:latin typeface="Arial Narrow"/>
                <a:sym typeface="Arial Narrow"/>
              </a:rPr>
              <a:t>Оказание восстановительного лечения и медицинской реабилитации 2 этапа</a:t>
            </a:r>
            <a:endParaRPr lang="ru-RU" sz="2800" b="1" dirty="0">
              <a:solidFill>
                <a:srgbClr val="002060"/>
              </a:solidFill>
              <a:latin typeface="Arial Narrow" panose="020B0606020202030204" pitchFamily="34" charset="0"/>
              <a:cs typeface="Arial" panose="020B0604020202020204" pitchFamily="34" charset="0"/>
            </a:endParaRPr>
          </a:p>
        </p:txBody>
      </p:sp>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pic>
        <p:nvPicPr>
          <p:cNvPr id="6" name="Рисунок 5">
            <a:extLst>
              <a:ext uri="{FF2B5EF4-FFF2-40B4-BE49-F238E27FC236}">
                <a16:creationId xmlns:a16="http://schemas.microsoft.com/office/drawing/2014/main" id="{F005EDB9-1A52-40F1-A49A-E35A8CEDA4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9488" y="914400"/>
            <a:ext cx="11865935" cy="5731799"/>
          </a:xfrm>
          <a:prstGeom prst="rect">
            <a:avLst/>
          </a:prstGeom>
          <a:noFill/>
          <a:ln>
            <a:noFill/>
          </a:ln>
        </p:spPr>
      </p:pic>
    </p:spTree>
    <p:extLst>
      <p:ext uri="{BB962C8B-B14F-4D97-AF65-F5344CB8AC3E}">
        <p14:creationId xmlns:p14="http://schemas.microsoft.com/office/powerpoint/2010/main" val="40062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Заголовок 5">
            <a:extLst>
              <a:ext uri="{FF2B5EF4-FFF2-40B4-BE49-F238E27FC236}">
                <a16:creationId xmlns:a16="http://schemas.microsoft.com/office/drawing/2014/main" id="{3E530E75-E9AB-442D-B4ED-599A9D013A90}"/>
              </a:ext>
            </a:extLst>
          </p:cNvPr>
          <p:cNvSpPr>
            <a:spLocks noGrp="1"/>
          </p:cNvSpPr>
          <p:nvPr>
            <p:ph type="title"/>
          </p:nvPr>
        </p:nvSpPr>
        <p:spPr>
          <a:xfrm>
            <a:off x="1048624" y="75501"/>
            <a:ext cx="8410967" cy="680860"/>
          </a:xfrm>
        </p:spPr>
        <p:txBody>
          <a:bodyPr>
            <a:noAutofit/>
          </a:bodyPr>
          <a:lstStyle/>
          <a:p>
            <a:r>
              <a:rPr lang="ru-RU" sz="2800" b="1" dirty="0">
                <a:solidFill>
                  <a:srgbClr val="002060"/>
                </a:solidFill>
                <a:latin typeface="Arial Narrow"/>
                <a:sym typeface="Arial Narrow"/>
              </a:rPr>
              <a:t>Бизнес процесс «Оказание ПМСП в плановом порядке»</a:t>
            </a:r>
          </a:p>
        </p:txBody>
      </p:sp>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53641" y="831862"/>
            <a:ext cx="11684718" cy="5950637"/>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pic>
        <p:nvPicPr>
          <p:cNvPr id="4" name="Рисунок 3">
            <a:extLst>
              <a:ext uri="{FF2B5EF4-FFF2-40B4-BE49-F238E27FC236}">
                <a16:creationId xmlns:a16="http://schemas.microsoft.com/office/drawing/2014/main" id="{E338772E-D10F-4D5B-BF43-F70EFB4C8205}"/>
              </a:ext>
            </a:extLst>
          </p:cNvPr>
          <p:cNvPicPr>
            <a:picLocks noChangeAspect="1"/>
          </p:cNvPicPr>
          <p:nvPr/>
        </p:nvPicPr>
        <p:blipFill>
          <a:blip r:embed="rId2"/>
          <a:stretch>
            <a:fillRect/>
          </a:stretch>
        </p:blipFill>
        <p:spPr>
          <a:xfrm>
            <a:off x="383176" y="831862"/>
            <a:ext cx="5712823" cy="5979074"/>
          </a:xfrm>
          <a:prstGeom prst="rect">
            <a:avLst/>
          </a:prstGeom>
        </p:spPr>
      </p:pic>
      <p:pic>
        <p:nvPicPr>
          <p:cNvPr id="10" name="Рисунок 9">
            <a:extLst>
              <a:ext uri="{FF2B5EF4-FFF2-40B4-BE49-F238E27FC236}">
                <a16:creationId xmlns:a16="http://schemas.microsoft.com/office/drawing/2014/main" id="{76E64BEF-1AA8-45B0-8B41-ACCC34408061}"/>
              </a:ext>
            </a:extLst>
          </p:cNvPr>
          <p:cNvPicPr>
            <a:picLocks noChangeAspect="1"/>
          </p:cNvPicPr>
          <p:nvPr/>
        </p:nvPicPr>
        <p:blipFill>
          <a:blip r:embed="rId3"/>
          <a:stretch>
            <a:fillRect/>
          </a:stretch>
        </p:blipFill>
        <p:spPr>
          <a:xfrm>
            <a:off x="6050736" y="831862"/>
            <a:ext cx="10482614" cy="5924641"/>
          </a:xfrm>
          <a:prstGeom prst="rect">
            <a:avLst/>
          </a:prstGeom>
        </p:spPr>
      </p:pic>
    </p:spTree>
    <p:extLst>
      <p:ext uri="{BB962C8B-B14F-4D97-AF65-F5344CB8AC3E}">
        <p14:creationId xmlns:p14="http://schemas.microsoft.com/office/powerpoint/2010/main" val="42610949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Заголовок 5">
            <a:extLst>
              <a:ext uri="{FF2B5EF4-FFF2-40B4-BE49-F238E27FC236}">
                <a16:creationId xmlns:a16="http://schemas.microsoft.com/office/drawing/2014/main" id="{3E530E75-E9AB-442D-B4ED-599A9D013A90}"/>
              </a:ext>
            </a:extLst>
          </p:cNvPr>
          <p:cNvSpPr>
            <a:spLocks noGrp="1"/>
          </p:cNvSpPr>
          <p:nvPr>
            <p:ph type="title"/>
          </p:nvPr>
        </p:nvSpPr>
        <p:spPr>
          <a:xfrm>
            <a:off x="569464" y="211801"/>
            <a:ext cx="8890127" cy="544560"/>
          </a:xfrm>
        </p:spPr>
        <p:txBody>
          <a:bodyPr>
            <a:noAutofit/>
          </a:bodyPr>
          <a:lstStyle/>
          <a:p>
            <a:r>
              <a:rPr lang="ru-RU" sz="2800" b="1" dirty="0">
                <a:solidFill>
                  <a:srgbClr val="002060"/>
                </a:solidFill>
                <a:latin typeface="Arial Narrow"/>
                <a:sym typeface="Arial Narrow"/>
              </a:rPr>
              <a:t>Оказание восстановительного лечения и медицинской реабилитации 3 этапа</a:t>
            </a:r>
            <a:endParaRPr lang="ru-RU" sz="2800" b="1" dirty="0">
              <a:solidFill>
                <a:srgbClr val="002060"/>
              </a:solidFill>
              <a:latin typeface="Arial Narrow" panose="020B0606020202030204" pitchFamily="34" charset="0"/>
              <a:cs typeface="Arial" panose="020B0604020202020204" pitchFamily="34" charset="0"/>
            </a:endParaRPr>
          </a:p>
        </p:txBody>
      </p:sp>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graphicFrame>
        <p:nvGraphicFramePr>
          <p:cNvPr id="8" name="Таблица 7">
            <a:extLst>
              <a:ext uri="{FF2B5EF4-FFF2-40B4-BE49-F238E27FC236}">
                <a16:creationId xmlns:a16="http://schemas.microsoft.com/office/drawing/2014/main" id="{A875970E-C7E4-4745-B482-D4C590B5B2A3}"/>
              </a:ext>
            </a:extLst>
          </p:cNvPr>
          <p:cNvGraphicFramePr>
            <a:graphicFrameLocks noGrp="1"/>
          </p:cNvGraphicFramePr>
          <p:nvPr>
            <p:extLst>
              <p:ext uri="{D42A27DB-BD31-4B8C-83A1-F6EECF244321}">
                <p14:modId xmlns:p14="http://schemas.microsoft.com/office/powerpoint/2010/main" val="592951610"/>
              </p:ext>
            </p:extLst>
          </p:nvPr>
        </p:nvGraphicFramePr>
        <p:xfrm>
          <a:off x="6581775" y="968161"/>
          <a:ext cx="5324191" cy="5678037"/>
        </p:xfrm>
        <a:graphic>
          <a:graphicData uri="http://schemas.openxmlformats.org/drawingml/2006/table">
            <a:tbl>
              <a:tblPr firstRow="1" firstCol="1" bandRow="1"/>
              <a:tblGrid>
                <a:gridCol w="5324191">
                  <a:extLst>
                    <a:ext uri="{9D8B030D-6E8A-4147-A177-3AD203B41FA5}">
                      <a16:colId xmlns:a16="http://schemas.microsoft.com/office/drawing/2014/main" val="3389253684"/>
                    </a:ext>
                  </a:extLst>
                </a:gridCol>
              </a:tblGrid>
              <a:tr h="5678037">
                <a:tc>
                  <a:txBody>
                    <a:bodyPr/>
                    <a:lstStyle/>
                    <a:p>
                      <a:pPr algn="ctr">
                        <a:lnSpc>
                          <a:spcPct val="107000"/>
                        </a:lnSpc>
                        <a:spcAft>
                          <a:spcPts val="0"/>
                        </a:spcAft>
                      </a:pPr>
                      <a:r>
                        <a:rPr lang="ru-RU" sz="7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700" b="1" dirty="0">
                          <a:effectLst/>
                          <a:latin typeface="Times New Roman" panose="02020603050405020304" pitchFamily="18" charset="0"/>
                          <a:ea typeface="Calibri" panose="020F0502020204030204" pitchFamily="34" charset="0"/>
                          <a:cs typeface="Times New Roman" panose="02020603050405020304" pitchFamily="18" charset="0"/>
                        </a:rPr>
                        <a:t>Описание бизнес-процесса «Оказание медицинской реабилитации 3 этапа»</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7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Медицинская реабилитация пациентов, способных к самообслуживанию, самостоятельному (или с дополнительными средствами опоры) передвижению, а также при отсутствии необходимости использования интенсивных методов лечения, круглосуточного медицинского наблюдения проводится в амбулаторных условиях или в условиях дневного стационара </a:t>
                      </a:r>
                      <a:r>
                        <a:rPr lang="ru-RU" sz="700" b="1" dirty="0">
                          <a:effectLst/>
                          <a:latin typeface="Times New Roman" panose="02020603050405020304" pitchFamily="18" charset="0"/>
                          <a:ea typeface="Calibri" panose="020F0502020204030204" pitchFamily="34" charset="0"/>
                          <a:cs typeface="Times New Roman" panose="02020603050405020304" pitchFamily="18" charset="0"/>
                        </a:rPr>
                        <a:t>(третий этап медицинской реабилитации)</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После завершении курса медицинской реабилитации пациенту на руки под расписку врач-координатор выдает выписку из медицинской карты </a:t>
                      </a:r>
                      <a:r>
                        <a:rPr lang="ru-RU" sz="700" b="1" dirty="0">
                          <a:effectLst/>
                          <a:latin typeface="Times New Roman" panose="02020603050405020304" pitchFamily="18" charset="0"/>
                          <a:ea typeface="Calibri" panose="020F0502020204030204" pitchFamily="34" charset="0"/>
                          <a:cs typeface="Times New Roman" panose="02020603050405020304" pitchFamily="18" charset="0"/>
                        </a:rPr>
                        <a:t>по форме 027/у</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утвержденной Приказом № 907 и с указанием реабилитационных мероприятий. Также форма 027/у формируется </a:t>
                      </a:r>
                      <a:r>
                        <a:rPr lang="ru-RU" sz="700" b="1" dirty="0">
                          <a:effectLst/>
                          <a:latin typeface="Times New Roman" panose="02020603050405020304" pitchFamily="18" charset="0"/>
                          <a:ea typeface="Calibri" panose="020F0502020204030204" pitchFamily="34" charset="0"/>
                          <a:cs typeface="Times New Roman" panose="02020603050405020304" pitchFamily="18" charset="0"/>
                        </a:rPr>
                        <a:t>в электронном формате в Ис «Бюро госпитализации»</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На амбулаторном этапе врач общей практики (участковый врач-терапевт (педиатр) ПМСП при взаимодействии с профильными специалистами и специалистами МДК </a:t>
                      </a:r>
                      <a:r>
                        <a:rPr lang="ru-RU" sz="700" b="1" dirty="0">
                          <a:effectLst/>
                          <a:latin typeface="Times New Roman" panose="02020603050405020304" pitchFamily="18" charset="0"/>
                          <a:ea typeface="Calibri" panose="020F0502020204030204" pitchFamily="34" charset="0"/>
                          <a:cs typeface="Times New Roman" panose="02020603050405020304" pitchFamily="18" charset="0"/>
                        </a:rPr>
                        <a:t>определяет у пациентов наличие медицинских показаний и противопоказаний, этап, организацию для проведения медицинской реабилитации, формирует медицинскую часть ИПР</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Оказанные услуги по медицинской реабилитации заносятся в медицинскую информацион6ую систему.</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Возглавляет МДК врач – координатор, который является ведущим врачом и координатором деятельности МДК, прошедший обучение по вопросам медицинской реабилитологии.</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В состав МДК входят следующие специалисты, прошедшие обучение по вопросам медицинской реабилитологии:</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врач – координатор;</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врач – реабилитолог (с высшим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мед.образованием</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по специальности "медицинская реабилитология, восстановительное лечение (физиотерапия, лечебная физкультура, курортология)" (взрослая, детская));</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специалист в области психологии (с высшим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мед.образованием</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по специальности "психиатрия (наркология, медицинская психология)" или с высшим немедицинским (педагогическим) образованием по специальности "психология"));</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специалист – инструктор по лечебной культуре (с высшим медицинским, немедицинским образованием (педагогическим));</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специалист – инструктор по лечебной культуре, медицинская сестра (брат) кабинета лечебной физкультуры (со средним медицинским и немедицинским образованием (педагогическим));</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специалист – инструктор по трудотерапии (с высшим немедицинским образованием (педагогическим) образованием);</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специалист – инструктор по трудотерапии (со средним медицинским и немедицинским (педагогическим) образованием);</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медицинская сестра (брат) физиотерапевтического кабинета; медицинская сестра (брат) по уходу; социальный работник.</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ru-RU" sz="700" b="1" dirty="0">
                          <a:effectLst/>
                          <a:latin typeface="Times New Roman" panose="02020603050405020304" pitchFamily="18" charset="0"/>
                          <a:ea typeface="Calibri" panose="020F0502020204030204" pitchFamily="34" charset="0"/>
                          <a:cs typeface="Times New Roman" panose="02020603050405020304" pitchFamily="18" charset="0"/>
                        </a:rPr>
                        <a:t>   Врач координатор направляет пациента на консультацию профильных специалистов из состава МДК:</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специалист с высшим медицинским образованием по профилю "традиционная терапия (рефлексотерапия, мануальная терапия, су-</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джок</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-терапия, гомеопатия, гирудотерапия, фитотерапия и другие)";</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специалист с высшим образованием по профилю "функциональная диагностика";</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специалист с высшим образованием по профилю "оториноларингология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сурдология</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(взрослая, детская)", "офтальмология (взрослая, детская)", "терапия (диетология)", "психиатрия (наркология, медицинская психология) (детская, взрослая)";</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медицинская сестра (брат) кабинета массажа;</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специалисты, имеющие высшее педагогическое образование: логопед, учитель-дефектолог, учитель-сурдолог, тифлопедагог, воспитатель, учитель (педагог) для детей, социальный педагог, учитель музыки;</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специалист–</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ортезист</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c высшим или средним медицинским или немедицинским образованием.</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ru-RU" sz="700" b="1" dirty="0">
                          <a:effectLst/>
                          <a:latin typeface="Times New Roman" panose="02020603050405020304" pitchFamily="18" charset="0"/>
                          <a:ea typeface="Calibri" panose="020F0502020204030204" pitchFamily="34" charset="0"/>
                          <a:cs typeface="Times New Roman" panose="02020603050405020304" pitchFamily="18" charset="0"/>
                        </a:rPr>
                        <a:t>которыми проводится оценочный тест и формируется заключение МДК.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Далее пациент направляется на консультацию врача реабилитолога, после чего средним медицинским персоналом составляется график получения услуг медицинской реабилитации. Пациент получает услуги медицинской реабилитации согласно графику с отметкой в журнале посещений и под наблюдением врача реабилитолога.</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После полученного курса медицинской реабилитации врач реабилитолог принимает решение о необходимости повторного приема пациента.</a:t>
                      </a:r>
                      <a:r>
                        <a:rPr lang="ru-RU"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64" marR="4916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674950"/>
                  </a:ext>
                </a:extLst>
              </a:tr>
            </a:tbl>
          </a:graphicData>
        </a:graphic>
      </p:graphicFrame>
      <p:pic>
        <p:nvPicPr>
          <p:cNvPr id="6147" name="Picture 3">
            <a:extLst>
              <a:ext uri="{FF2B5EF4-FFF2-40B4-BE49-F238E27FC236}">
                <a16:creationId xmlns:a16="http://schemas.microsoft.com/office/drawing/2014/main" id="{5DC02965-92DB-4854-A43C-6BE811602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4" y="968160"/>
            <a:ext cx="6381751" cy="567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504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187880" y="1586167"/>
            <a:ext cx="5426089" cy="1569547"/>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Восстановительное лечение и медицинская реабилитация больных туберкулезом и перенесших туберкулез согласно стандарту организации оказания медицинской помощи при туберкулезе, утвержденному уполномоченным органом, при оказании стационарозамещающей и стационарной медицинской помощи.</a:t>
            </a: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838200" y="3243739"/>
            <a:ext cx="10515600" cy="12719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600" b="1" dirty="0">
              <a:solidFill>
                <a:srgbClr val="002060"/>
              </a:solidFill>
            </a:endParaRPr>
          </a:p>
        </p:txBody>
      </p:sp>
      <p:sp>
        <p:nvSpPr>
          <p:cNvPr id="6" name="Заголовок 5">
            <a:extLst>
              <a:ext uri="{FF2B5EF4-FFF2-40B4-BE49-F238E27FC236}">
                <a16:creationId xmlns:a16="http://schemas.microsoft.com/office/drawing/2014/main" id="{FDB1D59F-D6AB-4C21-859A-518FD3EC9067}"/>
              </a:ext>
            </a:extLst>
          </p:cNvPr>
          <p:cNvSpPr>
            <a:spLocks noGrp="1"/>
          </p:cNvSpPr>
          <p:nvPr>
            <p:ph type="title"/>
          </p:nvPr>
        </p:nvSpPr>
        <p:spPr>
          <a:xfrm>
            <a:off x="180753" y="81597"/>
            <a:ext cx="9421360" cy="680860"/>
          </a:xfrm>
        </p:spPr>
        <p:txBody>
          <a:bodyPr>
            <a:noAutofit/>
          </a:bodyPr>
          <a:lstStyle/>
          <a:p>
            <a:r>
              <a:rPr lang="ru-RU" sz="2800" b="1" dirty="0">
                <a:solidFill>
                  <a:srgbClr val="002060"/>
                </a:solidFill>
                <a:latin typeface="Arial Narrow"/>
                <a:sym typeface="Arial Narrow"/>
              </a:rPr>
              <a:t>Оказание восстановительного лечения и медицинской реабилитации (</a:t>
            </a:r>
            <a:r>
              <a:rPr lang="ru-RU" sz="2800" b="1" dirty="0">
                <a:solidFill>
                  <a:srgbClr val="C00000"/>
                </a:solidFill>
                <a:latin typeface="Arial Narrow"/>
                <a:sym typeface="Arial Narrow"/>
              </a:rPr>
              <a:t>пакеты ГОБМП/ОСМС </a:t>
            </a:r>
            <a:r>
              <a:rPr lang="ru-RU" sz="2800" b="1" dirty="0">
                <a:solidFill>
                  <a:srgbClr val="002060"/>
                </a:solidFill>
                <a:latin typeface="Arial Narrow"/>
                <a:sym typeface="Arial Narrow"/>
              </a:rPr>
              <a:t>)</a:t>
            </a:r>
          </a:p>
        </p:txBody>
      </p:sp>
      <p:sp>
        <p:nvSpPr>
          <p:cNvPr id="28" name="Заголовок 5">
            <a:extLst>
              <a:ext uri="{FF2B5EF4-FFF2-40B4-BE49-F238E27FC236}">
                <a16:creationId xmlns:a16="http://schemas.microsoft.com/office/drawing/2014/main" id="{ABB2C69C-2D63-48E4-9C31-72436F8DDCF6}"/>
              </a:ext>
            </a:extLst>
          </p:cNvPr>
          <p:cNvSpPr txBox="1">
            <a:spLocks/>
          </p:cNvSpPr>
          <p:nvPr/>
        </p:nvSpPr>
        <p:spPr>
          <a:xfrm>
            <a:off x="10991850" y="6499550"/>
            <a:ext cx="1139165"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ППРК №420, 421</a:t>
            </a:r>
          </a:p>
        </p:txBody>
      </p:sp>
      <p:cxnSp>
        <p:nvCxnSpPr>
          <p:cNvPr id="3" name="Прямая соединительная линия 2">
            <a:extLst>
              <a:ext uri="{FF2B5EF4-FFF2-40B4-BE49-F238E27FC236}">
                <a16:creationId xmlns:a16="http://schemas.microsoft.com/office/drawing/2014/main" id="{C81F5B68-28EC-4455-A42C-F5F21617E402}"/>
              </a:ext>
            </a:extLst>
          </p:cNvPr>
          <p:cNvCxnSpPr>
            <a:cxnSpLocks/>
          </p:cNvCxnSpPr>
          <p:nvPr/>
        </p:nvCxnSpPr>
        <p:spPr>
          <a:xfrm>
            <a:off x="5887263" y="1259217"/>
            <a:ext cx="0" cy="5335129"/>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Заголовок 5">
            <a:extLst>
              <a:ext uri="{FF2B5EF4-FFF2-40B4-BE49-F238E27FC236}">
                <a16:creationId xmlns:a16="http://schemas.microsoft.com/office/drawing/2014/main" id="{2C8911DA-B6B0-4807-BC20-5CE1D41637C9}"/>
              </a:ext>
            </a:extLst>
          </p:cNvPr>
          <p:cNvSpPr txBox="1">
            <a:spLocks/>
          </p:cNvSpPr>
          <p:nvPr/>
        </p:nvSpPr>
        <p:spPr>
          <a:xfrm>
            <a:off x="6096000" y="1612694"/>
            <a:ext cx="5544121" cy="127197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lnSpc>
                <a:spcPct val="100000"/>
              </a:lnSpc>
              <a:spcBef>
                <a:spcPts val="0"/>
              </a:spcBef>
              <a:buFont typeface="Wingdings" panose="05000000000000000000" pitchFamily="2" charset="2"/>
              <a:buChar char="Ø"/>
            </a:pPr>
            <a:r>
              <a:rPr lang="ru-RU" sz="1600" dirty="0">
                <a:solidFill>
                  <a:srgbClr val="002060"/>
                </a:solidFill>
                <a:latin typeface="Arial Narrow" panose="020B0606020202030204" pitchFamily="34" charset="0"/>
              </a:rPr>
              <a:t>Медицинская реабилитация и восстановительное лечение по направлению специалиста ПМСП или медицинской организации в порядке, утвержденном уполномоченным органом.</a:t>
            </a:r>
          </a:p>
        </p:txBody>
      </p:sp>
      <p:sp>
        <p:nvSpPr>
          <p:cNvPr id="45" name="Заголовок 5">
            <a:extLst>
              <a:ext uri="{FF2B5EF4-FFF2-40B4-BE49-F238E27FC236}">
                <a16:creationId xmlns:a16="http://schemas.microsoft.com/office/drawing/2014/main" id="{418BFE49-C96A-47F2-BDE1-44A7F37F6B98}"/>
              </a:ext>
            </a:extLst>
          </p:cNvPr>
          <p:cNvSpPr txBox="1">
            <a:spLocks/>
          </p:cNvSpPr>
          <p:nvPr/>
        </p:nvSpPr>
        <p:spPr>
          <a:xfrm>
            <a:off x="2399606" y="921230"/>
            <a:ext cx="1002639" cy="305870"/>
          </a:xfrm>
          <a:prstGeom prst="rect">
            <a:avLst/>
          </a:prstGeom>
          <a:ln w="28575">
            <a:solidFill>
              <a:srgbClr val="C00000"/>
            </a:solidFill>
            <a:prstDash val="dash"/>
          </a:ln>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ru-RU" sz="2000" b="1" dirty="0">
                <a:solidFill>
                  <a:srgbClr val="C00000"/>
                </a:solidFill>
                <a:latin typeface="Arial Narrow" panose="020B0606020202030204" pitchFamily="34" charset="0"/>
              </a:rPr>
              <a:t>ГОБМП</a:t>
            </a:r>
          </a:p>
        </p:txBody>
      </p:sp>
      <p:sp>
        <p:nvSpPr>
          <p:cNvPr id="46" name="Заголовок 5">
            <a:extLst>
              <a:ext uri="{FF2B5EF4-FFF2-40B4-BE49-F238E27FC236}">
                <a16:creationId xmlns:a16="http://schemas.microsoft.com/office/drawing/2014/main" id="{8CFCF3AB-0B5F-4A2F-941E-F1476F2303F2}"/>
              </a:ext>
            </a:extLst>
          </p:cNvPr>
          <p:cNvSpPr txBox="1">
            <a:spLocks/>
          </p:cNvSpPr>
          <p:nvPr/>
        </p:nvSpPr>
        <p:spPr>
          <a:xfrm>
            <a:off x="8625188" y="903498"/>
            <a:ext cx="925699" cy="305871"/>
          </a:xfrm>
          <a:prstGeom prst="rect">
            <a:avLst/>
          </a:prstGeom>
          <a:ln w="28575">
            <a:solidFill>
              <a:srgbClr val="C00000"/>
            </a:solidFill>
            <a:prstDash val="dash"/>
          </a:ln>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ru-RU" sz="1800" b="1" dirty="0">
                <a:solidFill>
                  <a:srgbClr val="C00000"/>
                </a:solidFill>
                <a:latin typeface="Arial Narrow" panose="020B0606020202030204" pitchFamily="34" charset="0"/>
              </a:rPr>
              <a:t>ОСМС</a:t>
            </a:r>
          </a:p>
        </p:txBody>
      </p:sp>
    </p:spTree>
    <p:extLst>
      <p:ext uri="{BB962C8B-B14F-4D97-AF65-F5344CB8AC3E}">
        <p14:creationId xmlns:p14="http://schemas.microsoft.com/office/powerpoint/2010/main" val="37492850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17714" y="1006680"/>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pic>
        <p:nvPicPr>
          <p:cNvPr id="6" name="Рисунок 5">
            <a:extLst>
              <a:ext uri="{FF2B5EF4-FFF2-40B4-BE49-F238E27FC236}">
                <a16:creationId xmlns:a16="http://schemas.microsoft.com/office/drawing/2014/main" id="{8096364F-7E91-4BA9-91F7-C51F578ABB1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754" y="929514"/>
            <a:ext cx="6208014" cy="5614352"/>
          </a:xfrm>
          <a:prstGeom prst="rect">
            <a:avLst/>
          </a:prstGeom>
          <a:noFill/>
          <a:ln>
            <a:noFill/>
          </a:ln>
        </p:spPr>
      </p:pic>
      <p:sp>
        <p:nvSpPr>
          <p:cNvPr id="8" name="Заголовок 5">
            <a:extLst>
              <a:ext uri="{FF2B5EF4-FFF2-40B4-BE49-F238E27FC236}">
                <a16:creationId xmlns:a16="http://schemas.microsoft.com/office/drawing/2014/main" id="{76194EA0-8CCC-495F-9E59-C090C88D7697}"/>
              </a:ext>
            </a:extLst>
          </p:cNvPr>
          <p:cNvSpPr>
            <a:spLocks noGrp="1"/>
          </p:cNvSpPr>
          <p:nvPr>
            <p:ph type="title"/>
          </p:nvPr>
        </p:nvSpPr>
        <p:spPr>
          <a:xfrm>
            <a:off x="180753" y="81597"/>
            <a:ext cx="9421360" cy="680860"/>
          </a:xfrm>
        </p:spPr>
        <p:txBody>
          <a:bodyPr>
            <a:noAutofit/>
          </a:bodyPr>
          <a:lstStyle/>
          <a:p>
            <a:r>
              <a:rPr lang="ru-RU" sz="2600" b="1" dirty="0">
                <a:solidFill>
                  <a:srgbClr val="002060"/>
                </a:solidFill>
                <a:latin typeface="Arial Narrow"/>
                <a:sym typeface="Arial Narrow"/>
              </a:rPr>
              <a:t>Бизнес процесс «Оказание паллиативной помощи на уровне АПП»</a:t>
            </a:r>
          </a:p>
        </p:txBody>
      </p:sp>
      <p:graphicFrame>
        <p:nvGraphicFramePr>
          <p:cNvPr id="7" name="Таблица 6">
            <a:extLst>
              <a:ext uri="{FF2B5EF4-FFF2-40B4-BE49-F238E27FC236}">
                <a16:creationId xmlns:a16="http://schemas.microsoft.com/office/drawing/2014/main" id="{6DA4508C-426D-4896-837F-B84E3475C4E5}"/>
              </a:ext>
            </a:extLst>
          </p:cNvPr>
          <p:cNvGraphicFramePr>
            <a:graphicFrameLocks noGrp="1"/>
          </p:cNvGraphicFramePr>
          <p:nvPr>
            <p:extLst>
              <p:ext uri="{D42A27DB-BD31-4B8C-83A1-F6EECF244321}">
                <p14:modId xmlns:p14="http://schemas.microsoft.com/office/powerpoint/2010/main" val="1081440061"/>
              </p:ext>
            </p:extLst>
          </p:nvPr>
        </p:nvGraphicFramePr>
        <p:xfrm>
          <a:off x="6521117" y="1006680"/>
          <a:ext cx="5461820" cy="5312459"/>
        </p:xfrm>
        <a:graphic>
          <a:graphicData uri="http://schemas.openxmlformats.org/drawingml/2006/table">
            <a:tbl>
              <a:tblPr firstRow="1" firstCol="1" bandRow="1"/>
              <a:tblGrid>
                <a:gridCol w="5461820">
                  <a:extLst>
                    <a:ext uri="{9D8B030D-6E8A-4147-A177-3AD203B41FA5}">
                      <a16:colId xmlns:a16="http://schemas.microsoft.com/office/drawing/2014/main" val="376190753"/>
                    </a:ext>
                  </a:extLst>
                </a:gridCol>
              </a:tblGrid>
              <a:tr h="5312459">
                <a:tc>
                  <a:txBody>
                    <a:bodyPr/>
                    <a:lstStyle/>
                    <a:p>
                      <a:pPr marL="457200" indent="450215" algn="just">
                        <a:lnSpc>
                          <a:spcPct val="107000"/>
                        </a:lnSpc>
                        <a:spcAft>
                          <a:spcPts val="0"/>
                        </a:spcAft>
                      </a:pPr>
                      <a:r>
                        <a:rPr lang="ru-RU" sz="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ctr">
                        <a:lnSpc>
                          <a:spcPct val="107000"/>
                        </a:lnSpc>
                        <a:spcAft>
                          <a:spcPts val="0"/>
                        </a:spcAft>
                      </a:pPr>
                      <a:r>
                        <a:rPr lang="ru-RU" sz="600" b="1" dirty="0">
                          <a:effectLst/>
                          <a:latin typeface="Times New Roman" panose="02020603050405020304" pitchFamily="18" charset="0"/>
                          <a:ea typeface="Calibri" panose="020F0502020204030204" pitchFamily="34" charset="0"/>
                          <a:cs typeface="Times New Roman" panose="02020603050405020304" pitchFamily="18" charset="0"/>
                        </a:rPr>
                        <a:t>Описание бизнес-процесса «Оказание паллиативной помощи и сестринского ухода на уровне АПП»</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ctr">
                        <a:lnSpc>
                          <a:spcPct val="107000"/>
                        </a:lnSpc>
                        <a:spcAft>
                          <a:spcPts val="0"/>
                        </a:spcAft>
                      </a:pPr>
                      <a:r>
                        <a:rPr lang="ru-RU" sz="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600" dirty="0">
                          <a:effectLst/>
                          <a:latin typeface="Times New Roman" panose="02020603050405020304" pitchFamily="18" charset="0"/>
                          <a:ea typeface="Calibri" panose="020F0502020204030204" pitchFamily="34" charset="0"/>
                          <a:cs typeface="Times New Roman" panose="02020603050405020304" pitchFamily="18" charset="0"/>
                        </a:rPr>
                        <a:t>Основными задачами организаций, оказывающих паллиативную помощь, являются:</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600" dirty="0">
                          <a:effectLst/>
                          <a:latin typeface="Times New Roman" panose="02020603050405020304" pitchFamily="18" charset="0"/>
                          <a:ea typeface="Calibri" panose="020F0502020204030204" pitchFamily="34" charset="0"/>
                          <a:cs typeface="Times New Roman" panose="02020603050405020304" pitchFamily="18" charset="0"/>
                        </a:rPr>
                        <a:t>1) улучшение качества жизни неизлечимо больных, страдающих тяжелыми прогрессирующими заболеваниями в терминальной (конечной) стадии;</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600" dirty="0">
                          <a:effectLst/>
                          <a:latin typeface="Times New Roman" panose="02020603050405020304" pitchFamily="18" charset="0"/>
                          <a:ea typeface="Calibri" panose="020F0502020204030204" pitchFamily="34" charset="0"/>
                          <a:cs typeface="Times New Roman" panose="02020603050405020304" pitchFamily="18" charset="0"/>
                        </a:rPr>
                        <a:t>2) предоставление пациентам паллиативной помощи;</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600" dirty="0">
                          <a:effectLst/>
                          <a:latin typeface="Times New Roman" panose="02020603050405020304" pitchFamily="18" charset="0"/>
                          <a:ea typeface="Calibri" panose="020F0502020204030204" pitchFamily="34" charset="0"/>
                          <a:cs typeface="Times New Roman" panose="02020603050405020304" pitchFamily="18" charset="0"/>
                        </a:rPr>
                        <a:t>3) обучение родственников основам медицинского ухода за неизлечимо больными в домашних условиях.</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600" b="1" dirty="0">
                          <a:effectLst/>
                          <a:latin typeface="Times New Roman" panose="02020603050405020304" pitchFamily="18" charset="0"/>
                          <a:ea typeface="Calibri" panose="020F0502020204030204" pitchFamily="34" charset="0"/>
                          <a:cs typeface="Times New Roman" panose="02020603050405020304" pitchFamily="18" charset="0"/>
                        </a:rPr>
                        <a:t>Паллиативная помощь на амбулаторно-поликлиническом уровне</a:t>
                      </a:r>
                      <a:r>
                        <a:rPr lang="ru-RU" sz="600" dirty="0">
                          <a:effectLst/>
                          <a:latin typeface="Times New Roman" panose="02020603050405020304" pitchFamily="18" charset="0"/>
                          <a:ea typeface="Calibri" panose="020F0502020204030204" pitchFamily="34" charset="0"/>
                          <a:cs typeface="Times New Roman" panose="02020603050405020304" pitchFamily="18" charset="0"/>
                        </a:rPr>
                        <a:t> оказывается организациями здравоохранения, оказывающими первичную медико-санитарную и консультативно-диагностическую помощь, по территориальному принципу в соответствии с приказом Министра здравоохранения и социального развития Республики Казахстан от 28 апреля 2015 года № 281 "Об утверждении Правил оказания первичной медико-санитарной помощи и Правил прикрепления к организациям первичной медико-санитарной помощи".</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600" b="1" dirty="0">
                          <a:effectLst/>
                          <a:latin typeface="Times New Roman" panose="02020603050405020304" pitchFamily="18" charset="0"/>
                          <a:ea typeface="Calibri" panose="020F0502020204030204" pitchFamily="34" charset="0"/>
                          <a:cs typeface="Times New Roman" panose="02020603050405020304" pitchFamily="18" charset="0"/>
                        </a:rPr>
                        <a:t>Паллиативная помощь в форме стационарозамещающей помощи</a:t>
                      </a:r>
                      <a:r>
                        <a:rPr lang="ru-RU" sz="600" dirty="0">
                          <a:effectLst/>
                          <a:latin typeface="Times New Roman" panose="02020603050405020304" pitchFamily="18" charset="0"/>
                          <a:ea typeface="Calibri" panose="020F0502020204030204" pitchFamily="34" charset="0"/>
                          <a:cs typeface="Times New Roman" panose="02020603050405020304" pitchFamily="18" charset="0"/>
                        </a:rPr>
                        <a:t> оказывается в дневных стационарах амбулаторно-поликлинических организаций, больничных организаций, имеющих в составе отделения (койки) паллиативной помощи, самостоятельных специализированных медицинских организациях (хосписов) и в форме стационара на дому в соответствии с приказом Министра здравоохранения и социального развития Республики Казахстан от 17 августа 2015 года № 669 "Об утверждении Правил оказания стационарозамещающей помощи". </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600" dirty="0">
                          <a:effectLst/>
                          <a:latin typeface="Times New Roman" panose="02020603050405020304" pitchFamily="18" charset="0"/>
                          <a:ea typeface="Calibri" panose="020F0502020204030204" pitchFamily="34" charset="0"/>
                          <a:cs typeface="Times New Roman" panose="02020603050405020304" pitchFamily="18" charset="0"/>
                        </a:rPr>
                        <a:t>Оказание паллиативной помощи в медицинских организациях в рамках ГОБМП осуществляется </a:t>
                      </a:r>
                      <a:r>
                        <a:rPr lang="ru-RU" sz="600" b="1" dirty="0">
                          <a:effectLst/>
                          <a:latin typeface="Times New Roman" panose="02020603050405020304" pitchFamily="18" charset="0"/>
                          <a:ea typeface="Calibri" panose="020F0502020204030204" pitchFamily="34" charset="0"/>
                          <a:cs typeface="Times New Roman" panose="02020603050405020304" pitchFamily="18" charset="0"/>
                        </a:rPr>
                        <a:t>в соответствии с клиническими протоколами</a:t>
                      </a:r>
                      <a:r>
                        <a:rPr lang="ru-RU" sz="600" dirty="0">
                          <a:effectLst/>
                          <a:latin typeface="Times New Roman" panose="02020603050405020304" pitchFamily="18" charset="0"/>
                          <a:ea typeface="Calibri" panose="020F0502020204030204" pitchFamily="34" charset="0"/>
                          <a:cs typeface="Times New Roman" panose="02020603050405020304" pitchFamily="18" charset="0"/>
                        </a:rPr>
                        <a:t>, утвержденными уполномоченным органом в области здравоохранения.</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600" dirty="0">
                          <a:effectLst/>
                          <a:latin typeface="Times New Roman" panose="02020603050405020304" pitchFamily="18" charset="0"/>
                          <a:ea typeface="Calibri" panose="020F0502020204030204" pitchFamily="34" charset="0"/>
                          <a:cs typeface="Times New Roman" panose="02020603050405020304" pitchFamily="18" charset="0"/>
                        </a:rPr>
                        <a:t>Забор материала для проведения лабораторных исследований больным, нуждающимся в сестринском уходе осуществляется на дому. Инструментальные методы исследования проводятся по показаниям в амбулаторно-поликлинической организации по месту жительства.</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600" dirty="0">
                          <a:effectLst/>
                          <a:latin typeface="Times New Roman" panose="02020603050405020304" pitchFamily="18" charset="0"/>
                          <a:ea typeface="Calibri" panose="020F0502020204030204" pitchFamily="34" charset="0"/>
                          <a:cs typeface="Times New Roman" panose="02020603050405020304" pitchFamily="18" charset="0"/>
                        </a:rPr>
                        <a:t>Медицинская помощь в дневном стационаре и стационаре на дому оказывается участковыми терапевтами, врачами общей практики, профильными специалистами, фельдшерами, акушерами, социальными работниками в области здравоохранения и медицинскими сестрами, по медицинским показаниям проводятся консультации других профильных специалистов.</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600" dirty="0">
                          <a:effectLst/>
                          <a:latin typeface="Times New Roman" panose="02020603050405020304" pitchFamily="18" charset="0"/>
                          <a:ea typeface="Calibri" panose="020F0502020204030204" pitchFamily="34" charset="0"/>
                          <a:cs typeface="Times New Roman" panose="02020603050405020304" pitchFamily="18" charset="0"/>
                        </a:rPr>
                        <a:t>Пациенты, находящиеся на лечении в дневном стационаре, подлежат ежедневному осмотру медицинским работником за исключением пациентов, находящихся на программной терапии (эфферентная терапия, гемодиализ, перитониальный диализ, ультрафильтрация, химиотерапия, радиотерапия), при которых осмотр проводится при обращении пациента согласно программе лечения.</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600" dirty="0">
                          <a:effectLst/>
                          <a:latin typeface="Times New Roman" panose="02020603050405020304" pitchFamily="18" charset="0"/>
                          <a:ea typeface="Calibri" panose="020F0502020204030204" pitchFamily="34" charset="0"/>
                          <a:cs typeface="Times New Roman" panose="02020603050405020304" pitchFamily="18" charset="0"/>
                        </a:rPr>
                        <a:t>Врач при оказании стационарозамещающей помощи в дневном стационаре и стационаре на дому осматривает пациента, корректирует проводимое лечение, при необходимости назначает дополнительные лабораторные, инструментальные исследования и консультации профильных специалистов, согласно стандартам организации оказания медицинской помощи профильных служб и руководствуясь клиническими протоколами диагностики и лечения. При обнаружении фактов насилия и телесных повреждений оказывает лечебно-профилактическую помощь, проводит медицинскую реабилитацию, извещает органы внутренних дел о фактах обращения потерпевших и оказания им медицинской помощи.</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600" b="1" dirty="0">
                          <a:effectLst/>
                          <a:latin typeface="Times New Roman" panose="02020603050405020304" pitchFamily="18" charset="0"/>
                          <a:ea typeface="Calibri" panose="020F0502020204030204" pitchFamily="34" charset="0"/>
                          <a:cs typeface="Times New Roman" panose="02020603050405020304" pitchFamily="18" charset="0"/>
                        </a:rPr>
                        <a:t>При ухудшении состояния в дневном стационаре, медицинскими работниками организации здравоохранения, в которой находится пациент, оказывается неотложная медицинская помощь и пациент направляется в круглосуточный стационар для продолжения лечения с транспортировкой бригадами скорой медицинской помощи.</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600" dirty="0">
                          <a:effectLst/>
                          <a:latin typeface="Times New Roman" panose="02020603050405020304" pitchFamily="18" charset="0"/>
                          <a:ea typeface="Calibri" panose="020F0502020204030204" pitchFamily="34" charset="0"/>
                          <a:cs typeface="Times New Roman" panose="02020603050405020304" pitchFamily="18" charset="0"/>
                        </a:rPr>
                        <a:t>При улучшении состояния и необходимости продолжения терапии, не требующей стационарозамещающей помощи, пациент направляется на дальнейшее амбулаторное лечение под наблюдение специалиста ПМСП по месту прикрепления с передачей актива.</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600" b="1" dirty="0">
                          <a:effectLst/>
                          <a:latin typeface="Times New Roman" panose="02020603050405020304" pitchFamily="18" charset="0"/>
                          <a:ea typeface="Calibri" panose="020F0502020204030204" pitchFamily="34" charset="0"/>
                          <a:cs typeface="Times New Roman" panose="02020603050405020304" pitchFamily="18" charset="0"/>
                        </a:rPr>
                        <a:t>Показаниями для ведения пациента в стационаре на дому,</a:t>
                      </a:r>
                      <a:r>
                        <a:rPr lang="ru-RU" sz="600" dirty="0">
                          <a:effectLst/>
                          <a:latin typeface="Times New Roman" panose="02020603050405020304" pitchFamily="18" charset="0"/>
                          <a:ea typeface="Calibri" panose="020F0502020204030204" pitchFamily="34" charset="0"/>
                          <a:cs typeface="Times New Roman" panose="02020603050405020304" pitchFamily="18" charset="0"/>
                        </a:rPr>
                        <a:t> не требующих круглосуточного наблюдения, являются нарушения функций органов, препятствующих ежедневному посещению дневного стационара пациентом при необходимости получения стационарозамещающей медицинской помощи, а также наличие орфанных (редких) заболеваний у детей, сопряженных с высоким риском инфекционных осложнений и требующих изоляции в период сезонных вирусных заболеваний, для получения регулярной заместительной ферментативной и антибактериальной терапии.</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600" b="1" dirty="0">
                          <a:effectLst/>
                          <a:latin typeface="Times New Roman" panose="02020603050405020304" pitchFamily="18" charset="0"/>
                          <a:ea typeface="Calibri" panose="020F0502020204030204" pitchFamily="34" charset="0"/>
                          <a:cs typeface="Times New Roman" panose="02020603050405020304" pitchFamily="18" charset="0"/>
                        </a:rPr>
                        <a:t>Длительность лечения с момента поступления пациента составляет:</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600" dirty="0">
                          <a:effectLst/>
                          <a:latin typeface="Times New Roman" panose="02020603050405020304" pitchFamily="18" charset="0"/>
                          <a:ea typeface="Calibri" panose="020F0502020204030204" pitchFamily="34" charset="0"/>
                          <a:cs typeface="Times New Roman" panose="02020603050405020304" pitchFamily="18" charset="0"/>
                        </a:rPr>
                        <a:t>1) в дневном стационаре не менее 3 рабочих дней и не более 8 рабочих дней, за исключением пациентов, находящихся на гемодиализе, перитонеальном диализе, химио- и лучевой терапии, программной терапии, медицинской реабилитации и восстановительном лечении;</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600" dirty="0">
                          <a:effectLst/>
                          <a:latin typeface="Times New Roman" panose="02020603050405020304" pitchFamily="18" charset="0"/>
                          <a:ea typeface="Calibri" panose="020F0502020204030204" pitchFamily="34" charset="0"/>
                          <a:cs typeface="Times New Roman" panose="02020603050405020304" pitchFamily="18" charset="0"/>
                        </a:rPr>
                        <a:t>2) в стационаре на дому не менее 3 рабочих дней и при острых заболеваниях не более 5 рабочих дней, при обострении хронических заболеваний не более 8 рабочих дней.</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600" dirty="0">
                          <a:effectLst/>
                          <a:latin typeface="Times New Roman" panose="02020603050405020304" pitchFamily="18" charset="0"/>
                          <a:ea typeface="Calibri" panose="020F0502020204030204" pitchFamily="34" charset="0"/>
                          <a:cs typeface="Times New Roman" panose="02020603050405020304" pitchFamily="18" charset="0"/>
                        </a:rPr>
                        <a:t>Режим работы дневного стационара при амбулаторно-поликлинических организациях, устанавливается с 08.00 до 20.00 часов с обеспечением выполнения назначений в праздничные и выходные дни дежурным персоналом по скользящему графику.</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600" b="1" dirty="0">
                          <a:effectLst/>
                          <a:latin typeface="Times New Roman" panose="02020603050405020304" pitchFamily="18" charset="0"/>
                          <a:ea typeface="Calibri" panose="020F0502020204030204" pitchFamily="34" charset="0"/>
                          <a:cs typeface="Times New Roman" panose="02020603050405020304" pitchFamily="18" charset="0"/>
                        </a:rPr>
                        <a:t>При выписке пациента</a:t>
                      </a:r>
                      <a:r>
                        <a:rPr lang="ru-RU" sz="600" dirty="0">
                          <a:effectLst/>
                          <a:latin typeface="Times New Roman" panose="02020603050405020304" pitchFamily="18" charset="0"/>
                          <a:ea typeface="Calibri" panose="020F0502020204030204" pitchFamily="34" charset="0"/>
                          <a:cs typeface="Times New Roman" panose="02020603050405020304" pitchFamily="18" charset="0"/>
                        </a:rPr>
                        <a:t>, получившего стационарозамещающую помощь, заполняется </a:t>
                      </a:r>
                      <a:r>
                        <a:rPr lang="ru-RU" sz="600" b="1" dirty="0">
                          <a:effectLst/>
                          <a:latin typeface="Times New Roman" panose="02020603050405020304" pitchFamily="18" charset="0"/>
                          <a:ea typeface="Calibri" panose="020F0502020204030204" pitchFamily="34" charset="0"/>
                          <a:cs typeface="Times New Roman" panose="02020603050405020304" pitchFamily="18" charset="0"/>
                        </a:rPr>
                        <a:t>статистическая карта прошедшего лечение в дневном стационаре и стационаре на дому по форме 066-4/у</a:t>
                      </a:r>
                      <a:r>
                        <a:rPr lang="ru-RU" sz="600" dirty="0">
                          <a:effectLst/>
                          <a:latin typeface="Times New Roman" panose="02020603050405020304" pitchFamily="18" charset="0"/>
                          <a:ea typeface="Calibri" panose="020F0502020204030204" pitchFamily="34" charset="0"/>
                          <a:cs typeface="Times New Roman" panose="02020603050405020304" pitchFamily="18" charset="0"/>
                        </a:rPr>
                        <a:t>, утвержденной приказом № 907.</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marL="447675" indent="450215" algn="just">
                        <a:lnSpc>
                          <a:spcPct val="107000"/>
                        </a:lnSpc>
                        <a:spcAft>
                          <a:spcPts val="0"/>
                        </a:spcAft>
                      </a:pPr>
                      <a:r>
                        <a:rPr lang="ru-RU" sz="600" b="1" dirty="0">
                          <a:effectLst/>
                          <a:latin typeface="Times New Roman" panose="02020603050405020304" pitchFamily="18" charset="0"/>
                          <a:ea typeface="Calibri" panose="020F0502020204030204" pitchFamily="34" charset="0"/>
                          <a:cs typeface="Times New Roman" panose="02020603050405020304" pitchFamily="18" charset="0"/>
                        </a:rPr>
                        <a:t>Выписка из медицинской карты больного</a:t>
                      </a:r>
                      <a:r>
                        <a:rPr lang="ru-RU" sz="600" dirty="0">
                          <a:effectLst/>
                          <a:latin typeface="Times New Roman" panose="02020603050405020304" pitchFamily="18" charset="0"/>
                          <a:ea typeface="Calibri" panose="020F0502020204030204" pitchFamily="34" charset="0"/>
                          <a:cs typeface="Times New Roman" panose="02020603050405020304" pitchFamily="18" charset="0"/>
                        </a:rPr>
                        <a:t> с необходимыми рекомендациями выдается на руки пациенту </a:t>
                      </a:r>
                      <a:r>
                        <a:rPr lang="ru-RU" sz="600" b="1" dirty="0">
                          <a:effectLst/>
                          <a:latin typeface="Times New Roman" panose="02020603050405020304" pitchFamily="18" charset="0"/>
                          <a:ea typeface="Calibri" panose="020F0502020204030204" pitchFamily="34" charset="0"/>
                          <a:cs typeface="Times New Roman" panose="02020603050405020304" pitchFamily="18" charset="0"/>
                        </a:rPr>
                        <a:t>по форме № 027/у,</a:t>
                      </a:r>
                      <a:r>
                        <a:rPr lang="ru-RU" sz="600" dirty="0">
                          <a:effectLst/>
                          <a:latin typeface="Times New Roman" panose="02020603050405020304" pitchFamily="18" charset="0"/>
                          <a:ea typeface="Calibri" panose="020F0502020204030204" pitchFamily="34" charset="0"/>
                          <a:cs typeface="Times New Roman" panose="02020603050405020304" pitchFamily="18" charset="0"/>
                        </a:rPr>
                        <a:t> утвержденной приказом № 907.</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648" marR="3964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874131"/>
                  </a:ext>
                </a:extLst>
              </a:tr>
            </a:tbl>
          </a:graphicData>
        </a:graphic>
      </p:graphicFrame>
    </p:spTree>
    <p:extLst>
      <p:ext uri="{BB962C8B-B14F-4D97-AF65-F5344CB8AC3E}">
        <p14:creationId xmlns:p14="http://schemas.microsoft.com/office/powerpoint/2010/main" val="12884447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17714" y="1006680"/>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8" name="Заголовок 5">
            <a:extLst>
              <a:ext uri="{FF2B5EF4-FFF2-40B4-BE49-F238E27FC236}">
                <a16:creationId xmlns:a16="http://schemas.microsoft.com/office/drawing/2014/main" id="{76194EA0-8CCC-495F-9E59-C090C88D7697}"/>
              </a:ext>
            </a:extLst>
          </p:cNvPr>
          <p:cNvSpPr>
            <a:spLocks noGrp="1"/>
          </p:cNvSpPr>
          <p:nvPr>
            <p:ph type="title"/>
          </p:nvPr>
        </p:nvSpPr>
        <p:spPr>
          <a:xfrm>
            <a:off x="0" y="81597"/>
            <a:ext cx="9602113" cy="680860"/>
          </a:xfrm>
        </p:spPr>
        <p:txBody>
          <a:bodyPr>
            <a:noAutofit/>
          </a:bodyPr>
          <a:lstStyle/>
          <a:p>
            <a:r>
              <a:rPr lang="ru-RU" sz="2800" b="1" dirty="0">
                <a:solidFill>
                  <a:srgbClr val="002060"/>
                </a:solidFill>
                <a:latin typeface="Arial Narrow"/>
                <a:sym typeface="Arial Narrow"/>
              </a:rPr>
              <a:t>Бизнес процесс «Оказание паллиативной помощи на уровне стационара»</a:t>
            </a:r>
          </a:p>
        </p:txBody>
      </p:sp>
      <p:pic>
        <p:nvPicPr>
          <p:cNvPr id="7" name="Рисунок 6">
            <a:extLst>
              <a:ext uri="{FF2B5EF4-FFF2-40B4-BE49-F238E27FC236}">
                <a16:creationId xmlns:a16="http://schemas.microsoft.com/office/drawing/2014/main" id="{80D105A8-7E34-405F-81AA-F082C520DE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6023" y="1006681"/>
            <a:ext cx="11728262" cy="5614352"/>
          </a:xfrm>
          <a:prstGeom prst="rect">
            <a:avLst/>
          </a:prstGeom>
          <a:noFill/>
          <a:ln>
            <a:noFill/>
          </a:ln>
        </p:spPr>
      </p:pic>
    </p:spTree>
    <p:extLst>
      <p:ext uri="{BB962C8B-B14F-4D97-AF65-F5344CB8AC3E}">
        <p14:creationId xmlns:p14="http://schemas.microsoft.com/office/powerpoint/2010/main" val="25882373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17714" y="1006680"/>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8" name="Заголовок 5">
            <a:extLst>
              <a:ext uri="{FF2B5EF4-FFF2-40B4-BE49-F238E27FC236}">
                <a16:creationId xmlns:a16="http://schemas.microsoft.com/office/drawing/2014/main" id="{76194EA0-8CCC-495F-9E59-C090C88D7697}"/>
              </a:ext>
            </a:extLst>
          </p:cNvPr>
          <p:cNvSpPr>
            <a:spLocks noGrp="1"/>
          </p:cNvSpPr>
          <p:nvPr>
            <p:ph type="title"/>
          </p:nvPr>
        </p:nvSpPr>
        <p:spPr>
          <a:xfrm>
            <a:off x="0" y="81597"/>
            <a:ext cx="9602113" cy="680860"/>
          </a:xfrm>
        </p:spPr>
        <p:txBody>
          <a:bodyPr>
            <a:noAutofit/>
          </a:bodyPr>
          <a:lstStyle/>
          <a:p>
            <a:r>
              <a:rPr lang="ru-RU" sz="2800" b="1" dirty="0">
                <a:solidFill>
                  <a:srgbClr val="002060"/>
                </a:solidFill>
                <a:latin typeface="Arial Narrow"/>
                <a:sym typeface="Arial Narrow"/>
              </a:rPr>
              <a:t>Перечни заболеваний (взрослое население) </a:t>
            </a:r>
          </a:p>
        </p:txBody>
      </p:sp>
      <p:pic>
        <p:nvPicPr>
          <p:cNvPr id="2" name="Рисунок 1">
            <a:extLst>
              <a:ext uri="{FF2B5EF4-FFF2-40B4-BE49-F238E27FC236}">
                <a16:creationId xmlns:a16="http://schemas.microsoft.com/office/drawing/2014/main" id="{F4EC9F7A-C050-4481-B096-235F17FA1B04}"/>
              </a:ext>
            </a:extLst>
          </p:cNvPr>
          <p:cNvPicPr>
            <a:picLocks noChangeAspect="1"/>
          </p:cNvPicPr>
          <p:nvPr/>
        </p:nvPicPr>
        <p:blipFill>
          <a:blip r:embed="rId2"/>
          <a:stretch>
            <a:fillRect/>
          </a:stretch>
        </p:blipFill>
        <p:spPr>
          <a:xfrm>
            <a:off x="497305" y="1241756"/>
            <a:ext cx="10972800" cy="5144200"/>
          </a:xfrm>
          <a:prstGeom prst="rect">
            <a:avLst/>
          </a:prstGeom>
        </p:spPr>
      </p:pic>
      <p:sp>
        <p:nvSpPr>
          <p:cNvPr id="9" name="Заголовок 5">
            <a:extLst>
              <a:ext uri="{FF2B5EF4-FFF2-40B4-BE49-F238E27FC236}">
                <a16:creationId xmlns:a16="http://schemas.microsoft.com/office/drawing/2014/main" id="{E0B90A4D-42C0-41B5-B248-EBD2CC073523}"/>
              </a:ext>
            </a:extLst>
          </p:cNvPr>
          <p:cNvSpPr txBox="1">
            <a:spLocks/>
          </p:cNvSpPr>
          <p:nvPr/>
        </p:nvSpPr>
        <p:spPr>
          <a:xfrm>
            <a:off x="10780296" y="6499550"/>
            <a:ext cx="1350720"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№168</a:t>
            </a:r>
          </a:p>
        </p:txBody>
      </p:sp>
    </p:spTree>
    <p:extLst>
      <p:ext uri="{BB962C8B-B14F-4D97-AF65-F5344CB8AC3E}">
        <p14:creationId xmlns:p14="http://schemas.microsoft.com/office/powerpoint/2010/main" val="984695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17714" y="1006680"/>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pic>
        <p:nvPicPr>
          <p:cNvPr id="3" name="Рисунок 2">
            <a:extLst>
              <a:ext uri="{FF2B5EF4-FFF2-40B4-BE49-F238E27FC236}">
                <a16:creationId xmlns:a16="http://schemas.microsoft.com/office/drawing/2014/main" id="{C15D68D3-BC6C-4C92-8898-A336DBB22639}"/>
              </a:ext>
            </a:extLst>
          </p:cNvPr>
          <p:cNvPicPr>
            <a:picLocks noChangeAspect="1"/>
          </p:cNvPicPr>
          <p:nvPr/>
        </p:nvPicPr>
        <p:blipFill>
          <a:blip r:embed="rId2"/>
          <a:stretch>
            <a:fillRect/>
          </a:stretch>
        </p:blipFill>
        <p:spPr>
          <a:xfrm>
            <a:off x="753980" y="1241756"/>
            <a:ext cx="10539662" cy="5144200"/>
          </a:xfrm>
          <a:prstGeom prst="rect">
            <a:avLst/>
          </a:prstGeom>
        </p:spPr>
      </p:pic>
      <p:sp>
        <p:nvSpPr>
          <p:cNvPr id="9" name="Заголовок 5">
            <a:extLst>
              <a:ext uri="{FF2B5EF4-FFF2-40B4-BE49-F238E27FC236}">
                <a16:creationId xmlns:a16="http://schemas.microsoft.com/office/drawing/2014/main" id="{20DD196D-D776-4384-8B49-5C7098A42A07}"/>
              </a:ext>
            </a:extLst>
          </p:cNvPr>
          <p:cNvSpPr>
            <a:spLocks noGrp="1"/>
          </p:cNvSpPr>
          <p:nvPr>
            <p:ph type="title"/>
          </p:nvPr>
        </p:nvSpPr>
        <p:spPr>
          <a:xfrm>
            <a:off x="0" y="-12700"/>
            <a:ext cx="9448800" cy="825500"/>
          </a:xfrm>
        </p:spPr>
        <p:txBody>
          <a:bodyPr>
            <a:noAutofit/>
          </a:bodyPr>
          <a:lstStyle/>
          <a:p>
            <a:r>
              <a:rPr lang="ru-RU" sz="2800" b="1" dirty="0">
                <a:solidFill>
                  <a:srgbClr val="002060"/>
                </a:solidFill>
                <a:latin typeface="Arial Narrow"/>
                <a:sym typeface="Arial Narrow"/>
              </a:rPr>
              <a:t>Перечни заболеваний (взрослое население) </a:t>
            </a:r>
          </a:p>
        </p:txBody>
      </p:sp>
      <p:sp>
        <p:nvSpPr>
          <p:cNvPr id="10" name="Заголовок 5">
            <a:extLst>
              <a:ext uri="{FF2B5EF4-FFF2-40B4-BE49-F238E27FC236}">
                <a16:creationId xmlns:a16="http://schemas.microsoft.com/office/drawing/2014/main" id="{C720F439-2387-40BF-AA73-BD933ACC2048}"/>
              </a:ext>
            </a:extLst>
          </p:cNvPr>
          <p:cNvSpPr txBox="1">
            <a:spLocks/>
          </p:cNvSpPr>
          <p:nvPr/>
        </p:nvSpPr>
        <p:spPr>
          <a:xfrm>
            <a:off x="10780296" y="6499550"/>
            <a:ext cx="1350720"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№168</a:t>
            </a:r>
          </a:p>
        </p:txBody>
      </p:sp>
    </p:spTree>
    <p:extLst>
      <p:ext uri="{BB962C8B-B14F-4D97-AF65-F5344CB8AC3E}">
        <p14:creationId xmlns:p14="http://schemas.microsoft.com/office/powerpoint/2010/main" val="32606591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17714" y="1006680"/>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10" name="Заголовок 5">
            <a:extLst>
              <a:ext uri="{FF2B5EF4-FFF2-40B4-BE49-F238E27FC236}">
                <a16:creationId xmlns:a16="http://schemas.microsoft.com/office/drawing/2014/main" id="{3C464DA9-0980-4CD0-9E84-C7AD78871155}"/>
              </a:ext>
            </a:extLst>
          </p:cNvPr>
          <p:cNvSpPr>
            <a:spLocks noGrp="1"/>
          </p:cNvSpPr>
          <p:nvPr>
            <p:ph type="title"/>
          </p:nvPr>
        </p:nvSpPr>
        <p:spPr>
          <a:xfrm>
            <a:off x="0" y="-12700"/>
            <a:ext cx="9448800" cy="825500"/>
          </a:xfrm>
        </p:spPr>
        <p:txBody>
          <a:bodyPr>
            <a:noAutofit/>
          </a:bodyPr>
          <a:lstStyle/>
          <a:p>
            <a:r>
              <a:rPr lang="ru-RU" sz="2800" b="1" dirty="0">
                <a:solidFill>
                  <a:srgbClr val="002060"/>
                </a:solidFill>
                <a:latin typeface="Arial Narrow"/>
                <a:sym typeface="Arial Narrow"/>
              </a:rPr>
              <a:t>Перечни заболеваний (взрослое население) </a:t>
            </a:r>
          </a:p>
        </p:txBody>
      </p:sp>
      <p:sp>
        <p:nvSpPr>
          <p:cNvPr id="11" name="Заголовок 5">
            <a:extLst>
              <a:ext uri="{FF2B5EF4-FFF2-40B4-BE49-F238E27FC236}">
                <a16:creationId xmlns:a16="http://schemas.microsoft.com/office/drawing/2014/main" id="{6E26065E-63C9-4BA7-8209-0FABBE7654A0}"/>
              </a:ext>
            </a:extLst>
          </p:cNvPr>
          <p:cNvSpPr txBox="1">
            <a:spLocks/>
          </p:cNvSpPr>
          <p:nvPr/>
        </p:nvSpPr>
        <p:spPr>
          <a:xfrm>
            <a:off x="10780296" y="6499550"/>
            <a:ext cx="1350720"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№168</a:t>
            </a:r>
          </a:p>
        </p:txBody>
      </p:sp>
      <p:pic>
        <p:nvPicPr>
          <p:cNvPr id="3" name="Рисунок 2">
            <a:extLst>
              <a:ext uri="{FF2B5EF4-FFF2-40B4-BE49-F238E27FC236}">
                <a16:creationId xmlns:a16="http://schemas.microsoft.com/office/drawing/2014/main" id="{90D4DE4A-2DF8-4AD0-B692-1842A5C6E44D}"/>
              </a:ext>
            </a:extLst>
          </p:cNvPr>
          <p:cNvPicPr>
            <a:picLocks noChangeAspect="1"/>
          </p:cNvPicPr>
          <p:nvPr/>
        </p:nvPicPr>
        <p:blipFill>
          <a:blip r:embed="rId2"/>
          <a:stretch>
            <a:fillRect/>
          </a:stretch>
        </p:blipFill>
        <p:spPr>
          <a:xfrm>
            <a:off x="407355" y="1433920"/>
            <a:ext cx="11048301" cy="4471332"/>
          </a:xfrm>
          <a:prstGeom prst="rect">
            <a:avLst/>
          </a:prstGeom>
        </p:spPr>
      </p:pic>
    </p:spTree>
    <p:extLst>
      <p:ext uri="{BB962C8B-B14F-4D97-AF65-F5344CB8AC3E}">
        <p14:creationId xmlns:p14="http://schemas.microsoft.com/office/powerpoint/2010/main" val="31560786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17714" y="1006680"/>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10" name="Заголовок 5">
            <a:extLst>
              <a:ext uri="{FF2B5EF4-FFF2-40B4-BE49-F238E27FC236}">
                <a16:creationId xmlns:a16="http://schemas.microsoft.com/office/drawing/2014/main" id="{3C464DA9-0980-4CD0-9E84-C7AD78871155}"/>
              </a:ext>
            </a:extLst>
          </p:cNvPr>
          <p:cNvSpPr>
            <a:spLocks noGrp="1"/>
          </p:cNvSpPr>
          <p:nvPr>
            <p:ph type="title"/>
          </p:nvPr>
        </p:nvSpPr>
        <p:spPr>
          <a:xfrm>
            <a:off x="0" y="-12700"/>
            <a:ext cx="9448800" cy="825500"/>
          </a:xfrm>
        </p:spPr>
        <p:txBody>
          <a:bodyPr>
            <a:noAutofit/>
          </a:bodyPr>
          <a:lstStyle/>
          <a:p>
            <a:r>
              <a:rPr lang="ru-RU" sz="2800" b="1" dirty="0">
                <a:solidFill>
                  <a:srgbClr val="002060"/>
                </a:solidFill>
                <a:latin typeface="Arial Narrow"/>
                <a:sym typeface="Arial Narrow"/>
              </a:rPr>
              <a:t>Перечни заболеваний (взрослое население) </a:t>
            </a:r>
          </a:p>
        </p:txBody>
      </p:sp>
      <p:pic>
        <p:nvPicPr>
          <p:cNvPr id="4" name="Рисунок 3">
            <a:extLst>
              <a:ext uri="{FF2B5EF4-FFF2-40B4-BE49-F238E27FC236}">
                <a16:creationId xmlns:a16="http://schemas.microsoft.com/office/drawing/2014/main" id="{2F4AC046-8965-4E71-96C2-5B369B0D59F6}"/>
              </a:ext>
            </a:extLst>
          </p:cNvPr>
          <p:cNvPicPr>
            <a:picLocks noChangeAspect="1"/>
          </p:cNvPicPr>
          <p:nvPr/>
        </p:nvPicPr>
        <p:blipFill>
          <a:blip r:embed="rId2"/>
          <a:stretch>
            <a:fillRect/>
          </a:stretch>
        </p:blipFill>
        <p:spPr>
          <a:xfrm>
            <a:off x="481263" y="1299410"/>
            <a:ext cx="10796337" cy="5005137"/>
          </a:xfrm>
          <a:prstGeom prst="rect">
            <a:avLst/>
          </a:prstGeom>
        </p:spPr>
      </p:pic>
      <p:sp>
        <p:nvSpPr>
          <p:cNvPr id="8" name="Заголовок 5">
            <a:extLst>
              <a:ext uri="{FF2B5EF4-FFF2-40B4-BE49-F238E27FC236}">
                <a16:creationId xmlns:a16="http://schemas.microsoft.com/office/drawing/2014/main" id="{5F018CC7-D380-40D1-A1D7-6D5A7802A93A}"/>
              </a:ext>
            </a:extLst>
          </p:cNvPr>
          <p:cNvSpPr txBox="1">
            <a:spLocks/>
          </p:cNvSpPr>
          <p:nvPr/>
        </p:nvSpPr>
        <p:spPr>
          <a:xfrm>
            <a:off x="10780296" y="6499550"/>
            <a:ext cx="1350720"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№168</a:t>
            </a:r>
          </a:p>
        </p:txBody>
      </p:sp>
    </p:spTree>
    <p:extLst>
      <p:ext uri="{BB962C8B-B14F-4D97-AF65-F5344CB8AC3E}">
        <p14:creationId xmlns:p14="http://schemas.microsoft.com/office/powerpoint/2010/main" val="40838243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17714" y="1006680"/>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10" name="Заголовок 5">
            <a:extLst>
              <a:ext uri="{FF2B5EF4-FFF2-40B4-BE49-F238E27FC236}">
                <a16:creationId xmlns:a16="http://schemas.microsoft.com/office/drawing/2014/main" id="{3C464DA9-0980-4CD0-9E84-C7AD78871155}"/>
              </a:ext>
            </a:extLst>
          </p:cNvPr>
          <p:cNvSpPr>
            <a:spLocks noGrp="1"/>
          </p:cNvSpPr>
          <p:nvPr>
            <p:ph type="title"/>
          </p:nvPr>
        </p:nvSpPr>
        <p:spPr>
          <a:xfrm>
            <a:off x="0" y="-12700"/>
            <a:ext cx="9448800" cy="825500"/>
          </a:xfrm>
        </p:spPr>
        <p:txBody>
          <a:bodyPr>
            <a:noAutofit/>
          </a:bodyPr>
          <a:lstStyle/>
          <a:p>
            <a:r>
              <a:rPr lang="ru-RU" sz="2800" b="1" dirty="0">
                <a:solidFill>
                  <a:srgbClr val="002060"/>
                </a:solidFill>
                <a:latin typeface="Arial Narrow"/>
                <a:sym typeface="Arial Narrow"/>
              </a:rPr>
              <a:t>Перечни заболеваний (взрослое население) </a:t>
            </a:r>
          </a:p>
        </p:txBody>
      </p:sp>
      <p:pic>
        <p:nvPicPr>
          <p:cNvPr id="2" name="Рисунок 1">
            <a:extLst>
              <a:ext uri="{FF2B5EF4-FFF2-40B4-BE49-F238E27FC236}">
                <a16:creationId xmlns:a16="http://schemas.microsoft.com/office/drawing/2014/main" id="{F356A598-31B3-4F42-9FF9-87449DD3A012}"/>
              </a:ext>
            </a:extLst>
          </p:cNvPr>
          <p:cNvPicPr>
            <a:picLocks noChangeAspect="1"/>
          </p:cNvPicPr>
          <p:nvPr/>
        </p:nvPicPr>
        <p:blipFill>
          <a:blip r:embed="rId2"/>
          <a:stretch>
            <a:fillRect/>
          </a:stretch>
        </p:blipFill>
        <p:spPr>
          <a:xfrm>
            <a:off x="746338" y="1006680"/>
            <a:ext cx="10803978" cy="5614352"/>
          </a:xfrm>
          <a:prstGeom prst="rect">
            <a:avLst/>
          </a:prstGeom>
        </p:spPr>
      </p:pic>
      <p:sp>
        <p:nvSpPr>
          <p:cNvPr id="7" name="Заголовок 5">
            <a:extLst>
              <a:ext uri="{FF2B5EF4-FFF2-40B4-BE49-F238E27FC236}">
                <a16:creationId xmlns:a16="http://schemas.microsoft.com/office/drawing/2014/main" id="{6348A3B3-2CE9-4ECC-84E3-8E20991AED6B}"/>
              </a:ext>
            </a:extLst>
          </p:cNvPr>
          <p:cNvSpPr txBox="1">
            <a:spLocks/>
          </p:cNvSpPr>
          <p:nvPr/>
        </p:nvSpPr>
        <p:spPr>
          <a:xfrm>
            <a:off x="10780296" y="6499550"/>
            <a:ext cx="1350720"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№168</a:t>
            </a:r>
          </a:p>
        </p:txBody>
      </p:sp>
    </p:spTree>
    <p:extLst>
      <p:ext uri="{BB962C8B-B14F-4D97-AF65-F5344CB8AC3E}">
        <p14:creationId xmlns:p14="http://schemas.microsoft.com/office/powerpoint/2010/main" val="25077822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17714" y="1006680"/>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10" name="Заголовок 5">
            <a:extLst>
              <a:ext uri="{FF2B5EF4-FFF2-40B4-BE49-F238E27FC236}">
                <a16:creationId xmlns:a16="http://schemas.microsoft.com/office/drawing/2014/main" id="{3C464DA9-0980-4CD0-9E84-C7AD78871155}"/>
              </a:ext>
            </a:extLst>
          </p:cNvPr>
          <p:cNvSpPr>
            <a:spLocks noGrp="1"/>
          </p:cNvSpPr>
          <p:nvPr>
            <p:ph type="title"/>
          </p:nvPr>
        </p:nvSpPr>
        <p:spPr>
          <a:xfrm>
            <a:off x="0" y="-12700"/>
            <a:ext cx="9448800" cy="825500"/>
          </a:xfrm>
        </p:spPr>
        <p:txBody>
          <a:bodyPr>
            <a:noAutofit/>
          </a:bodyPr>
          <a:lstStyle/>
          <a:p>
            <a:r>
              <a:rPr lang="ru-RU" sz="2800" b="1" dirty="0">
                <a:solidFill>
                  <a:srgbClr val="002060"/>
                </a:solidFill>
                <a:latin typeface="Arial Narrow"/>
                <a:sym typeface="Arial Narrow"/>
              </a:rPr>
              <a:t>Перечни заболеваний (дети) </a:t>
            </a:r>
          </a:p>
        </p:txBody>
      </p:sp>
      <p:pic>
        <p:nvPicPr>
          <p:cNvPr id="3" name="Рисунок 2">
            <a:extLst>
              <a:ext uri="{FF2B5EF4-FFF2-40B4-BE49-F238E27FC236}">
                <a16:creationId xmlns:a16="http://schemas.microsoft.com/office/drawing/2014/main" id="{69A82CB0-62C9-41F6-85B3-0377563B0219}"/>
              </a:ext>
            </a:extLst>
          </p:cNvPr>
          <p:cNvPicPr>
            <a:picLocks noChangeAspect="1"/>
          </p:cNvPicPr>
          <p:nvPr/>
        </p:nvPicPr>
        <p:blipFill>
          <a:blip r:embed="rId2"/>
          <a:stretch>
            <a:fillRect/>
          </a:stretch>
        </p:blipFill>
        <p:spPr>
          <a:xfrm>
            <a:off x="721895" y="1033502"/>
            <a:ext cx="10732168" cy="5586147"/>
          </a:xfrm>
          <a:prstGeom prst="rect">
            <a:avLst/>
          </a:prstGeom>
        </p:spPr>
      </p:pic>
      <p:sp>
        <p:nvSpPr>
          <p:cNvPr id="7" name="Заголовок 5">
            <a:extLst>
              <a:ext uri="{FF2B5EF4-FFF2-40B4-BE49-F238E27FC236}">
                <a16:creationId xmlns:a16="http://schemas.microsoft.com/office/drawing/2014/main" id="{EE76EF2E-F7B4-4935-9472-9E50A9307444}"/>
              </a:ext>
            </a:extLst>
          </p:cNvPr>
          <p:cNvSpPr txBox="1">
            <a:spLocks/>
          </p:cNvSpPr>
          <p:nvPr/>
        </p:nvSpPr>
        <p:spPr>
          <a:xfrm>
            <a:off x="10780296" y="6499550"/>
            <a:ext cx="1350720"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№168</a:t>
            </a:r>
          </a:p>
        </p:txBody>
      </p:sp>
    </p:spTree>
    <p:extLst>
      <p:ext uri="{BB962C8B-B14F-4D97-AF65-F5344CB8AC3E}">
        <p14:creationId xmlns:p14="http://schemas.microsoft.com/office/powerpoint/2010/main" val="2328933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Заголовок 5">
            <a:extLst>
              <a:ext uri="{FF2B5EF4-FFF2-40B4-BE49-F238E27FC236}">
                <a16:creationId xmlns:a16="http://schemas.microsoft.com/office/drawing/2014/main" id="{3E530E75-E9AB-442D-B4ED-599A9D013A90}"/>
              </a:ext>
            </a:extLst>
          </p:cNvPr>
          <p:cNvSpPr>
            <a:spLocks noGrp="1"/>
          </p:cNvSpPr>
          <p:nvPr>
            <p:ph type="title"/>
          </p:nvPr>
        </p:nvSpPr>
        <p:spPr>
          <a:xfrm>
            <a:off x="53470" y="29927"/>
            <a:ext cx="9481056" cy="830997"/>
          </a:xfrm>
        </p:spPr>
        <p:txBody>
          <a:bodyPr>
            <a:noAutofit/>
          </a:bodyPr>
          <a:lstStyle/>
          <a:p>
            <a:pPr>
              <a:lnSpc>
                <a:spcPct val="100000"/>
              </a:lnSpc>
            </a:pPr>
            <a:r>
              <a:rPr lang="ru-RU" sz="2800" b="1" dirty="0">
                <a:solidFill>
                  <a:srgbClr val="002060"/>
                </a:solidFill>
                <a:latin typeface="Arial Narrow" panose="020B0606020202030204" pitchFamily="34" charset="0"/>
                <a:cs typeface="Arial" panose="020B0604020202020204" pitchFamily="34" charset="0"/>
              </a:rPr>
              <a:t>Поводы обращения в организации ПМСП: </a:t>
            </a:r>
            <a:r>
              <a:rPr lang="ru-RU" sz="2800" b="1" dirty="0">
                <a:solidFill>
                  <a:srgbClr val="FF0000"/>
                </a:solidFill>
                <a:latin typeface="Arial Narrow" panose="020B0606020202030204" pitchFamily="34" charset="0"/>
                <a:cs typeface="Arial" panose="020B0604020202020204" pitchFamily="34" charset="0"/>
              </a:rPr>
              <a:t>25 поводов, 6 групп</a:t>
            </a:r>
          </a:p>
        </p:txBody>
      </p:sp>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53469" y="964735"/>
            <a:ext cx="12013088" cy="5681464"/>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1800" dirty="0">
              <a:solidFill>
                <a:srgbClr val="002060"/>
              </a:solidFill>
              <a:latin typeface="Arial Narrow" panose="020B0606020202030204" pitchFamily="34" charset="0"/>
            </a:endParaRPr>
          </a:p>
        </p:txBody>
      </p:sp>
      <p:graphicFrame>
        <p:nvGraphicFramePr>
          <p:cNvPr id="8" name="Таблица 7">
            <a:extLst>
              <a:ext uri="{FF2B5EF4-FFF2-40B4-BE49-F238E27FC236}">
                <a16:creationId xmlns:a16="http://schemas.microsoft.com/office/drawing/2014/main" id="{B78C5B96-8876-408E-83B7-41AF3EC8AD19}"/>
              </a:ext>
            </a:extLst>
          </p:cNvPr>
          <p:cNvGraphicFramePr>
            <a:graphicFrameLocks noGrp="1"/>
          </p:cNvGraphicFramePr>
          <p:nvPr>
            <p:extLst>
              <p:ext uri="{D42A27DB-BD31-4B8C-83A1-F6EECF244321}">
                <p14:modId xmlns:p14="http://schemas.microsoft.com/office/powerpoint/2010/main" val="440734620"/>
              </p:ext>
            </p:extLst>
          </p:nvPr>
        </p:nvGraphicFramePr>
        <p:xfrm>
          <a:off x="290310" y="891490"/>
          <a:ext cx="11297809" cy="5725963"/>
        </p:xfrm>
        <a:graphic>
          <a:graphicData uri="http://schemas.openxmlformats.org/drawingml/2006/table">
            <a:tbl>
              <a:tblPr firstRow="1" firstCol="1" bandRow="1"/>
              <a:tblGrid>
                <a:gridCol w="439532">
                  <a:extLst>
                    <a:ext uri="{9D8B030D-6E8A-4147-A177-3AD203B41FA5}">
                      <a16:colId xmlns:a16="http://schemas.microsoft.com/office/drawing/2014/main" val="20000"/>
                    </a:ext>
                  </a:extLst>
                </a:gridCol>
                <a:gridCol w="2994492">
                  <a:extLst>
                    <a:ext uri="{9D8B030D-6E8A-4147-A177-3AD203B41FA5}">
                      <a16:colId xmlns:a16="http://schemas.microsoft.com/office/drawing/2014/main" val="20001"/>
                    </a:ext>
                  </a:extLst>
                </a:gridCol>
                <a:gridCol w="7863785">
                  <a:extLst>
                    <a:ext uri="{9D8B030D-6E8A-4147-A177-3AD203B41FA5}">
                      <a16:colId xmlns:a16="http://schemas.microsoft.com/office/drawing/2014/main" val="20002"/>
                    </a:ext>
                  </a:extLst>
                </a:gridCol>
              </a:tblGrid>
              <a:tr h="313899">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lnSpc>
                          <a:spcPct val="107000"/>
                        </a:lnSpc>
                        <a:spcAft>
                          <a:spcPts val="0"/>
                        </a:spcAft>
                      </a:pPr>
                      <a:r>
                        <a:rPr lang="ru-RU" sz="1400" dirty="0">
                          <a:solidFill>
                            <a:srgbClr val="002060"/>
                          </a:solidFill>
                          <a:effectLst/>
                          <a:latin typeface="Arial Narrow" panose="020B0606020202030204" pitchFamily="34" charset="0"/>
                        </a:rPr>
                        <a:t>№ </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nchor="ctr">
                    <a:lnL w="12700" cmpd="sng">
                      <a:solidFill>
                        <a:srgbClr val="5B9BD5"/>
                      </a:solidFill>
                    </a:lnL>
                    <a:lnR w="12700" cmpd="sng">
                      <a:solidFill>
                        <a:srgbClr val="5B9BD5"/>
                      </a:solidFill>
                    </a:lnR>
                    <a:lnT w="12700" cmpd="sng">
                      <a:solidFill>
                        <a:srgbClr val="5B9BD5"/>
                      </a:solidFill>
                    </a:lnT>
                    <a:lnB w="25400" cmpd="sng">
                      <a:solidFill>
                        <a:srgbClr val="5B9BD5"/>
                      </a:solidFill>
                    </a:lnB>
                    <a:lnTlToBr w="12700" cmpd="sng">
                      <a:noFill/>
                      <a:prstDash val="solid"/>
                    </a:lnTlToBr>
                    <a:lnBlToTr w="12700" cmpd="sng">
                      <a:noFill/>
                      <a:prstDash val="solid"/>
                    </a:lnBlToTr>
                    <a:solidFill>
                      <a:srgbClr val="5B9BD5">
                        <a:lumMod val="60000"/>
                        <a:lumOff val="40000"/>
                      </a:srgbClr>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lnSpc>
                          <a:spcPct val="107000"/>
                        </a:lnSpc>
                        <a:spcAft>
                          <a:spcPts val="0"/>
                        </a:spcAft>
                      </a:pPr>
                      <a:r>
                        <a:rPr lang="ru-RU" sz="1400" dirty="0">
                          <a:solidFill>
                            <a:srgbClr val="002060"/>
                          </a:solidFill>
                          <a:effectLst/>
                          <a:latin typeface="Arial Narrow" panose="020B0606020202030204" pitchFamily="34" charset="0"/>
                        </a:rPr>
                        <a:t>Группа поводов обращения</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nchor="ctr">
                    <a:lnL w="12700" cmpd="sng">
                      <a:solidFill>
                        <a:srgbClr val="5B9BD5"/>
                      </a:solidFill>
                    </a:lnL>
                    <a:lnR w="12700" cmpd="sng">
                      <a:solidFill>
                        <a:srgbClr val="5B9BD5"/>
                      </a:solidFill>
                    </a:lnR>
                    <a:lnT w="12700" cmpd="sng">
                      <a:solidFill>
                        <a:srgbClr val="5B9BD5"/>
                      </a:solidFill>
                    </a:lnT>
                    <a:lnB w="25400" cmpd="sng">
                      <a:solidFill>
                        <a:srgbClr val="5B9BD5"/>
                      </a:solidFill>
                    </a:lnB>
                    <a:lnTlToBr w="12700" cmpd="sng">
                      <a:noFill/>
                      <a:prstDash val="solid"/>
                    </a:lnTlToBr>
                    <a:lnBlToTr w="12700" cmpd="sng">
                      <a:noFill/>
                      <a:prstDash val="solid"/>
                    </a:lnBlToTr>
                    <a:solidFill>
                      <a:srgbClr val="5B9BD5">
                        <a:lumMod val="60000"/>
                        <a:lumOff val="40000"/>
                      </a:srgbClr>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lnSpc>
                          <a:spcPct val="107000"/>
                        </a:lnSpc>
                        <a:spcAft>
                          <a:spcPts val="0"/>
                        </a:spcAft>
                      </a:pPr>
                      <a:r>
                        <a:rPr lang="ru-RU" sz="1400" dirty="0">
                          <a:solidFill>
                            <a:srgbClr val="002060"/>
                          </a:solidFill>
                          <a:effectLst/>
                          <a:latin typeface="Arial Narrow" panose="020B0606020202030204" pitchFamily="34" charset="0"/>
                        </a:rPr>
                        <a:t>Наименование поводов обращения</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nchor="ctr">
                    <a:lnL w="12700" cmpd="sng">
                      <a:solidFill>
                        <a:srgbClr val="5B9BD5"/>
                      </a:solidFill>
                    </a:lnL>
                    <a:lnR w="12700" cmpd="sng">
                      <a:solidFill>
                        <a:srgbClr val="5B9BD5"/>
                      </a:solidFill>
                    </a:lnR>
                    <a:lnT w="12700" cmpd="sng">
                      <a:solidFill>
                        <a:srgbClr val="5B9BD5"/>
                      </a:solidFill>
                    </a:lnT>
                    <a:lnB w="25400" cmpd="sng">
                      <a:solidFill>
                        <a:srgbClr val="5B9BD5"/>
                      </a:solidFill>
                    </a:lnB>
                    <a:lnTlToBr w="12700" cmpd="sng">
                      <a:noFill/>
                      <a:prstDash val="solid"/>
                    </a:lnTlToBr>
                    <a:lnBlToTr w="12700" cmpd="sng">
                      <a:noFill/>
                      <a:prstDash val="solid"/>
                    </a:lnBlToTr>
                    <a:solidFill>
                      <a:srgbClr val="5B9BD5">
                        <a:lumMod val="60000"/>
                        <a:lumOff val="40000"/>
                      </a:srgbClr>
                    </a:solidFill>
                  </a:tcPr>
                </a:tc>
                <a:extLst>
                  <a:ext uri="{0D108BD9-81ED-4DB2-BD59-A6C34878D82A}">
                    <a16:rowId xmlns:a16="http://schemas.microsoft.com/office/drawing/2014/main" val="10000"/>
                  </a:ext>
                </a:extLst>
              </a:tr>
              <a:tr h="238018">
                <a:tc rowSpan="6">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lnSpc>
                          <a:spcPct val="107000"/>
                        </a:lnSpc>
                        <a:spcAft>
                          <a:spcPts val="0"/>
                        </a:spcAft>
                      </a:pPr>
                      <a:r>
                        <a:rPr lang="ru-RU" sz="1400" b="1" dirty="0">
                          <a:solidFill>
                            <a:srgbClr val="FF0000"/>
                          </a:solidFill>
                          <a:effectLst/>
                          <a:latin typeface="Arial Narrow" panose="020B0606020202030204" pitchFamily="34" charset="0"/>
                        </a:rPr>
                        <a:t>1</a:t>
                      </a:r>
                      <a:endParaRPr lang="ru-RU"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25400" cmpd="sng">
                      <a:solidFill>
                        <a:srgbClr val="5B9BD5"/>
                      </a:solidFill>
                    </a:lnT>
                    <a:lnB w="12700" cmpd="sng">
                      <a:solidFill>
                        <a:srgbClr val="5B9BD5"/>
                      </a:solidFill>
                    </a:lnB>
                    <a:lnTlToBr w="12700" cmpd="sng">
                      <a:noFill/>
                      <a:prstDash val="solid"/>
                    </a:lnTlToBr>
                    <a:lnBlToTr w="12700" cmpd="sng">
                      <a:noFill/>
                      <a:prstDash val="solid"/>
                    </a:lnBlToTr>
                    <a:noFill/>
                  </a:tcPr>
                </a:tc>
                <a:tc rowSpan="6">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b="1" dirty="0">
                          <a:solidFill>
                            <a:srgbClr val="002060"/>
                          </a:solidFill>
                          <a:effectLst/>
                          <a:latin typeface="Arial Narrow" panose="020B0606020202030204" pitchFamily="34" charset="0"/>
                        </a:rPr>
                        <a:t>Заболевание</a:t>
                      </a:r>
                      <a:endParaRPr lang="ru-RU" sz="14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254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dirty="0">
                          <a:solidFill>
                            <a:srgbClr val="FF0000"/>
                          </a:solidFill>
                          <a:effectLst/>
                          <a:latin typeface="Arial Narrow" panose="020B0606020202030204" pitchFamily="34" charset="0"/>
                        </a:rPr>
                        <a:t>1. </a:t>
                      </a:r>
                      <a:r>
                        <a:rPr lang="ru-RU" sz="1400" dirty="0">
                          <a:solidFill>
                            <a:srgbClr val="002060"/>
                          </a:solidFill>
                          <a:effectLst/>
                          <a:latin typeface="Arial Narrow" panose="020B0606020202030204" pitchFamily="34" charset="0"/>
                        </a:rPr>
                        <a:t>Острое заболевание (состояние)</a:t>
                      </a:r>
                      <a:r>
                        <a:rPr lang="kk-KZ" sz="1400" dirty="0">
                          <a:solidFill>
                            <a:srgbClr val="002060"/>
                          </a:solidFill>
                          <a:effectLst/>
                          <a:latin typeface="Arial Narrow" panose="020B0606020202030204" pitchFamily="34" charset="0"/>
                        </a:rPr>
                        <a:t>/</a:t>
                      </a:r>
                      <a:r>
                        <a:rPr lang="ru-RU" sz="1400" dirty="0">
                          <a:solidFill>
                            <a:srgbClr val="002060"/>
                          </a:solidFill>
                          <a:effectLst/>
                          <a:latin typeface="Arial Narrow" panose="020B0606020202030204" pitchFamily="34" charset="0"/>
                        </a:rPr>
                        <a:t>Обострение хронического заболевания</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254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1587">
                <a:tc vMerge="1">
                  <a:txBody>
                    <a:bodyPr/>
                    <a:lstStyle/>
                    <a:p>
                      <a:endParaRPr lang="ru-RU"/>
                    </a:p>
                  </a:txBody>
                  <a:tcPr/>
                </a:tc>
                <a:tc vMerge="1">
                  <a:txBody>
                    <a:bodyPr/>
                    <a:lstStyle/>
                    <a:p>
                      <a:endParaRPr lang="ru-RU"/>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dirty="0">
                          <a:solidFill>
                            <a:srgbClr val="FF0000"/>
                          </a:solidFill>
                          <a:effectLst/>
                          <a:latin typeface="Arial Narrow" panose="020B0606020202030204" pitchFamily="34" charset="0"/>
                        </a:rPr>
                        <a:t>2. </a:t>
                      </a:r>
                      <a:r>
                        <a:rPr lang="ru-RU" sz="1400" dirty="0">
                          <a:solidFill>
                            <a:srgbClr val="002060"/>
                          </a:solidFill>
                          <a:effectLst/>
                          <a:latin typeface="Arial Narrow" panose="020B0606020202030204" pitchFamily="34" charset="0"/>
                        </a:rPr>
                        <a:t>Подозрение на социально-значимое заболевание</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8018">
                <a:tc vMerge="1">
                  <a:txBody>
                    <a:bodyPr/>
                    <a:lstStyle/>
                    <a:p>
                      <a:endParaRPr lang="ru-RU"/>
                    </a:p>
                  </a:txBody>
                  <a:tcPr/>
                </a:tc>
                <a:tc vMerge="1">
                  <a:txBody>
                    <a:bodyPr/>
                    <a:lstStyle/>
                    <a:p>
                      <a:endParaRPr lang="ru-RU"/>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dirty="0">
                          <a:solidFill>
                            <a:srgbClr val="FF0000"/>
                          </a:solidFill>
                          <a:effectLst/>
                          <a:latin typeface="Arial Narrow" panose="020B0606020202030204" pitchFamily="34" charset="0"/>
                        </a:rPr>
                        <a:t>3. </a:t>
                      </a:r>
                      <a:r>
                        <a:rPr lang="ru-RU" sz="1400" dirty="0">
                          <a:solidFill>
                            <a:srgbClr val="002060"/>
                          </a:solidFill>
                          <a:effectLst/>
                          <a:latin typeface="Arial Narrow" panose="020B0606020202030204" pitchFamily="34" charset="0"/>
                        </a:rPr>
                        <a:t>Консультирование дистанционное по поводу заболевания</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1587">
                <a:tc vMerge="1">
                  <a:txBody>
                    <a:bodyPr/>
                    <a:lstStyle/>
                    <a:p>
                      <a:endParaRPr lang="ru-RU"/>
                    </a:p>
                  </a:txBody>
                  <a:tcPr/>
                </a:tc>
                <a:tc vMerge="1">
                  <a:txBody>
                    <a:bodyPr/>
                    <a:lstStyle/>
                    <a:p>
                      <a:endParaRPr lang="ru-RU"/>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dirty="0">
                          <a:solidFill>
                            <a:srgbClr val="FF0000"/>
                          </a:solidFill>
                          <a:effectLst/>
                          <a:latin typeface="Arial Narrow" panose="020B0606020202030204" pitchFamily="34" charset="0"/>
                        </a:rPr>
                        <a:t>4. </a:t>
                      </a:r>
                      <a:r>
                        <a:rPr lang="ru-RU" sz="1400" dirty="0">
                          <a:solidFill>
                            <a:srgbClr val="002060"/>
                          </a:solidFill>
                          <a:effectLst/>
                          <a:latin typeface="Arial Narrow" panose="020B0606020202030204" pitchFamily="34" charset="0"/>
                        </a:rPr>
                        <a:t>Актив</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1587">
                <a:tc vMerge="1">
                  <a:txBody>
                    <a:bodyPr/>
                    <a:lstStyle/>
                    <a:p>
                      <a:endParaRPr lang="ru-RU"/>
                    </a:p>
                  </a:txBody>
                  <a:tcPr/>
                </a:tc>
                <a:tc vMerge="1">
                  <a:txBody>
                    <a:bodyPr/>
                    <a:lstStyle/>
                    <a:p>
                      <a:endParaRPr lang="ru-RU"/>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dirty="0">
                          <a:solidFill>
                            <a:srgbClr val="FF0000"/>
                          </a:solidFill>
                          <a:effectLst/>
                          <a:latin typeface="Arial Narrow" panose="020B0606020202030204" pitchFamily="34" charset="0"/>
                        </a:rPr>
                        <a:t>5. </a:t>
                      </a:r>
                      <a:r>
                        <a:rPr lang="ru-RU" sz="1400" dirty="0">
                          <a:solidFill>
                            <a:srgbClr val="002060"/>
                          </a:solidFill>
                          <a:effectLst/>
                          <a:latin typeface="Arial Narrow" panose="020B0606020202030204" pitchFamily="34" charset="0"/>
                        </a:rPr>
                        <a:t>Медицинская реабилитация (3 этап)</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1587">
                <a:tc vMerge="1">
                  <a:txBody>
                    <a:bodyPr/>
                    <a:lstStyle/>
                    <a:p>
                      <a:endParaRPr lang="ru-RU"/>
                    </a:p>
                  </a:txBody>
                  <a:tcPr/>
                </a:tc>
                <a:tc vMerge="1">
                  <a:txBody>
                    <a:bodyPr/>
                    <a:lstStyle/>
                    <a:p>
                      <a:endParaRPr lang="ru-RU"/>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kk-KZ" sz="1400" dirty="0">
                          <a:solidFill>
                            <a:srgbClr val="FF0000"/>
                          </a:solidFill>
                          <a:effectLst/>
                          <a:latin typeface="Arial Narrow" panose="020B0606020202030204" pitchFamily="34" charset="0"/>
                        </a:rPr>
                        <a:t>6. </a:t>
                      </a:r>
                      <a:r>
                        <a:rPr lang="kk-KZ" sz="1400" dirty="0">
                          <a:solidFill>
                            <a:srgbClr val="002060"/>
                          </a:solidFill>
                          <a:effectLst/>
                          <a:latin typeface="Arial Narrow" panose="020B0606020202030204" pitchFamily="34" charset="0"/>
                        </a:rPr>
                        <a:t>Стоматологическая помощь</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1587">
                <a:tc rowSpan="2">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lnSpc>
                          <a:spcPct val="107000"/>
                        </a:lnSpc>
                        <a:spcAft>
                          <a:spcPts val="0"/>
                        </a:spcAft>
                      </a:pPr>
                      <a:r>
                        <a:rPr lang="ru-RU" sz="1400" b="1" dirty="0">
                          <a:solidFill>
                            <a:srgbClr val="FF0000"/>
                          </a:solidFill>
                          <a:effectLst/>
                          <a:latin typeface="Arial Narrow" panose="020B0606020202030204" pitchFamily="34" charset="0"/>
                        </a:rPr>
                        <a:t>2</a:t>
                      </a:r>
                      <a:endParaRPr lang="ru-RU"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b="1" dirty="0">
                          <a:solidFill>
                            <a:srgbClr val="002060"/>
                          </a:solidFill>
                          <a:effectLst/>
                          <a:latin typeface="Arial Narrow" panose="020B0606020202030204" pitchFamily="34" charset="0"/>
                        </a:rPr>
                        <a:t>Травма</a:t>
                      </a:r>
                      <a:endParaRPr lang="ru-RU" sz="14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dirty="0">
                          <a:solidFill>
                            <a:srgbClr val="FF0000"/>
                          </a:solidFill>
                          <a:effectLst/>
                          <a:latin typeface="Arial Narrow" panose="020B0606020202030204" pitchFamily="34" charset="0"/>
                        </a:rPr>
                        <a:t>7. </a:t>
                      </a:r>
                      <a:r>
                        <a:rPr lang="ru-RU" sz="1400" dirty="0">
                          <a:solidFill>
                            <a:srgbClr val="002060"/>
                          </a:solidFill>
                          <a:effectLst/>
                          <a:latin typeface="Arial Narrow" panose="020B0606020202030204" pitchFamily="34" charset="0"/>
                        </a:rPr>
                        <a:t>Острая травма (Травмпункт, АПО)</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1587">
                <a:tc vMerge="1">
                  <a:txBody>
                    <a:bodyPr/>
                    <a:lstStyle/>
                    <a:p>
                      <a:endParaRPr lang="ru-RU"/>
                    </a:p>
                  </a:txBody>
                  <a:tcPr/>
                </a:tc>
                <a:tc vMerge="1">
                  <a:txBody>
                    <a:bodyPr/>
                    <a:lstStyle/>
                    <a:p>
                      <a:endParaRPr lang="ru-RU"/>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dirty="0">
                          <a:solidFill>
                            <a:srgbClr val="FF0000"/>
                          </a:solidFill>
                          <a:effectLst/>
                          <a:latin typeface="Arial Narrow" panose="020B0606020202030204" pitchFamily="34" charset="0"/>
                        </a:rPr>
                        <a:t>8. </a:t>
                      </a:r>
                      <a:r>
                        <a:rPr lang="ru-RU" sz="1400" dirty="0">
                          <a:solidFill>
                            <a:srgbClr val="002060"/>
                          </a:solidFill>
                          <a:effectLst/>
                          <a:latin typeface="Arial Narrow" panose="020B0606020202030204" pitchFamily="34" charset="0"/>
                        </a:rPr>
                        <a:t>Последствия травмы (АПО)</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8018">
                <a:tc rowSpan="11">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lnSpc>
                          <a:spcPct val="107000"/>
                        </a:lnSpc>
                        <a:spcAft>
                          <a:spcPts val="0"/>
                        </a:spcAft>
                      </a:pPr>
                      <a:r>
                        <a:rPr lang="ru-RU" sz="1400" b="1" dirty="0">
                          <a:solidFill>
                            <a:srgbClr val="FF0000"/>
                          </a:solidFill>
                          <a:effectLst/>
                          <a:latin typeface="Arial Narrow" panose="020B0606020202030204" pitchFamily="34" charset="0"/>
                        </a:rPr>
                        <a:t>3</a:t>
                      </a:r>
                      <a:endParaRPr lang="ru-RU"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1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b="1" dirty="0">
                          <a:solidFill>
                            <a:srgbClr val="002060"/>
                          </a:solidFill>
                          <a:effectLst/>
                          <a:latin typeface="Arial Narrow" panose="020B0606020202030204" pitchFamily="34" charset="0"/>
                        </a:rPr>
                        <a:t>Профилактика</a:t>
                      </a:r>
                      <a:endParaRPr lang="ru-RU" sz="14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dirty="0">
                          <a:solidFill>
                            <a:srgbClr val="FF0000"/>
                          </a:solidFill>
                          <a:effectLst/>
                          <a:latin typeface="Arial Narrow" panose="020B0606020202030204" pitchFamily="34" charset="0"/>
                        </a:rPr>
                        <a:t>9. </a:t>
                      </a:r>
                      <a:r>
                        <a:rPr lang="ru-RU" sz="1400" dirty="0">
                          <a:solidFill>
                            <a:srgbClr val="002060"/>
                          </a:solidFill>
                          <a:effectLst/>
                          <a:latin typeface="Arial Narrow" panose="020B0606020202030204" pitchFamily="34" charset="0"/>
                        </a:rPr>
                        <a:t>Обращение с профилактической целью</a:t>
                      </a:r>
                      <a:r>
                        <a:rPr lang="kk-KZ" sz="1400" dirty="0">
                          <a:solidFill>
                            <a:srgbClr val="002060"/>
                          </a:solidFill>
                          <a:effectLst/>
                          <a:latin typeface="Arial Narrow" panose="020B0606020202030204" pitchFamily="34" charset="0"/>
                        </a:rPr>
                        <a:t> (кроме скрининга)</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1587">
                <a:tc vMerge="1">
                  <a:txBody>
                    <a:bodyPr/>
                    <a:lstStyle/>
                    <a:p>
                      <a:endParaRPr lang="ru-RU"/>
                    </a:p>
                  </a:txBody>
                  <a:tcPr/>
                </a:tc>
                <a:tc vMerge="1">
                  <a:txBody>
                    <a:bodyPr/>
                    <a:lstStyle/>
                    <a:p>
                      <a:endParaRPr lang="ru-RU"/>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dirty="0">
                          <a:solidFill>
                            <a:srgbClr val="FF0000"/>
                          </a:solidFill>
                          <a:effectLst/>
                          <a:latin typeface="Arial Narrow" panose="020B0606020202030204" pitchFamily="34" charset="0"/>
                        </a:rPr>
                        <a:t>10. </a:t>
                      </a:r>
                      <a:r>
                        <a:rPr lang="ru-RU" sz="1400" dirty="0">
                          <a:solidFill>
                            <a:srgbClr val="002060"/>
                          </a:solidFill>
                          <a:effectLst/>
                          <a:latin typeface="Arial Narrow" panose="020B0606020202030204" pitchFamily="34" charset="0"/>
                        </a:rPr>
                        <a:t>Иммунопрофилактика</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1587">
                <a:tc vMerge="1">
                  <a:txBody>
                    <a:bodyPr/>
                    <a:lstStyle/>
                    <a:p>
                      <a:endParaRPr lang="ru-RU"/>
                    </a:p>
                  </a:txBody>
                  <a:tcPr/>
                </a:tc>
                <a:tc vMerge="1">
                  <a:txBody>
                    <a:bodyPr/>
                    <a:lstStyle/>
                    <a:p>
                      <a:endParaRPr lang="ru-RU"/>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dirty="0">
                          <a:solidFill>
                            <a:srgbClr val="FF0000"/>
                          </a:solidFill>
                          <a:effectLst/>
                          <a:latin typeface="Arial Narrow" panose="020B0606020202030204" pitchFamily="34" charset="0"/>
                        </a:rPr>
                        <a:t>11. </a:t>
                      </a:r>
                      <a:r>
                        <a:rPr lang="ru-RU" sz="1400" dirty="0">
                          <a:solidFill>
                            <a:srgbClr val="002060"/>
                          </a:solidFill>
                          <a:effectLst/>
                          <a:latin typeface="Arial Narrow" panose="020B0606020202030204" pitchFamily="34" charset="0"/>
                        </a:rPr>
                        <a:t>Скрининг</a:t>
                      </a:r>
                      <a:r>
                        <a:rPr lang="kk-KZ" sz="1400" dirty="0">
                          <a:solidFill>
                            <a:srgbClr val="002060"/>
                          </a:solidFill>
                          <a:effectLst/>
                          <a:latin typeface="Arial Narrow" panose="020B0606020202030204" pitchFamily="34" charset="0"/>
                        </a:rPr>
                        <a:t> (Профосмотр)</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1587">
                <a:tc vMerge="1">
                  <a:txBody>
                    <a:bodyPr/>
                    <a:lstStyle/>
                    <a:p>
                      <a:endParaRPr lang="ru-RU"/>
                    </a:p>
                  </a:txBody>
                  <a:tcPr/>
                </a:tc>
                <a:tc vMerge="1">
                  <a:txBody>
                    <a:bodyPr/>
                    <a:lstStyle/>
                    <a:p>
                      <a:endParaRPr lang="ru-RU"/>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dirty="0">
                          <a:solidFill>
                            <a:srgbClr val="FF0000"/>
                          </a:solidFill>
                          <a:effectLst/>
                          <a:latin typeface="Arial Narrow" panose="020B0606020202030204" pitchFamily="34" charset="0"/>
                        </a:rPr>
                        <a:t>12. </a:t>
                      </a:r>
                      <a:r>
                        <a:rPr lang="ru-RU" sz="1400" dirty="0">
                          <a:solidFill>
                            <a:srgbClr val="002060"/>
                          </a:solidFill>
                          <a:effectLst/>
                          <a:latin typeface="Arial Narrow" panose="020B0606020202030204" pitchFamily="34" charset="0"/>
                        </a:rPr>
                        <a:t>Патронаж</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77182">
                <a:tc vMerge="1">
                  <a:txBody>
                    <a:bodyPr/>
                    <a:lstStyle/>
                    <a:p>
                      <a:endParaRPr lang="ru-RU"/>
                    </a:p>
                  </a:txBody>
                  <a:tcPr/>
                </a:tc>
                <a:tc vMerge="1">
                  <a:txBody>
                    <a:bodyPr/>
                    <a:lstStyle/>
                    <a:p>
                      <a:endParaRPr lang="ru-RU"/>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dirty="0">
                          <a:solidFill>
                            <a:srgbClr val="FF0000"/>
                          </a:solidFill>
                          <a:effectLst/>
                          <a:latin typeface="Arial Narrow" panose="020B0606020202030204" pitchFamily="34" charset="0"/>
                        </a:rPr>
                        <a:t>13. </a:t>
                      </a:r>
                      <a:r>
                        <a:rPr lang="ru-RU" sz="1400" dirty="0">
                          <a:solidFill>
                            <a:srgbClr val="002060"/>
                          </a:solidFill>
                          <a:effectLst/>
                          <a:latin typeface="Arial Narrow" panose="020B0606020202030204" pitchFamily="34" charset="0"/>
                        </a:rPr>
                        <a:t>Услуги по вопросам планирования семьи, охране репродуктивного здоровья</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1587">
                <a:tc vMerge="1">
                  <a:txBody>
                    <a:bodyPr/>
                    <a:lstStyle/>
                    <a:p>
                      <a:endParaRPr lang="ru-RU"/>
                    </a:p>
                  </a:txBody>
                  <a:tcPr/>
                </a:tc>
                <a:tc vMerge="1">
                  <a:txBody>
                    <a:bodyPr/>
                    <a:lstStyle/>
                    <a:p>
                      <a:endParaRPr lang="ru-RU"/>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kk-KZ" sz="1400" dirty="0">
                          <a:solidFill>
                            <a:srgbClr val="FF0000"/>
                          </a:solidFill>
                          <a:effectLst/>
                          <a:latin typeface="Arial Narrow" panose="020B0606020202030204" pitchFamily="34" charset="0"/>
                        </a:rPr>
                        <a:t>14. </a:t>
                      </a:r>
                      <a:r>
                        <a:rPr lang="kk-KZ" sz="1400" dirty="0">
                          <a:solidFill>
                            <a:srgbClr val="002060"/>
                          </a:solidFill>
                          <a:effectLst/>
                          <a:latin typeface="Arial Narrow" panose="020B0606020202030204" pitchFamily="34" charset="0"/>
                        </a:rPr>
                        <a:t>Прием при а</a:t>
                      </a:r>
                      <a:r>
                        <a:rPr lang="ru-RU" sz="1400" dirty="0" err="1">
                          <a:solidFill>
                            <a:srgbClr val="002060"/>
                          </a:solidFill>
                          <a:effectLst/>
                          <a:latin typeface="Arial Narrow" panose="020B0606020202030204" pitchFamily="34" charset="0"/>
                        </a:rPr>
                        <a:t>нтенатально</a:t>
                      </a:r>
                      <a:r>
                        <a:rPr lang="kk-KZ" sz="1400" dirty="0">
                          <a:solidFill>
                            <a:srgbClr val="002060"/>
                          </a:solidFill>
                          <a:effectLst/>
                          <a:latin typeface="Arial Narrow" panose="020B0606020202030204" pitchFamily="34" charset="0"/>
                        </a:rPr>
                        <a:t>м</a:t>
                      </a:r>
                      <a:r>
                        <a:rPr lang="ru-RU" sz="1400" dirty="0">
                          <a:solidFill>
                            <a:srgbClr val="002060"/>
                          </a:solidFill>
                          <a:effectLst/>
                          <a:latin typeface="Arial Narrow" panose="020B0606020202030204" pitchFamily="34" charset="0"/>
                        </a:rPr>
                        <a:t> </a:t>
                      </a:r>
                      <a:r>
                        <a:rPr lang="ru-RU" sz="1400" dirty="0" err="1">
                          <a:solidFill>
                            <a:srgbClr val="002060"/>
                          </a:solidFill>
                          <a:effectLst/>
                          <a:latin typeface="Arial Narrow" panose="020B0606020202030204" pitchFamily="34" charset="0"/>
                        </a:rPr>
                        <a:t>наблюдени</a:t>
                      </a:r>
                      <a:r>
                        <a:rPr lang="kk-KZ" sz="1400" dirty="0">
                          <a:solidFill>
                            <a:srgbClr val="002060"/>
                          </a:solidFill>
                          <a:effectLst/>
                          <a:latin typeface="Arial Narrow" panose="020B0606020202030204" pitchFamily="34" charset="0"/>
                        </a:rPr>
                        <a:t>и</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1587">
                <a:tc vMerge="1">
                  <a:txBody>
                    <a:bodyPr/>
                    <a:lstStyle/>
                    <a:p>
                      <a:endParaRPr lang="ru-RU"/>
                    </a:p>
                  </a:txBody>
                  <a:tcPr/>
                </a:tc>
                <a:tc vMerge="1">
                  <a:txBody>
                    <a:bodyPr/>
                    <a:lstStyle/>
                    <a:p>
                      <a:endParaRPr lang="ru-RU"/>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kk-KZ" sz="1400" dirty="0">
                          <a:solidFill>
                            <a:srgbClr val="FF0000"/>
                          </a:solidFill>
                          <a:effectLst/>
                          <a:latin typeface="Arial Narrow" panose="020B0606020202030204" pitchFamily="34" charset="0"/>
                        </a:rPr>
                        <a:t>15. </a:t>
                      </a:r>
                      <a:r>
                        <a:rPr lang="kk-KZ" sz="1400" dirty="0">
                          <a:solidFill>
                            <a:srgbClr val="002060"/>
                          </a:solidFill>
                          <a:effectLst/>
                          <a:latin typeface="Arial Narrow" panose="020B0606020202030204" pitchFamily="34" charset="0"/>
                        </a:rPr>
                        <a:t>Прием при п</a:t>
                      </a:r>
                      <a:r>
                        <a:rPr lang="ru-RU" sz="1400" dirty="0" err="1">
                          <a:solidFill>
                            <a:srgbClr val="002060"/>
                          </a:solidFill>
                          <a:effectLst/>
                          <a:latin typeface="Arial Narrow" panose="020B0606020202030204" pitchFamily="34" charset="0"/>
                        </a:rPr>
                        <a:t>остнатально</a:t>
                      </a:r>
                      <a:r>
                        <a:rPr lang="kk-KZ" sz="1400" dirty="0">
                          <a:solidFill>
                            <a:srgbClr val="002060"/>
                          </a:solidFill>
                          <a:effectLst/>
                          <a:latin typeface="Arial Narrow" panose="020B0606020202030204" pitchFamily="34" charset="0"/>
                        </a:rPr>
                        <a:t>м</a:t>
                      </a:r>
                      <a:r>
                        <a:rPr lang="ru-RU" sz="1400" dirty="0">
                          <a:solidFill>
                            <a:srgbClr val="002060"/>
                          </a:solidFill>
                          <a:effectLst/>
                          <a:latin typeface="Arial Narrow" panose="020B0606020202030204" pitchFamily="34" charset="0"/>
                        </a:rPr>
                        <a:t> </a:t>
                      </a:r>
                      <a:r>
                        <a:rPr lang="ru-RU" sz="1400" dirty="0" err="1">
                          <a:solidFill>
                            <a:srgbClr val="002060"/>
                          </a:solidFill>
                          <a:effectLst/>
                          <a:latin typeface="Arial Narrow" panose="020B0606020202030204" pitchFamily="34" charset="0"/>
                        </a:rPr>
                        <a:t>наблюдени</a:t>
                      </a:r>
                      <a:r>
                        <a:rPr lang="kk-KZ" sz="1400" dirty="0">
                          <a:solidFill>
                            <a:srgbClr val="002060"/>
                          </a:solidFill>
                          <a:effectLst/>
                          <a:latin typeface="Arial Narrow" panose="020B0606020202030204" pitchFamily="34" charset="0"/>
                        </a:rPr>
                        <a:t>и</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38018">
                <a:tc vMerge="1">
                  <a:txBody>
                    <a:bodyPr/>
                    <a:lstStyle/>
                    <a:p>
                      <a:endParaRPr lang="ru-RU"/>
                    </a:p>
                  </a:txBody>
                  <a:tcPr/>
                </a:tc>
                <a:tc vMerge="1">
                  <a:txBody>
                    <a:bodyPr/>
                    <a:lstStyle/>
                    <a:p>
                      <a:endParaRPr lang="ru-RU"/>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dirty="0">
                          <a:solidFill>
                            <a:srgbClr val="FF0000"/>
                          </a:solidFill>
                          <a:effectLst/>
                          <a:latin typeface="Arial Narrow" panose="020B0606020202030204" pitchFamily="34" charset="0"/>
                        </a:rPr>
                        <a:t>16. </a:t>
                      </a:r>
                      <a:r>
                        <a:rPr lang="ru-RU" sz="1400" dirty="0">
                          <a:solidFill>
                            <a:srgbClr val="002060"/>
                          </a:solidFill>
                          <a:effectLst/>
                          <a:latin typeface="Arial Narrow" panose="020B0606020202030204" pitchFamily="34" charset="0"/>
                        </a:rPr>
                        <a:t>Услуги по охране здоровья обучающихся (школьная медицина)</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1587">
                <a:tc vMerge="1">
                  <a:txBody>
                    <a:bodyPr/>
                    <a:lstStyle/>
                    <a:p>
                      <a:endParaRPr lang="ru-RU"/>
                    </a:p>
                  </a:txBody>
                  <a:tcPr/>
                </a:tc>
                <a:tc vMerge="1">
                  <a:txBody>
                    <a:bodyPr/>
                    <a:lstStyle/>
                    <a:p>
                      <a:endParaRPr lang="ru-RU"/>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en-US" sz="1400" dirty="0">
                          <a:solidFill>
                            <a:srgbClr val="FF0000"/>
                          </a:solidFill>
                          <a:effectLst/>
                          <a:latin typeface="Arial Narrow" panose="020B0606020202030204" pitchFamily="34" charset="0"/>
                        </a:rPr>
                        <a:t>17</a:t>
                      </a:r>
                      <a:r>
                        <a:rPr lang="ru-RU" sz="1400" dirty="0">
                          <a:solidFill>
                            <a:srgbClr val="FF0000"/>
                          </a:solidFill>
                          <a:effectLst/>
                          <a:latin typeface="Arial Narrow" panose="020B0606020202030204" pitchFamily="34" charset="0"/>
                        </a:rPr>
                        <a:t>. </a:t>
                      </a:r>
                      <a:r>
                        <a:rPr lang="ru-RU" sz="1400" dirty="0">
                          <a:solidFill>
                            <a:srgbClr val="002060"/>
                          </a:solidFill>
                          <a:effectLst/>
                          <a:latin typeface="Arial Narrow" panose="020B0606020202030204" pitchFamily="34" charset="0"/>
                        </a:rPr>
                        <a:t>Мероприятия по здоровому образу жизни</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1587">
                <a:tc vMerge="1">
                  <a:txBody>
                    <a:bodyPr/>
                    <a:lstStyle/>
                    <a:p>
                      <a:endParaRPr lang="ru-RU"/>
                    </a:p>
                  </a:txBody>
                  <a:tcPr/>
                </a:tc>
                <a:tc vMerge="1">
                  <a:txBody>
                    <a:bodyPr/>
                    <a:lstStyle/>
                    <a:p>
                      <a:endParaRPr lang="ru-RU"/>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kk-KZ" sz="1400" dirty="0">
                          <a:solidFill>
                            <a:srgbClr val="FF0000"/>
                          </a:solidFill>
                          <a:effectLst/>
                          <a:latin typeface="Arial Narrow" panose="020B0606020202030204" pitchFamily="34" charset="0"/>
                        </a:rPr>
                        <a:t>18. </a:t>
                      </a:r>
                      <a:r>
                        <a:rPr lang="kk-KZ" sz="1400" dirty="0">
                          <a:solidFill>
                            <a:srgbClr val="002060"/>
                          </a:solidFill>
                          <a:effectLst/>
                          <a:latin typeface="Arial Narrow" panose="020B0606020202030204" pitchFamily="34" charset="0"/>
                        </a:rPr>
                        <a:t>Платные медосмотры</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1587">
                <a:tc vMerge="1">
                  <a:txBody>
                    <a:bodyPr/>
                    <a:lstStyle/>
                    <a:p>
                      <a:endParaRPr lang="ru-RU"/>
                    </a:p>
                  </a:txBody>
                  <a:tcPr/>
                </a:tc>
                <a:tc vMerge="1">
                  <a:txBody>
                    <a:bodyPr/>
                    <a:lstStyle/>
                    <a:p>
                      <a:endParaRPr lang="ru-RU"/>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kk-KZ" sz="1400" dirty="0">
                          <a:solidFill>
                            <a:srgbClr val="FF0000"/>
                          </a:solidFill>
                          <a:effectLst/>
                          <a:latin typeface="Arial Narrow" panose="020B0606020202030204" pitchFamily="34" charset="0"/>
                        </a:rPr>
                        <a:t>19. </a:t>
                      </a:r>
                      <a:r>
                        <a:rPr lang="kk-KZ" sz="1400" dirty="0">
                          <a:solidFill>
                            <a:srgbClr val="002060"/>
                          </a:solidFill>
                          <a:effectLst/>
                          <a:latin typeface="Arial Narrow" panose="020B0606020202030204" pitchFamily="34" charset="0"/>
                        </a:rPr>
                        <a:t>Стоматологические услуги</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18745">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R="0" algn="ctr" rtl="0">
                        <a:lnSpc>
                          <a:spcPct val="107000"/>
                        </a:lnSpc>
                        <a:spcBef>
                          <a:spcPts val="0"/>
                        </a:spcBef>
                        <a:spcAft>
                          <a:spcPts val="0"/>
                        </a:spcAft>
                        <a:buClr>
                          <a:srgbClr val="000000"/>
                        </a:buClr>
                        <a:buFont typeface="Arial"/>
                      </a:pPr>
                      <a:r>
                        <a:rPr lang="ru-RU" sz="1400" b="1" i="0" u="none" strike="noStrike" cap="none" dirty="0">
                          <a:solidFill>
                            <a:srgbClr val="FF0000"/>
                          </a:solidFill>
                          <a:effectLst/>
                          <a:latin typeface="Arial Narrow" panose="020B0606020202030204" pitchFamily="34" charset="0"/>
                          <a:ea typeface="+mn-ea"/>
                          <a:cs typeface="+mn-cs"/>
                          <a:sym typeface="Arial"/>
                        </a:rPr>
                        <a:t>4</a:t>
                      </a: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algn="l" rtl="0">
                        <a:lnSpc>
                          <a:spcPct val="107000"/>
                        </a:lnSpc>
                        <a:spcBef>
                          <a:spcPts val="0"/>
                        </a:spcBef>
                        <a:spcAft>
                          <a:spcPts val="0"/>
                        </a:spcAft>
                        <a:buClr>
                          <a:srgbClr val="000000"/>
                        </a:buClr>
                        <a:buFont typeface="Arial"/>
                      </a:pPr>
                      <a:r>
                        <a:rPr lang="ru-RU" sz="1400" b="1" i="0" u="none" strike="noStrike" cap="none" dirty="0">
                          <a:solidFill>
                            <a:srgbClr val="002060"/>
                          </a:solidFill>
                          <a:effectLst/>
                          <a:latin typeface="Arial Narrow" panose="020B0606020202030204" pitchFamily="34" charset="0"/>
                          <a:ea typeface="+mn-ea"/>
                          <a:cs typeface="+mn-cs"/>
                          <a:sym typeface="Arial"/>
                        </a:rPr>
                        <a:t>Динамическое наблюдение</a:t>
                      </a: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dirty="0">
                          <a:solidFill>
                            <a:srgbClr val="FF0000"/>
                          </a:solidFill>
                          <a:effectLst/>
                          <a:latin typeface="Arial Narrow" panose="020B0606020202030204" pitchFamily="34" charset="0"/>
                        </a:rPr>
                        <a:t>20. </a:t>
                      </a:r>
                      <a:r>
                        <a:rPr lang="ru-RU" sz="1400" dirty="0">
                          <a:solidFill>
                            <a:srgbClr val="002060"/>
                          </a:solidFill>
                          <a:effectLst/>
                          <a:latin typeface="Arial Narrow" panose="020B0606020202030204" pitchFamily="34" charset="0"/>
                        </a:rPr>
                        <a:t>Динамическое наблюдение с хроническими заболеваниями (в том числе ПУЗ)</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01587">
                <a:tc rowSpan="2">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lnSpc>
                          <a:spcPct val="107000"/>
                        </a:lnSpc>
                        <a:spcAft>
                          <a:spcPts val="0"/>
                        </a:spcAft>
                      </a:pPr>
                      <a:r>
                        <a:rPr lang="en-US" sz="1400" b="1" dirty="0">
                          <a:solidFill>
                            <a:srgbClr val="FF0000"/>
                          </a:solidFill>
                          <a:effectLst/>
                          <a:latin typeface="Arial Narrow" panose="020B0606020202030204" pitchFamily="34" charset="0"/>
                        </a:rPr>
                        <a:t>5</a:t>
                      </a:r>
                      <a:endParaRPr lang="ru-RU"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b="1" dirty="0">
                          <a:solidFill>
                            <a:srgbClr val="002060"/>
                          </a:solidFill>
                          <a:effectLst/>
                          <a:latin typeface="Arial Narrow" panose="020B0606020202030204" pitchFamily="34" charset="0"/>
                        </a:rPr>
                        <a:t>Медико-социальные услуги</a:t>
                      </a:r>
                      <a:endParaRPr lang="ru-RU" sz="14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dirty="0">
                          <a:solidFill>
                            <a:srgbClr val="FF0000"/>
                          </a:solidFill>
                          <a:effectLst/>
                          <a:latin typeface="Arial Narrow" panose="020B0606020202030204" pitchFamily="34" charset="0"/>
                        </a:rPr>
                        <a:t>21. </a:t>
                      </a:r>
                      <a:r>
                        <a:rPr lang="ru-RU" sz="1400" dirty="0">
                          <a:solidFill>
                            <a:srgbClr val="002060"/>
                          </a:solidFill>
                          <a:effectLst/>
                          <a:latin typeface="Arial Narrow" panose="020B0606020202030204" pitchFamily="34" charset="0"/>
                        </a:rPr>
                        <a:t>Медико-социальная поддержка</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34451">
                <a:tc vMerge="1">
                  <a:txBody>
                    <a:bodyPr/>
                    <a:lstStyle/>
                    <a:p>
                      <a:endParaRPr lang="ru-RU"/>
                    </a:p>
                  </a:txBody>
                  <a:tcPr/>
                </a:tc>
                <a:tc vMerge="1">
                  <a:txBody>
                    <a:bodyPr/>
                    <a:lstStyle/>
                    <a:p>
                      <a:endParaRPr lang="ru-RU"/>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dirty="0">
                          <a:solidFill>
                            <a:srgbClr val="FF0000"/>
                          </a:solidFill>
                          <a:effectLst/>
                          <a:latin typeface="Arial Narrow" panose="020B0606020202030204" pitchFamily="34" charset="0"/>
                        </a:rPr>
                        <a:t>22. </a:t>
                      </a:r>
                      <a:r>
                        <a:rPr lang="ru-RU" sz="1400" dirty="0">
                          <a:solidFill>
                            <a:srgbClr val="002060"/>
                          </a:solidFill>
                          <a:effectLst/>
                          <a:latin typeface="Arial Narrow" panose="020B0606020202030204" pitchFamily="34" charset="0"/>
                        </a:rPr>
                        <a:t>Психологическая поддержка</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01587">
                <a:tc rowSpan="3">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lnSpc>
                          <a:spcPct val="107000"/>
                        </a:lnSpc>
                        <a:spcAft>
                          <a:spcPts val="0"/>
                        </a:spcAft>
                      </a:pPr>
                      <a:r>
                        <a:rPr lang="en-US" sz="1400" b="1" dirty="0">
                          <a:solidFill>
                            <a:srgbClr val="FF0000"/>
                          </a:solidFill>
                          <a:effectLst/>
                          <a:latin typeface="Arial Narrow" panose="020B0606020202030204" pitchFamily="34" charset="0"/>
                        </a:rPr>
                        <a:t>6</a:t>
                      </a:r>
                      <a:endParaRPr lang="ru-RU"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b="1" dirty="0">
                          <a:solidFill>
                            <a:srgbClr val="002060"/>
                          </a:solidFill>
                          <a:effectLst/>
                          <a:latin typeface="Arial Narrow" panose="020B0606020202030204" pitchFamily="34" charset="0"/>
                        </a:rPr>
                        <a:t>Административный</a:t>
                      </a:r>
                      <a:endParaRPr lang="ru-RU" sz="14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dirty="0">
                          <a:solidFill>
                            <a:srgbClr val="FF0000"/>
                          </a:solidFill>
                          <a:effectLst/>
                          <a:latin typeface="Arial Narrow" panose="020B0606020202030204" pitchFamily="34" charset="0"/>
                        </a:rPr>
                        <a:t>23. </a:t>
                      </a:r>
                      <a:r>
                        <a:rPr lang="ru-RU" sz="1400" dirty="0">
                          <a:solidFill>
                            <a:srgbClr val="002060"/>
                          </a:solidFill>
                          <a:effectLst/>
                          <a:latin typeface="Arial Narrow" panose="020B0606020202030204" pitchFamily="34" charset="0"/>
                        </a:rPr>
                        <a:t>Административный</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201587">
                <a:tc vMerge="1">
                  <a:txBody>
                    <a:bodyPr/>
                    <a:lstStyle/>
                    <a:p>
                      <a:endParaRPr lang="ru-RU"/>
                    </a:p>
                  </a:txBody>
                  <a:tcPr/>
                </a:tc>
                <a:tc vMerge="1">
                  <a:txBody>
                    <a:bodyPr/>
                    <a:lstStyle/>
                    <a:p>
                      <a:endParaRPr lang="ru-RU"/>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dirty="0">
                          <a:solidFill>
                            <a:srgbClr val="FF0000"/>
                          </a:solidFill>
                          <a:effectLst/>
                          <a:latin typeface="Arial Narrow" panose="020B0606020202030204" pitchFamily="34" charset="0"/>
                        </a:rPr>
                        <a:t>24. </a:t>
                      </a:r>
                      <a:r>
                        <a:rPr lang="ru-RU" sz="1400" dirty="0">
                          <a:solidFill>
                            <a:srgbClr val="002060"/>
                          </a:solidFill>
                          <a:effectLst/>
                          <a:latin typeface="Arial Narrow" panose="020B0606020202030204" pitchFamily="34" charset="0"/>
                        </a:rPr>
                        <a:t>Оформление документов на медико-социальную экспертизу </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r h="201587">
                <a:tc vMerge="1">
                  <a:txBody>
                    <a:bodyPr/>
                    <a:lstStyle/>
                    <a:p>
                      <a:endParaRPr lang="ru-RU"/>
                    </a:p>
                  </a:txBody>
                  <a:tcPr/>
                </a:tc>
                <a:tc vMerge="1">
                  <a:txBody>
                    <a:bodyPr/>
                    <a:lstStyle/>
                    <a:p>
                      <a:endParaRPr lang="ru-RU"/>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ru-RU" sz="1400" dirty="0">
                          <a:solidFill>
                            <a:srgbClr val="FF0000"/>
                          </a:solidFill>
                          <a:effectLst/>
                          <a:latin typeface="Arial Narrow" panose="020B0606020202030204" pitchFamily="34" charset="0"/>
                        </a:rPr>
                        <a:t>25. </a:t>
                      </a:r>
                      <a:r>
                        <a:rPr lang="ru-RU" sz="1400" dirty="0">
                          <a:solidFill>
                            <a:srgbClr val="002060"/>
                          </a:solidFill>
                          <a:effectLst/>
                          <a:latin typeface="Arial Narrow" panose="020B0606020202030204" pitchFamily="34" charset="0"/>
                        </a:rPr>
                        <a:t>Выписка рецептов</a:t>
                      </a:r>
                      <a:endParaRPr lang="ru-RU" sz="14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25"/>
                  </a:ext>
                </a:extLst>
              </a:tr>
            </a:tbl>
          </a:graphicData>
        </a:graphic>
      </p:graphicFrame>
      <p:sp>
        <p:nvSpPr>
          <p:cNvPr id="9" name="Заголовок 5">
            <a:extLst>
              <a:ext uri="{FF2B5EF4-FFF2-40B4-BE49-F238E27FC236}">
                <a16:creationId xmlns:a16="http://schemas.microsoft.com/office/drawing/2014/main" id="{48AEB067-BFD6-44E5-99D1-94B4F9FB1185}"/>
              </a:ext>
            </a:extLst>
          </p:cNvPr>
          <p:cNvSpPr txBox="1">
            <a:spLocks/>
          </p:cNvSpPr>
          <p:nvPr/>
        </p:nvSpPr>
        <p:spPr>
          <a:xfrm>
            <a:off x="9755189" y="6577286"/>
            <a:ext cx="2375855" cy="33055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00" i="1" dirty="0">
                <a:solidFill>
                  <a:srgbClr val="002060"/>
                </a:solidFill>
                <a:latin typeface="Arial Narrow"/>
                <a:sym typeface="Arial Narrow"/>
              </a:rPr>
              <a:t>Приказ МЗ РК №281, с изм.№</a:t>
            </a:r>
            <a:r>
              <a:rPr lang="kk-KZ" sz="1000" i="1" dirty="0">
                <a:solidFill>
                  <a:srgbClr val="002060"/>
                </a:solidFill>
                <a:latin typeface="Arial Narrow"/>
                <a:sym typeface="Arial Narrow"/>
              </a:rPr>
              <a:t>Қ</a:t>
            </a:r>
            <a:r>
              <a:rPr lang="ru-RU" sz="1000" i="1" dirty="0">
                <a:solidFill>
                  <a:srgbClr val="002060"/>
                </a:solidFill>
                <a:latin typeface="Arial Narrow"/>
                <a:sym typeface="Arial Narrow"/>
              </a:rPr>
              <a:t>Р-ДСМ-122</a:t>
            </a:r>
          </a:p>
        </p:txBody>
      </p:sp>
    </p:spTree>
    <p:extLst>
      <p:ext uri="{BB962C8B-B14F-4D97-AF65-F5344CB8AC3E}">
        <p14:creationId xmlns:p14="http://schemas.microsoft.com/office/powerpoint/2010/main" val="19106836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17714" y="1006680"/>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10" name="Заголовок 5">
            <a:extLst>
              <a:ext uri="{FF2B5EF4-FFF2-40B4-BE49-F238E27FC236}">
                <a16:creationId xmlns:a16="http://schemas.microsoft.com/office/drawing/2014/main" id="{3C464DA9-0980-4CD0-9E84-C7AD78871155}"/>
              </a:ext>
            </a:extLst>
          </p:cNvPr>
          <p:cNvSpPr>
            <a:spLocks noGrp="1"/>
          </p:cNvSpPr>
          <p:nvPr>
            <p:ph type="title"/>
          </p:nvPr>
        </p:nvSpPr>
        <p:spPr>
          <a:xfrm>
            <a:off x="0" y="-12700"/>
            <a:ext cx="9448800" cy="825500"/>
          </a:xfrm>
        </p:spPr>
        <p:txBody>
          <a:bodyPr>
            <a:noAutofit/>
          </a:bodyPr>
          <a:lstStyle/>
          <a:p>
            <a:r>
              <a:rPr lang="ru-RU" sz="2800" b="1" dirty="0">
                <a:solidFill>
                  <a:srgbClr val="002060"/>
                </a:solidFill>
                <a:latin typeface="Arial Narrow"/>
                <a:sym typeface="Arial Narrow"/>
              </a:rPr>
              <a:t>Перечни заболеваний (дети) </a:t>
            </a:r>
          </a:p>
        </p:txBody>
      </p:sp>
      <p:pic>
        <p:nvPicPr>
          <p:cNvPr id="2" name="Рисунок 1">
            <a:extLst>
              <a:ext uri="{FF2B5EF4-FFF2-40B4-BE49-F238E27FC236}">
                <a16:creationId xmlns:a16="http://schemas.microsoft.com/office/drawing/2014/main" id="{0F41CB78-0B60-4B49-80E2-A58B9A483646}"/>
              </a:ext>
            </a:extLst>
          </p:cNvPr>
          <p:cNvPicPr>
            <a:picLocks noChangeAspect="1"/>
          </p:cNvPicPr>
          <p:nvPr/>
        </p:nvPicPr>
        <p:blipFill>
          <a:blip r:embed="rId2"/>
          <a:stretch>
            <a:fillRect/>
          </a:stretch>
        </p:blipFill>
        <p:spPr>
          <a:xfrm>
            <a:off x="246024" y="1069098"/>
            <a:ext cx="11208039" cy="5614352"/>
          </a:xfrm>
          <a:prstGeom prst="rect">
            <a:avLst/>
          </a:prstGeom>
        </p:spPr>
      </p:pic>
      <p:sp>
        <p:nvSpPr>
          <p:cNvPr id="7" name="Заголовок 5">
            <a:extLst>
              <a:ext uri="{FF2B5EF4-FFF2-40B4-BE49-F238E27FC236}">
                <a16:creationId xmlns:a16="http://schemas.microsoft.com/office/drawing/2014/main" id="{E5D2F185-F9DB-4133-AB6D-2509D5C6F585}"/>
              </a:ext>
            </a:extLst>
          </p:cNvPr>
          <p:cNvSpPr txBox="1">
            <a:spLocks/>
          </p:cNvSpPr>
          <p:nvPr/>
        </p:nvSpPr>
        <p:spPr>
          <a:xfrm>
            <a:off x="10780296" y="6499550"/>
            <a:ext cx="1350720"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№168</a:t>
            </a:r>
          </a:p>
        </p:txBody>
      </p:sp>
    </p:spTree>
    <p:extLst>
      <p:ext uri="{BB962C8B-B14F-4D97-AF65-F5344CB8AC3E}">
        <p14:creationId xmlns:p14="http://schemas.microsoft.com/office/powerpoint/2010/main" val="12634166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31868" y="1256348"/>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10" name="Заголовок 5">
            <a:extLst>
              <a:ext uri="{FF2B5EF4-FFF2-40B4-BE49-F238E27FC236}">
                <a16:creationId xmlns:a16="http://schemas.microsoft.com/office/drawing/2014/main" id="{3C464DA9-0980-4CD0-9E84-C7AD78871155}"/>
              </a:ext>
            </a:extLst>
          </p:cNvPr>
          <p:cNvSpPr>
            <a:spLocks noGrp="1"/>
          </p:cNvSpPr>
          <p:nvPr>
            <p:ph type="title"/>
          </p:nvPr>
        </p:nvSpPr>
        <p:spPr>
          <a:xfrm>
            <a:off x="0" y="-12700"/>
            <a:ext cx="9448800" cy="825500"/>
          </a:xfrm>
        </p:spPr>
        <p:txBody>
          <a:bodyPr>
            <a:noAutofit/>
          </a:bodyPr>
          <a:lstStyle/>
          <a:p>
            <a:r>
              <a:rPr lang="ru-RU" sz="2800" b="1" dirty="0">
                <a:solidFill>
                  <a:srgbClr val="002060"/>
                </a:solidFill>
                <a:latin typeface="Arial Narrow"/>
                <a:sym typeface="Arial Narrow"/>
              </a:rPr>
              <a:t>Перечни заболеваний (дети) </a:t>
            </a:r>
          </a:p>
        </p:txBody>
      </p:sp>
      <p:pic>
        <p:nvPicPr>
          <p:cNvPr id="3" name="Рисунок 2">
            <a:extLst>
              <a:ext uri="{FF2B5EF4-FFF2-40B4-BE49-F238E27FC236}">
                <a16:creationId xmlns:a16="http://schemas.microsoft.com/office/drawing/2014/main" id="{0FA0ABE7-B9EA-464E-A23C-0D1A31604202}"/>
              </a:ext>
            </a:extLst>
          </p:cNvPr>
          <p:cNvPicPr>
            <a:picLocks noChangeAspect="1"/>
          </p:cNvPicPr>
          <p:nvPr/>
        </p:nvPicPr>
        <p:blipFill>
          <a:blip r:embed="rId2"/>
          <a:stretch>
            <a:fillRect/>
          </a:stretch>
        </p:blipFill>
        <p:spPr>
          <a:xfrm>
            <a:off x="368968" y="1018365"/>
            <a:ext cx="10892589" cy="5366700"/>
          </a:xfrm>
          <a:prstGeom prst="rect">
            <a:avLst/>
          </a:prstGeom>
        </p:spPr>
      </p:pic>
      <p:sp>
        <p:nvSpPr>
          <p:cNvPr id="7" name="Заголовок 5">
            <a:extLst>
              <a:ext uri="{FF2B5EF4-FFF2-40B4-BE49-F238E27FC236}">
                <a16:creationId xmlns:a16="http://schemas.microsoft.com/office/drawing/2014/main" id="{8772EC4C-3FA8-42EF-8D53-3F9FB7E43360}"/>
              </a:ext>
            </a:extLst>
          </p:cNvPr>
          <p:cNvSpPr txBox="1">
            <a:spLocks/>
          </p:cNvSpPr>
          <p:nvPr/>
        </p:nvSpPr>
        <p:spPr>
          <a:xfrm>
            <a:off x="10780296" y="6499550"/>
            <a:ext cx="1350720"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№168</a:t>
            </a:r>
          </a:p>
        </p:txBody>
      </p:sp>
    </p:spTree>
    <p:extLst>
      <p:ext uri="{BB962C8B-B14F-4D97-AF65-F5344CB8AC3E}">
        <p14:creationId xmlns:p14="http://schemas.microsoft.com/office/powerpoint/2010/main" val="42839157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31868" y="1256348"/>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10" name="Заголовок 5">
            <a:extLst>
              <a:ext uri="{FF2B5EF4-FFF2-40B4-BE49-F238E27FC236}">
                <a16:creationId xmlns:a16="http://schemas.microsoft.com/office/drawing/2014/main" id="{3C464DA9-0980-4CD0-9E84-C7AD78871155}"/>
              </a:ext>
            </a:extLst>
          </p:cNvPr>
          <p:cNvSpPr>
            <a:spLocks noGrp="1"/>
          </p:cNvSpPr>
          <p:nvPr>
            <p:ph type="title"/>
          </p:nvPr>
        </p:nvSpPr>
        <p:spPr>
          <a:xfrm>
            <a:off x="0" y="-12700"/>
            <a:ext cx="9448800" cy="825500"/>
          </a:xfrm>
        </p:spPr>
        <p:txBody>
          <a:bodyPr>
            <a:noAutofit/>
          </a:bodyPr>
          <a:lstStyle/>
          <a:p>
            <a:r>
              <a:rPr lang="ru-RU" sz="2800" b="1" dirty="0">
                <a:solidFill>
                  <a:srgbClr val="002060"/>
                </a:solidFill>
                <a:latin typeface="Arial Narrow"/>
                <a:sym typeface="Arial Narrow"/>
              </a:rPr>
              <a:t>Перечни заболеваний (дети) </a:t>
            </a:r>
          </a:p>
        </p:txBody>
      </p:sp>
      <p:pic>
        <p:nvPicPr>
          <p:cNvPr id="2" name="Рисунок 1">
            <a:extLst>
              <a:ext uri="{FF2B5EF4-FFF2-40B4-BE49-F238E27FC236}">
                <a16:creationId xmlns:a16="http://schemas.microsoft.com/office/drawing/2014/main" id="{1F5F6F38-2C68-490E-894A-AA6A89784F60}"/>
              </a:ext>
            </a:extLst>
          </p:cNvPr>
          <p:cNvPicPr>
            <a:picLocks noChangeAspect="1"/>
          </p:cNvPicPr>
          <p:nvPr/>
        </p:nvPicPr>
        <p:blipFill>
          <a:blip r:embed="rId2"/>
          <a:stretch>
            <a:fillRect/>
          </a:stretch>
        </p:blipFill>
        <p:spPr>
          <a:xfrm>
            <a:off x="385011" y="1042737"/>
            <a:ext cx="10700083" cy="5614353"/>
          </a:xfrm>
          <a:prstGeom prst="rect">
            <a:avLst/>
          </a:prstGeom>
        </p:spPr>
      </p:pic>
      <p:sp>
        <p:nvSpPr>
          <p:cNvPr id="7" name="Заголовок 5">
            <a:extLst>
              <a:ext uri="{FF2B5EF4-FFF2-40B4-BE49-F238E27FC236}">
                <a16:creationId xmlns:a16="http://schemas.microsoft.com/office/drawing/2014/main" id="{48139E0C-0791-4761-9E54-E0CF7A4A2A5B}"/>
              </a:ext>
            </a:extLst>
          </p:cNvPr>
          <p:cNvSpPr txBox="1">
            <a:spLocks/>
          </p:cNvSpPr>
          <p:nvPr/>
        </p:nvSpPr>
        <p:spPr>
          <a:xfrm>
            <a:off x="10780296" y="6499550"/>
            <a:ext cx="1350720"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№168</a:t>
            </a:r>
          </a:p>
        </p:txBody>
      </p:sp>
    </p:spTree>
    <p:extLst>
      <p:ext uri="{BB962C8B-B14F-4D97-AF65-F5344CB8AC3E}">
        <p14:creationId xmlns:p14="http://schemas.microsoft.com/office/powerpoint/2010/main" val="1053823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31868" y="1256348"/>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10" name="Заголовок 5">
            <a:extLst>
              <a:ext uri="{FF2B5EF4-FFF2-40B4-BE49-F238E27FC236}">
                <a16:creationId xmlns:a16="http://schemas.microsoft.com/office/drawing/2014/main" id="{3C464DA9-0980-4CD0-9E84-C7AD78871155}"/>
              </a:ext>
            </a:extLst>
          </p:cNvPr>
          <p:cNvSpPr>
            <a:spLocks noGrp="1"/>
          </p:cNvSpPr>
          <p:nvPr>
            <p:ph type="title"/>
          </p:nvPr>
        </p:nvSpPr>
        <p:spPr>
          <a:xfrm>
            <a:off x="0" y="-12700"/>
            <a:ext cx="9448800" cy="825500"/>
          </a:xfrm>
        </p:spPr>
        <p:txBody>
          <a:bodyPr>
            <a:noAutofit/>
          </a:bodyPr>
          <a:lstStyle/>
          <a:p>
            <a:r>
              <a:rPr lang="ru-RU" sz="2800" b="1" dirty="0">
                <a:solidFill>
                  <a:srgbClr val="002060"/>
                </a:solidFill>
                <a:latin typeface="Arial Narrow"/>
                <a:sym typeface="Arial Narrow"/>
              </a:rPr>
              <a:t>Перечни заболеваний (дети) </a:t>
            </a:r>
          </a:p>
        </p:txBody>
      </p:sp>
      <p:pic>
        <p:nvPicPr>
          <p:cNvPr id="3" name="Рисунок 2">
            <a:extLst>
              <a:ext uri="{FF2B5EF4-FFF2-40B4-BE49-F238E27FC236}">
                <a16:creationId xmlns:a16="http://schemas.microsoft.com/office/drawing/2014/main" id="{CE28CCEF-D3CF-4A1D-A32C-4CD3AC1DF3D7}"/>
              </a:ext>
            </a:extLst>
          </p:cNvPr>
          <p:cNvPicPr>
            <a:picLocks noChangeAspect="1"/>
          </p:cNvPicPr>
          <p:nvPr/>
        </p:nvPicPr>
        <p:blipFill>
          <a:blip r:embed="rId2"/>
          <a:stretch>
            <a:fillRect/>
          </a:stretch>
        </p:blipFill>
        <p:spPr>
          <a:xfrm>
            <a:off x="705853" y="1283171"/>
            <a:ext cx="10748209" cy="5245966"/>
          </a:xfrm>
          <a:prstGeom prst="rect">
            <a:avLst/>
          </a:prstGeom>
        </p:spPr>
      </p:pic>
      <p:sp>
        <p:nvSpPr>
          <p:cNvPr id="7" name="Заголовок 5">
            <a:extLst>
              <a:ext uri="{FF2B5EF4-FFF2-40B4-BE49-F238E27FC236}">
                <a16:creationId xmlns:a16="http://schemas.microsoft.com/office/drawing/2014/main" id="{436EAA02-F32B-4300-B8DD-F62920483746}"/>
              </a:ext>
            </a:extLst>
          </p:cNvPr>
          <p:cNvSpPr txBox="1">
            <a:spLocks/>
          </p:cNvSpPr>
          <p:nvPr/>
        </p:nvSpPr>
        <p:spPr>
          <a:xfrm>
            <a:off x="10780296" y="6499550"/>
            <a:ext cx="1350720"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№168</a:t>
            </a:r>
          </a:p>
        </p:txBody>
      </p:sp>
    </p:spTree>
    <p:extLst>
      <p:ext uri="{BB962C8B-B14F-4D97-AF65-F5344CB8AC3E}">
        <p14:creationId xmlns:p14="http://schemas.microsoft.com/office/powerpoint/2010/main" val="10035622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31868" y="1256348"/>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10" name="Заголовок 5">
            <a:extLst>
              <a:ext uri="{FF2B5EF4-FFF2-40B4-BE49-F238E27FC236}">
                <a16:creationId xmlns:a16="http://schemas.microsoft.com/office/drawing/2014/main" id="{3C464DA9-0980-4CD0-9E84-C7AD78871155}"/>
              </a:ext>
            </a:extLst>
          </p:cNvPr>
          <p:cNvSpPr>
            <a:spLocks noGrp="1"/>
          </p:cNvSpPr>
          <p:nvPr>
            <p:ph type="title"/>
          </p:nvPr>
        </p:nvSpPr>
        <p:spPr>
          <a:xfrm>
            <a:off x="0" y="-12700"/>
            <a:ext cx="9448800" cy="825500"/>
          </a:xfrm>
        </p:spPr>
        <p:txBody>
          <a:bodyPr>
            <a:noAutofit/>
          </a:bodyPr>
          <a:lstStyle/>
          <a:p>
            <a:r>
              <a:rPr lang="ru-RU" sz="2800" b="1" dirty="0">
                <a:solidFill>
                  <a:srgbClr val="002060"/>
                </a:solidFill>
                <a:latin typeface="Arial Narrow"/>
                <a:sym typeface="Arial Narrow"/>
              </a:rPr>
              <a:t>Перечни заболеваний (дети) </a:t>
            </a:r>
          </a:p>
        </p:txBody>
      </p:sp>
      <p:pic>
        <p:nvPicPr>
          <p:cNvPr id="2" name="Рисунок 1">
            <a:extLst>
              <a:ext uri="{FF2B5EF4-FFF2-40B4-BE49-F238E27FC236}">
                <a16:creationId xmlns:a16="http://schemas.microsoft.com/office/drawing/2014/main" id="{190D5054-019E-4823-8D34-3ACF5A029EA2}"/>
              </a:ext>
            </a:extLst>
          </p:cNvPr>
          <p:cNvPicPr>
            <a:picLocks noChangeAspect="1"/>
          </p:cNvPicPr>
          <p:nvPr/>
        </p:nvPicPr>
        <p:blipFill>
          <a:blip r:embed="rId2"/>
          <a:stretch>
            <a:fillRect/>
          </a:stretch>
        </p:blipFill>
        <p:spPr>
          <a:xfrm>
            <a:off x="417095" y="1229525"/>
            <a:ext cx="11357810" cy="5010854"/>
          </a:xfrm>
          <a:prstGeom prst="rect">
            <a:avLst/>
          </a:prstGeom>
        </p:spPr>
      </p:pic>
      <p:sp>
        <p:nvSpPr>
          <p:cNvPr id="7" name="Заголовок 5">
            <a:extLst>
              <a:ext uri="{FF2B5EF4-FFF2-40B4-BE49-F238E27FC236}">
                <a16:creationId xmlns:a16="http://schemas.microsoft.com/office/drawing/2014/main" id="{1D04DCE7-BD79-481E-8066-A42BFCC724C6}"/>
              </a:ext>
            </a:extLst>
          </p:cNvPr>
          <p:cNvSpPr txBox="1">
            <a:spLocks/>
          </p:cNvSpPr>
          <p:nvPr/>
        </p:nvSpPr>
        <p:spPr>
          <a:xfrm>
            <a:off x="10780296" y="6499550"/>
            <a:ext cx="1350720"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№168</a:t>
            </a:r>
          </a:p>
        </p:txBody>
      </p:sp>
    </p:spTree>
    <p:extLst>
      <p:ext uri="{BB962C8B-B14F-4D97-AF65-F5344CB8AC3E}">
        <p14:creationId xmlns:p14="http://schemas.microsoft.com/office/powerpoint/2010/main" val="25307458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31868" y="1256348"/>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10" name="Заголовок 5">
            <a:extLst>
              <a:ext uri="{FF2B5EF4-FFF2-40B4-BE49-F238E27FC236}">
                <a16:creationId xmlns:a16="http://schemas.microsoft.com/office/drawing/2014/main" id="{3C464DA9-0980-4CD0-9E84-C7AD78871155}"/>
              </a:ext>
            </a:extLst>
          </p:cNvPr>
          <p:cNvSpPr>
            <a:spLocks noGrp="1"/>
          </p:cNvSpPr>
          <p:nvPr>
            <p:ph type="title"/>
          </p:nvPr>
        </p:nvSpPr>
        <p:spPr>
          <a:xfrm>
            <a:off x="0" y="-12700"/>
            <a:ext cx="9448800" cy="825500"/>
          </a:xfrm>
        </p:spPr>
        <p:txBody>
          <a:bodyPr>
            <a:noAutofit/>
          </a:bodyPr>
          <a:lstStyle/>
          <a:p>
            <a:r>
              <a:rPr lang="ru-RU" sz="2800" b="1" dirty="0">
                <a:solidFill>
                  <a:srgbClr val="002060"/>
                </a:solidFill>
                <a:latin typeface="Arial Narrow"/>
                <a:sym typeface="Arial Narrow"/>
              </a:rPr>
              <a:t>Перечни заболеваний (дети) </a:t>
            </a:r>
          </a:p>
        </p:txBody>
      </p:sp>
      <p:sp>
        <p:nvSpPr>
          <p:cNvPr id="7" name="Заголовок 5">
            <a:extLst>
              <a:ext uri="{FF2B5EF4-FFF2-40B4-BE49-F238E27FC236}">
                <a16:creationId xmlns:a16="http://schemas.microsoft.com/office/drawing/2014/main" id="{96E7A979-5661-4A55-A891-FEEF8BDCF4F4}"/>
              </a:ext>
            </a:extLst>
          </p:cNvPr>
          <p:cNvSpPr txBox="1">
            <a:spLocks/>
          </p:cNvSpPr>
          <p:nvPr/>
        </p:nvSpPr>
        <p:spPr>
          <a:xfrm>
            <a:off x="10780296" y="6499550"/>
            <a:ext cx="1350720"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№168</a:t>
            </a:r>
          </a:p>
        </p:txBody>
      </p:sp>
      <p:pic>
        <p:nvPicPr>
          <p:cNvPr id="2" name="Рисунок 1">
            <a:extLst>
              <a:ext uri="{FF2B5EF4-FFF2-40B4-BE49-F238E27FC236}">
                <a16:creationId xmlns:a16="http://schemas.microsoft.com/office/drawing/2014/main" id="{CCF0BB1F-3DFD-43AD-B8C9-1C520BA96F2A}"/>
              </a:ext>
            </a:extLst>
          </p:cNvPr>
          <p:cNvPicPr>
            <a:picLocks noChangeAspect="1"/>
          </p:cNvPicPr>
          <p:nvPr/>
        </p:nvPicPr>
        <p:blipFill>
          <a:blip r:embed="rId2"/>
          <a:stretch>
            <a:fillRect/>
          </a:stretch>
        </p:blipFill>
        <p:spPr>
          <a:xfrm>
            <a:off x="520117" y="1408699"/>
            <a:ext cx="11165747" cy="4782375"/>
          </a:xfrm>
          <a:prstGeom prst="rect">
            <a:avLst/>
          </a:prstGeom>
        </p:spPr>
      </p:pic>
    </p:spTree>
    <p:extLst>
      <p:ext uri="{BB962C8B-B14F-4D97-AF65-F5344CB8AC3E}">
        <p14:creationId xmlns:p14="http://schemas.microsoft.com/office/powerpoint/2010/main" val="4593560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31868" y="1256348"/>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10" name="Заголовок 5">
            <a:extLst>
              <a:ext uri="{FF2B5EF4-FFF2-40B4-BE49-F238E27FC236}">
                <a16:creationId xmlns:a16="http://schemas.microsoft.com/office/drawing/2014/main" id="{3C464DA9-0980-4CD0-9E84-C7AD78871155}"/>
              </a:ext>
            </a:extLst>
          </p:cNvPr>
          <p:cNvSpPr>
            <a:spLocks noGrp="1"/>
          </p:cNvSpPr>
          <p:nvPr>
            <p:ph type="title"/>
          </p:nvPr>
        </p:nvSpPr>
        <p:spPr>
          <a:xfrm>
            <a:off x="0" y="-12700"/>
            <a:ext cx="9448800" cy="825500"/>
          </a:xfrm>
        </p:spPr>
        <p:txBody>
          <a:bodyPr>
            <a:noAutofit/>
          </a:bodyPr>
          <a:lstStyle/>
          <a:p>
            <a:r>
              <a:rPr lang="ru-RU" sz="2800" b="1" dirty="0">
                <a:solidFill>
                  <a:srgbClr val="002060"/>
                </a:solidFill>
                <a:latin typeface="Arial Narrow"/>
                <a:sym typeface="Arial Narrow"/>
              </a:rPr>
              <a:t>Перечни заболеваний (сестринский уход) </a:t>
            </a:r>
          </a:p>
        </p:txBody>
      </p:sp>
      <p:pic>
        <p:nvPicPr>
          <p:cNvPr id="2" name="Рисунок 1">
            <a:extLst>
              <a:ext uri="{FF2B5EF4-FFF2-40B4-BE49-F238E27FC236}">
                <a16:creationId xmlns:a16="http://schemas.microsoft.com/office/drawing/2014/main" id="{0CFA7DAC-2E1B-4283-B951-F9A1C2E21DF7}"/>
              </a:ext>
            </a:extLst>
          </p:cNvPr>
          <p:cNvPicPr>
            <a:picLocks noChangeAspect="1"/>
          </p:cNvPicPr>
          <p:nvPr/>
        </p:nvPicPr>
        <p:blipFill>
          <a:blip r:embed="rId2"/>
          <a:stretch>
            <a:fillRect/>
          </a:stretch>
        </p:blipFill>
        <p:spPr>
          <a:xfrm>
            <a:off x="497305" y="899574"/>
            <a:ext cx="10603831" cy="5741858"/>
          </a:xfrm>
          <a:prstGeom prst="rect">
            <a:avLst/>
          </a:prstGeom>
        </p:spPr>
      </p:pic>
      <p:sp>
        <p:nvSpPr>
          <p:cNvPr id="7" name="Заголовок 5">
            <a:extLst>
              <a:ext uri="{FF2B5EF4-FFF2-40B4-BE49-F238E27FC236}">
                <a16:creationId xmlns:a16="http://schemas.microsoft.com/office/drawing/2014/main" id="{5DAF932B-7DAE-4F12-8D82-A2663AB8892D}"/>
              </a:ext>
            </a:extLst>
          </p:cNvPr>
          <p:cNvSpPr txBox="1">
            <a:spLocks/>
          </p:cNvSpPr>
          <p:nvPr/>
        </p:nvSpPr>
        <p:spPr>
          <a:xfrm>
            <a:off x="10780296" y="6499550"/>
            <a:ext cx="1350720"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№168</a:t>
            </a:r>
          </a:p>
        </p:txBody>
      </p:sp>
    </p:spTree>
    <p:extLst>
      <p:ext uri="{BB962C8B-B14F-4D97-AF65-F5344CB8AC3E}">
        <p14:creationId xmlns:p14="http://schemas.microsoft.com/office/powerpoint/2010/main" val="13197098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31868" y="1256348"/>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10" name="Заголовок 5">
            <a:extLst>
              <a:ext uri="{FF2B5EF4-FFF2-40B4-BE49-F238E27FC236}">
                <a16:creationId xmlns:a16="http://schemas.microsoft.com/office/drawing/2014/main" id="{3C464DA9-0980-4CD0-9E84-C7AD78871155}"/>
              </a:ext>
            </a:extLst>
          </p:cNvPr>
          <p:cNvSpPr>
            <a:spLocks noGrp="1"/>
          </p:cNvSpPr>
          <p:nvPr>
            <p:ph type="title"/>
          </p:nvPr>
        </p:nvSpPr>
        <p:spPr>
          <a:xfrm>
            <a:off x="0" y="-12700"/>
            <a:ext cx="9448800" cy="825500"/>
          </a:xfrm>
        </p:spPr>
        <p:txBody>
          <a:bodyPr>
            <a:noAutofit/>
          </a:bodyPr>
          <a:lstStyle/>
          <a:p>
            <a:r>
              <a:rPr lang="ru-RU" sz="2800" b="1" dirty="0">
                <a:solidFill>
                  <a:srgbClr val="002060"/>
                </a:solidFill>
                <a:latin typeface="Arial Narrow"/>
                <a:sym typeface="Arial Narrow"/>
              </a:rPr>
              <a:t>Перечни заболеваний (сестринский уход) </a:t>
            </a:r>
          </a:p>
        </p:txBody>
      </p:sp>
      <p:pic>
        <p:nvPicPr>
          <p:cNvPr id="3" name="Рисунок 2">
            <a:extLst>
              <a:ext uri="{FF2B5EF4-FFF2-40B4-BE49-F238E27FC236}">
                <a16:creationId xmlns:a16="http://schemas.microsoft.com/office/drawing/2014/main" id="{68EBFFDE-691D-4F57-B2A0-4572A441910C}"/>
              </a:ext>
            </a:extLst>
          </p:cNvPr>
          <p:cNvPicPr>
            <a:picLocks noChangeAspect="1"/>
          </p:cNvPicPr>
          <p:nvPr/>
        </p:nvPicPr>
        <p:blipFill>
          <a:blip r:embed="rId2"/>
          <a:stretch>
            <a:fillRect/>
          </a:stretch>
        </p:blipFill>
        <p:spPr>
          <a:xfrm>
            <a:off x="231868" y="1028624"/>
            <a:ext cx="11382616" cy="5614352"/>
          </a:xfrm>
          <a:prstGeom prst="rect">
            <a:avLst/>
          </a:prstGeom>
        </p:spPr>
      </p:pic>
      <p:sp>
        <p:nvSpPr>
          <p:cNvPr id="7" name="Заголовок 5">
            <a:extLst>
              <a:ext uri="{FF2B5EF4-FFF2-40B4-BE49-F238E27FC236}">
                <a16:creationId xmlns:a16="http://schemas.microsoft.com/office/drawing/2014/main" id="{9C19CD0C-DE03-4276-999D-1E1F7FAF7929}"/>
              </a:ext>
            </a:extLst>
          </p:cNvPr>
          <p:cNvSpPr txBox="1">
            <a:spLocks/>
          </p:cNvSpPr>
          <p:nvPr/>
        </p:nvSpPr>
        <p:spPr>
          <a:xfrm>
            <a:off x="10780296" y="6499550"/>
            <a:ext cx="1350720"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№168</a:t>
            </a:r>
          </a:p>
        </p:txBody>
      </p:sp>
    </p:spTree>
    <p:extLst>
      <p:ext uri="{BB962C8B-B14F-4D97-AF65-F5344CB8AC3E}">
        <p14:creationId xmlns:p14="http://schemas.microsoft.com/office/powerpoint/2010/main" val="33644700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31868" y="1256348"/>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10" name="Заголовок 5">
            <a:extLst>
              <a:ext uri="{FF2B5EF4-FFF2-40B4-BE49-F238E27FC236}">
                <a16:creationId xmlns:a16="http://schemas.microsoft.com/office/drawing/2014/main" id="{3C464DA9-0980-4CD0-9E84-C7AD78871155}"/>
              </a:ext>
            </a:extLst>
          </p:cNvPr>
          <p:cNvSpPr>
            <a:spLocks noGrp="1"/>
          </p:cNvSpPr>
          <p:nvPr>
            <p:ph type="title"/>
          </p:nvPr>
        </p:nvSpPr>
        <p:spPr>
          <a:xfrm>
            <a:off x="0" y="-12700"/>
            <a:ext cx="9448800" cy="825500"/>
          </a:xfrm>
        </p:spPr>
        <p:txBody>
          <a:bodyPr>
            <a:noAutofit/>
          </a:bodyPr>
          <a:lstStyle/>
          <a:p>
            <a:r>
              <a:rPr lang="ru-RU" sz="2800" b="1" dirty="0">
                <a:solidFill>
                  <a:srgbClr val="002060"/>
                </a:solidFill>
                <a:latin typeface="Arial Narrow"/>
                <a:sym typeface="Arial Narrow"/>
              </a:rPr>
              <a:t>Перечни заболеваний (сестринский уход) </a:t>
            </a:r>
          </a:p>
        </p:txBody>
      </p:sp>
      <p:pic>
        <p:nvPicPr>
          <p:cNvPr id="2" name="Рисунок 1">
            <a:extLst>
              <a:ext uri="{FF2B5EF4-FFF2-40B4-BE49-F238E27FC236}">
                <a16:creationId xmlns:a16="http://schemas.microsoft.com/office/drawing/2014/main" id="{347FEBC8-4159-4A3F-8780-A49720664D97}"/>
              </a:ext>
            </a:extLst>
          </p:cNvPr>
          <p:cNvPicPr>
            <a:picLocks noChangeAspect="1"/>
          </p:cNvPicPr>
          <p:nvPr/>
        </p:nvPicPr>
        <p:blipFill>
          <a:blip r:embed="rId2"/>
          <a:stretch>
            <a:fillRect/>
          </a:stretch>
        </p:blipFill>
        <p:spPr>
          <a:xfrm>
            <a:off x="417095" y="1256348"/>
            <a:ext cx="10940716" cy="4859400"/>
          </a:xfrm>
          <a:prstGeom prst="rect">
            <a:avLst/>
          </a:prstGeom>
        </p:spPr>
      </p:pic>
      <p:sp>
        <p:nvSpPr>
          <p:cNvPr id="7" name="Заголовок 5">
            <a:extLst>
              <a:ext uri="{FF2B5EF4-FFF2-40B4-BE49-F238E27FC236}">
                <a16:creationId xmlns:a16="http://schemas.microsoft.com/office/drawing/2014/main" id="{1A1F7460-B14D-4DE7-A9BE-069923890DA7}"/>
              </a:ext>
            </a:extLst>
          </p:cNvPr>
          <p:cNvSpPr txBox="1">
            <a:spLocks/>
          </p:cNvSpPr>
          <p:nvPr/>
        </p:nvSpPr>
        <p:spPr>
          <a:xfrm>
            <a:off x="10780296" y="6499550"/>
            <a:ext cx="1350720"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№168</a:t>
            </a:r>
          </a:p>
        </p:txBody>
      </p:sp>
    </p:spTree>
    <p:extLst>
      <p:ext uri="{BB962C8B-B14F-4D97-AF65-F5344CB8AC3E}">
        <p14:creationId xmlns:p14="http://schemas.microsoft.com/office/powerpoint/2010/main" val="220815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31868" y="1256348"/>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10" name="Заголовок 5">
            <a:extLst>
              <a:ext uri="{FF2B5EF4-FFF2-40B4-BE49-F238E27FC236}">
                <a16:creationId xmlns:a16="http://schemas.microsoft.com/office/drawing/2014/main" id="{3C464DA9-0980-4CD0-9E84-C7AD78871155}"/>
              </a:ext>
            </a:extLst>
          </p:cNvPr>
          <p:cNvSpPr>
            <a:spLocks noGrp="1"/>
          </p:cNvSpPr>
          <p:nvPr>
            <p:ph type="title"/>
          </p:nvPr>
        </p:nvSpPr>
        <p:spPr>
          <a:xfrm>
            <a:off x="0" y="-12700"/>
            <a:ext cx="9448800" cy="825500"/>
          </a:xfrm>
        </p:spPr>
        <p:txBody>
          <a:bodyPr>
            <a:noAutofit/>
          </a:bodyPr>
          <a:lstStyle/>
          <a:p>
            <a:r>
              <a:rPr lang="ru-RU" sz="2800" b="1" dirty="0">
                <a:solidFill>
                  <a:srgbClr val="002060"/>
                </a:solidFill>
                <a:latin typeface="Arial Narrow"/>
                <a:sym typeface="Arial Narrow"/>
              </a:rPr>
              <a:t>Перечни заболеваний (сестринский уход) </a:t>
            </a:r>
          </a:p>
        </p:txBody>
      </p:sp>
      <p:pic>
        <p:nvPicPr>
          <p:cNvPr id="3" name="Рисунок 2">
            <a:extLst>
              <a:ext uri="{FF2B5EF4-FFF2-40B4-BE49-F238E27FC236}">
                <a16:creationId xmlns:a16="http://schemas.microsoft.com/office/drawing/2014/main" id="{960E0B9B-F0F6-47F8-9EEA-41E375C22D3C}"/>
              </a:ext>
            </a:extLst>
          </p:cNvPr>
          <p:cNvPicPr>
            <a:picLocks noChangeAspect="1"/>
          </p:cNvPicPr>
          <p:nvPr/>
        </p:nvPicPr>
        <p:blipFill>
          <a:blip r:embed="rId2"/>
          <a:stretch>
            <a:fillRect/>
          </a:stretch>
        </p:blipFill>
        <p:spPr>
          <a:xfrm>
            <a:off x="930442" y="1229525"/>
            <a:ext cx="10411326" cy="4850433"/>
          </a:xfrm>
          <a:prstGeom prst="rect">
            <a:avLst/>
          </a:prstGeom>
        </p:spPr>
      </p:pic>
      <p:sp>
        <p:nvSpPr>
          <p:cNvPr id="7" name="Заголовок 5">
            <a:extLst>
              <a:ext uri="{FF2B5EF4-FFF2-40B4-BE49-F238E27FC236}">
                <a16:creationId xmlns:a16="http://schemas.microsoft.com/office/drawing/2014/main" id="{D3381D33-CEEE-416E-83B2-480BDB8228C2}"/>
              </a:ext>
            </a:extLst>
          </p:cNvPr>
          <p:cNvSpPr txBox="1">
            <a:spLocks/>
          </p:cNvSpPr>
          <p:nvPr/>
        </p:nvSpPr>
        <p:spPr>
          <a:xfrm>
            <a:off x="10780296" y="6499550"/>
            <a:ext cx="1350720"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№96</a:t>
            </a:r>
          </a:p>
        </p:txBody>
      </p:sp>
    </p:spTree>
    <p:extLst>
      <p:ext uri="{BB962C8B-B14F-4D97-AF65-F5344CB8AC3E}">
        <p14:creationId xmlns:p14="http://schemas.microsoft.com/office/powerpoint/2010/main" val="3548769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104775" y="1006680"/>
            <a:ext cx="11841201"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736939" y="3008737"/>
            <a:ext cx="10616861" cy="13255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2060"/>
              </a:solidFill>
            </a:endParaRPr>
          </a:p>
        </p:txBody>
      </p:sp>
      <p:sp>
        <p:nvSpPr>
          <p:cNvPr id="12" name="Заголовок 5">
            <a:extLst>
              <a:ext uri="{FF2B5EF4-FFF2-40B4-BE49-F238E27FC236}">
                <a16:creationId xmlns:a16="http://schemas.microsoft.com/office/drawing/2014/main" id="{49A6D6DB-B352-4CE2-BEC6-40290510CCEA}"/>
              </a:ext>
            </a:extLst>
          </p:cNvPr>
          <p:cNvSpPr>
            <a:spLocks noGrp="1"/>
          </p:cNvSpPr>
          <p:nvPr>
            <p:ph type="title"/>
          </p:nvPr>
        </p:nvSpPr>
        <p:spPr>
          <a:xfrm>
            <a:off x="1028700" y="75501"/>
            <a:ext cx="8430891" cy="680860"/>
          </a:xfrm>
        </p:spPr>
        <p:txBody>
          <a:bodyPr>
            <a:noAutofit/>
          </a:bodyPr>
          <a:lstStyle/>
          <a:p>
            <a:r>
              <a:rPr lang="ru-RU" sz="2800" b="1" dirty="0">
                <a:solidFill>
                  <a:srgbClr val="002060"/>
                </a:solidFill>
                <a:latin typeface="Arial Narrow"/>
                <a:sym typeface="Arial Narrow"/>
              </a:rPr>
              <a:t>Перечень услуг оказываемых </a:t>
            </a:r>
            <a:r>
              <a:rPr lang="ru-RU" sz="2800" b="1" dirty="0">
                <a:solidFill>
                  <a:srgbClr val="FF0000"/>
                </a:solidFill>
                <a:latin typeface="Arial Narrow"/>
                <a:sym typeface="Arial Narrow"/>
              </a:rPr>
              <a:t>СМР</a:t>
            </a:r>
            <a:r>
              <a:rPr lang="ru-RU" sz="2800" b="1" dirty="0">
                <a:solidFill>
                  <a:srgbClr val="002060"/>
                </a:solidFill>
                <a:latin typeface="Arial Narrow"/>
                <a:sym typeface="Arial Narrow"/>
              </a:rPr>
              <a:t> ПМСП</a:t>
            </a:r>
          </a:p>
        </p:txBody>
      </p:sp>
      <p:sp>
        <p:nvSpPr>
          <p:cNvPr id="14" name="Заголовок 5">
            <a:extLst>
              <a:ext uri="{FF2B5EF4-FFF2-40B4-BE49-F238E27FC236}">
                <a16:creationId xmlns:a16="http://schemas.microsoft.com/office/drawing/2014/main" id="{F3160BC8-5343-430F-8D2C-070CE3FFD8B2}"/>
              </a:ext>
            </a:extLst>
          </p:cNvPr>
          <p:cNvSpPr txBox="1">
            <a:spLocks/>
          </p:cNvSpPr>
          <p:nvPr/>
        </p:nvSpPr>
        <p:spPr>
          <a:xfrm>
            <a:off x="9711370" y="6621032"/>
            <a:ext cx="2375855" cy="33055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00" i="1" dirty="0">
                <a:solidFill>
                  <a:srgbClr val="002060"/>
                </a:solidFill>
                <a:latin typeface="Arial Narrow"/>
                <a:sym typeface="Arial Narrow"/>
              </a:rPr>
              <a:t>Приказ МЗ РК №281, с изм.№</a:t>
            </a:r>
            <a:r>
              <a:rPr lang="kk-KZ" sz="1000" i="1" dirty="0">
                <a:solidFill>
                  <a:srgbClr val="002060"/>
                </a:solidFill>
                <a:latin typeface="Arial Narrow"/>
                <a:sym typeface="Arial Narrow"/>
              </a:rPr>
              <a:t>Қ</a:t>
            </a:r>
            <a:r>
              <a:rPr lang="ru-RU" sz="1000" i="1" dirty="0">
                <a:solidFill>
                  <a:srgbClr val="002060"/>
                </a:solidFill>
                <a:latin typeface="Arial Narrow"/>
                <a:sym typeface="Arial Narrow"/>
              </a:rPr>
              <a:t>Р-ДСМ-122</a:t>
            </a:r>
          </a:p>
        </p:txBody>
      </p:sp>
      <p:pic>
        <p:nvPicPr>
          <p:cNvPr id="13" name="Рисунок 12">
            <a:extLst>
              <a:ext uri="{FF2B5EF4-FFF2-40B4-BE49-F238E27FC236}">
                <a16:creationId xmlns:a16="http://schemas.microsoft.com/office/drawing/2014/main" id="{A09F906E-6CAB-4FA5-AC1E-8FD535419D30}"/>
              </a:ext>
            </a:extLst>
          </p:cNvPr>
          <p:cNvPicPr>
            <a:picLocks noChangeAspect="1"/>
          </p:cNvPicPr>
          <p:nvPr/>
        </p:nvPicPr>
        <p:blipFill>
          <a:blip r:embed="rId2"/>
          <a:stretch>
            <a:fillRect/>
          </a:stretch>
        </p:blipFill>
        <p:spPr>
          <a:xfrm>
            <a:off x="534750" y="4435202"/>
            <a:ext cx="606900" cy="382700"/>
          </a:xfrm>
          <a:prstGeom prst="rect">
            <a:avLst/>
          </a:prstGeom>
        </p:spPr>
      </p:pic>
      <p:sp>
        <p:nvSpPr>
          <p:cNvPr id="17" name="Стрелка: вниз 16">
            <a:extLst>
              <a:ext uri="{FF2B5EF4-FFF2-40B4-BE49-F238E27FC236}">
                <a16:creationId xmlns:a16="http://schemas.microsoft.com/office/drawing/2014/main" id="{C5FF742B-B905-4ED3-830A-D336F686F06B}"/>
              </a:ext>
            </a:extLst>
          </p:cNvPr>
          <p:cNvSpPr/>
          <p:nvPr/>
        </p:nvSpPr>
        <p:spPr>
          <a:xfrm>
            <a:off x="686475" y="3990274"/>
            <a:ext cx="303450" cy="44492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8AE7C6B8-1621-49A1-B4BB-EDB419165ADC}"/>
              </a:ext>
            </a:extLst>
          </p:cNvPr>
          <p:cNvPicPr>
            <a:picLocks noChangeAspect="1"/>
          </p:cNvPicPr>
          <p:nvPr/>
        </p:nvPicPr>
        <p:blipFill>
          <a:blip r:embed="rId3"/>
          <a:stretch>
            <a:fillRect/>
          </a:stretch>
        </p:blipFill>
        <p:spPr>
          <a:xfrm>
            <a:off x="187753" y="940526"/>
            <a:ext cx="11758223" cy="5680506"/>
          </a:xfrm>
          <a:prstGeom prst="rect">
            <a:avLst/>
          </a:prstGeom>
        </p:spPr>
      </p:pic>
    </p:spTree>
    <p:extLst>
      <p:ext uri="{BB962C8B-B14F-4D97-AF65-F5344CB8AC3E}">
        <p14:creationId xmlns:p14="http://schemas.microsoft.com/office/powerpoint/2010/main" val="35732493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31868" y="1256348"/>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10" name="Заголовок 5">
            <a:extLst>
              <a:ext uri="{FF2B5EF4-FFF2-40B4-BE49-F238E27FC236}">
                <a16:creationId xmlns:a16="http://schemas.microsoft.com/office/drawing/2014/main" id="{3C464DA9-0980-4CD0-9E84-C7AD78871155}"/>
              </a:ext>
            </a:extLst>
          </p:cNvPr>
          <p:cNvSpPr>
            <a:spLocks noGrp="1"/>
          </p:cNvSpPr>
          <p:nvPr>
            <p:ph type="title"/>
          </p:nvPr>
        </p:nvSpPr>
        <p:spPr>
          <a:xfrm>
            <a:off x="0" y="-12700"/>
            <a:ext cx="9448800" cy="825500"/>
          </a:xfrm>
        </p:spPr>
        <p:txBody>
          <a:bodyPr>
            <a:noAutofit/>
          </a:bodyPr>
          <a:lstStyle/>
          <a:p>
            <a:r>
              <a:rPr lang="ru-RU" sz="2800" b="1" dirty="0">
                <a:solidFill>
                  <a:srgbClr val="002060"/>
                </a:solidFill>
                <a:latin typeface="Arial Narrow"/>
                <a:sym typeface="Arial Narrow"/>
              </a:rPr>
              <a:t>Перечни заболеваний (сестринский уход) </a:t>
            </a:r>
          </a:p>
        </p:txBody>
      </p:sp>
      <p:pic>
        <p:nvPicPr>
          <p:cNvPr id="4" name="Рисунок 3">
            <a:extLst>
              <a:ext uri="{FF2B5EF4-FFF2-40B4-BE49-F238E27FC236}">
                <a16:creationId xmlns:a16="http://schemas.microsoft.com/office/drawing/2014/main" id="{6F9E96FE-B5C6-4745-8C6D-FB28D70DEB2A}"/>
              </a:ext>
            </a:extLst>
          </p:cNvPr>
          <p:cNvPicPr>
            <a:picLocks noChangeAspect="1"/>
          </p:cNvPicPr>
          <p:nvPr/>
        </p:nvPicPr>
        <p:blipFill>
          <a:blip r:embed="rId2"/>
          <a:stretch>
            <a:fillRect/>
          </a:stretch>
        </p:blipFill>
        <p:spPr>
          <a:xfrm>
            <a:off x="673769" y="1283171"/>
            <a:ext cx="10796336" cy="5085545"/>
          </a:xfrm>
          <a:prstGeom prst="rect">
            <a:avLst/>
          </a:prstGeom>
        </p:spPr>
      </p:pic>
      <p:sp>
        <p:nvSpPr>
          <p:cNvPr id="8" name="Заголовок 5">
            <a:extLst>
              <a:ext uri="{FF2B5EF4-FFF2-40B4-BE49-F238E27FC236}">
                <a16:creationId xmlns:a16="http://schemas.microsoft.com/office/drawing/2014/main" id="{9B0FBC23-1886-4070-AFF4-31BB1E14DFD2}"/>
              </a:ext>
            </a:extLst>
          </p:cNvPr>
          <p:cNvSpPr txBox="1">
            <a:spLocks/>
          </p:cNvSpPr>
          <p:nvPr/>
        </p:nvSpPr>
        <p:spPr>
          <a:xfrm>
            <a:off x="10780296" y="6499550"/>
            <a:ext cx="1350720"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ru-RU" sz="1000" b="1" i="1" dirty="0">
                <a:solidFill>
                  <a:srgbClr val="002060"/>
                </a:solidFill>
                <a:latin typeface="Arial Narrow"/>
                <a:sym typeface="Arial Narrow"/>
              </a:rPr>
              <a:t>Приказ МЗ РК №168</a:t>
            </a:r>
          </a:p>
        </p:txBody>
      </p:sp>
    </p:spTree>
    <p:extLst>
      <p:ext uri="{BB962C8B-B14F-4D97-AF65-F5344CB8AC3E}">
        <p14:creationId xmlns:p14="http://schemas.microsoft.com/office/powerpoint/2010/main" val="5854514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pic>
        <p:nvPicPr>
          <p:cNvPr id="6" name="Рисунок 5">
            <a:extLst>
              <a:ext uri="{FF2B5EF4-FFF2-40B4-BE49-F238E27FC236}">
                <a16:creationId xmlns:a16="http://schemas.microsoft.com/office/drawing/2014/main" id="{CA6FB4C6-DE41-4363-B55F-CE6AD905EC3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4379" y="1070811"/>
            <a:ext cx="11802979" cy="5606715"/>
          </a:xfrm>
          <a:prstGeom prst="rect">
            <a:avLst/>
          </a:prstGeom>
          <a:noFill/>
          <a:ln>
            <a:noFill/>
          </a:ln>
        </p:spPr>
      </p:pic>
      <p:sp>
        <p:nvSpPr>
          <p:cNvPr id="7" name="Заголовок 5">
            <a:extLst>
              <a:ext uri="{FF2B5EF4-FFF2-40B4-BE49-F238E27FC236}">
                <a16:creationId xmlns:a16="http://schemas.microsoft.com/office/drawing/2014/main" id="{734E3D34-1C10-4024-9BCB-36911FB1CBFC}"/>
              </a:ext>
            </a:extLst>
          </p:cNvPr>
          <p:cNvSpPr>
            <a:spLocks noGrp="1"/>
          </p:cNvSpPr>
          <p:nvPr>
            <p:ph type="title"/>
          </p:nvPr>
        </p:nvSpPr>
        <p:spPr>
          <a:xfrm>
            <a:off x="0" y="-12700"/>
            <a:ext cx="9448800" cy="825500"/>
          </a:xfrm>
        </p:spPr>
        <p:txBody>
          <a:bodyPr>
            <a:noAutofit/>
          </a:bodyPr>
          <a:lstStyle/>
          <a:p>
            <a:r>
              <a:rPr lang="ru-RU" sz="2800" b="1" dirty="0">
                <a:solidFill>
                  <a:srgbClr val="002060"/>
                </a:solidFill>
                <a:latin typeface="Arial Narrow"/>
                <a:sym typeface="Arial Narrow"/>
              </a:rPr>
              <a:t>Бизнес процесс «Оказание скорой медицинской помощи»</a:t>
            </a:r>
          </a:p>
        </p:txBody>
      </p:sp>
    </p:spTree>
    <p:extLst>
      <p:ext uri="{BB962C8B-B14F-4D97-AF65-F5344CB8AC3E}">
        <p14:creationId xmlns:p14="http://schemas.microsoft.com/office/powerpoint/2010/main" val="40402590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7" name="Заголовок 5">
            <a:extLst>
              <a:ext uri="{FF2B5EF4-FFF2-40B4-BE49-F238E27FC236}">
                <a16:creationId xmlns:a16="http://schemas.microsoft.com/office/drawing/2014/main" id="{734E3D34-1C10-4024-9BCB-36911FB1CBFC}"/>
              </a:ext>
            </a:extLst>
          </p:cNvPr>
          <p:cNvSpPr>
            <a:spLocks noGrp="1"/>
          </p:cNvSpPr>
          <p:nvPr>
            <p:ph type="title"/>
          </p:nvPr>
        </p:nvSpPr>
        <p:spPr>
          <a:xfrm>
            <a:off x="753978" y="-12700"/>
            <a:ext cx="8694821" cy="825500"/>
          </a:xfrm>
        </p:spPr>
        <p:txBody>
          <a:bodyPr>
            <a:noAutofit/>
          </a:bodyPr>
          <a:lstStyle/>
          <a:p>
            <a:r>
              <a:rPr lang="ru-RU" sz="2800" b="1" dirty="0">
                <a:solidFill>
                  <a:srgbClr val="002060"/>
                </a:solidFill>
                <a:latin typeface="Arial Narrow"/>
                <a:sym typeface="Arial Narrow"/>
              </a:rPr>
              <a:t>Бизнес процесс</a:t>
            </a:r>
            <a:br>
              <a:rPr lang="ru-RU" sz="2800" b="1" dirty="0">
                <a:solidFill>
                  <a:srgbClr val="002060"/>
                </a:solidFill>
                <a:latin typeface="Arial Narrow"/>
                <a:sym typeface="Arial Narrow"/>
              </a:rPr>
            </a:br>
            <a:r>
              <a:rPr lang="ru-RU" sz="2800" b="1" dirty="0">
                <a:solidFill>
                  <a:srgbClr val="002060"/>
                </a:solidFill>
                <a:latin typeface="Arial Narrow"/>
                <a:sym typeface="Arial Narrow"/>
              </a:rPr>
              <a:t>«Оказание стационарной помощи в экстренном порядке»</a:t>
            </a:r>
          </a:p>
        </p:txBody>
      </p:sp>
      <p:pic>
        <p:nvPicPr>
          <p:cNvPr id="6" name="Рисунок 5">
            <a:extLst>
              <a:ext uri="{FF2B5EF4-FFF2-40B4-BE49-F238E27FC236}">
                <a16:creationId xmlns:a16="http://schemas.microsoft.com/office/drawing/2014/main" id="{5D7F45D4-7AC8-4B3D-BA20-E75A3E7F2A0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109" y="997456"/>
            <a:ext cx="11885781" cy="5801809"/>
          </a:xfrm>
          <a:prstGeom prst="rect">
            <a:avLst/>
          </a:prstGeom>
          <a:noFill/>
          <a:ln>
            <a:noFill/>
          </a:ln>
        </p:spPr>
      </p:pic>
    </p:spTree>
    <p:extLst>
      <p:ext uri="{BB962C8B-B14F-4D97-AF65-F5344CB8AC3E}">
        <p14:creationId xmlns:p14="http://schemas.microsoft.com/office/powerpoint/2010/main" val="5135013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7" name="Заголовок 5">
            <a:extLst>
              <a:ext uri="{FF2B5EF4-FFF2-40B4-BE49-F238E27FC236}">
                <a16:creationId xmlns:a16="http://schemas.microsoft.com/office/drawing/2014/main" id="{734E3D34-1C10-4024-9BCB-36911FB1CBFC}"/>
              </a:ext>
            </a:extLst>
          </p:cNvPr>
          <p:cNvSpPr>
            <a:spLocks noGrp="1"/>
          </p:cNvSpPr>
          <p:nvPr>
            <p:ph type="title"/>
          </p:nvPr>
        </p:nvSpPr>
        <p:spPr>
          <a:xfrm>
            <a:off x="0" y="-12700"/>
            <a:ext cx="9448800" cy="825500"/>
          </a:xfrm>
        </p:spPr>
        <p:txBody>
          <a:bodyPr>
            <a:noAutofit/>
          </a:bodyPr>
          <a:lstStyle/>
          <a:p>
            <a:r>
              <a:rPr lang="ru-RU" sz="2800" b="1" dirty="0">
                <a:solidFill>
                  <a:srgbClr val="002060"/>
                </a:solidFill>
                <a:latin typeface="Arial Narrow"/>
                <a:sym typeface="Arial Narrow"/>
              </a:rPr>
              <a:t>Бизнес процесс «Оказание медицинской помощи </a:t>
            </a:r>
            <a:br>
              <a:rPr lang="ru-RU" sz="2800" b="1" dirty="0">
                <a:solidFill>
                  <a:srgbClr val="002060"/>
                </a:solidFill>
                <a:latin typeface="Arial Narrow"/>
                <a:sym typeface="Arial Narrow"/>
              </a:rPr>
            </a:br>
            <a:r>
              <a:rPr lang="ru-RU" sz="2800" b="1" dirty="0">
                <a:solidFill>
                  <a:srgbClr val="002060"/>
                </a:solidFill>
                <a:latin typeface="Arial Narrow"/>
                <a:sym typeface="Arial Narrow"/>
              </a:rPr>
              <a:t>в рамках динамического наблюдения»</a:t>
            </a:r>
          </a:p>
        </p:txBody>
      </p:sp>
      <p:pic>
        <p:nvPicPr>
          <p:cNvPr id="5" name="Рисунок 4">
            <a:extLst>
              <a:ext uri="{FF2B5EF4-FFF2-40B4-BE49-F238E27FC236}">
                <a16:creationId xmlns:a16="http://schemas.microsoft.com/office/drawing/2014/main" id="{4D16408B-90FF-4B5C-8AD7-FADB51F655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5012" y="1034716"/>
            <a:ext cx="6039851" cy="5462337"/>
          </a:xfrm>
          <a:prstGeom prst="rect">
            <a:avLst/>
          </a:prstGeom>
          <a:noFill/>
          <a:ln>
            <a:noFill/>
          </a:ln>
        </p:spPr>
      </p:pic>
      <p:graphicFrame>
        <p:nvGraphicFramePr>
          <p:cNvPr id="3" name="Таблица 2">
            <a:extLst>
              <a:ext uri="{FF2B5EF4-FFF2-40B4-BE49-F238E27FC236}">
                <a16:creationId xmlns:a16="http://schemas.microsoft.com/office/drawing/2014/main" id="{C3058860-FF98-4EF0-904E-F457584597DA}"/>
              </a:ext>
            </a:extLst>
          </p:cNvPr>
          <p:cNvGraphicFramePr>
            <a:graphicFrameLocks noGrp="1"/>
          </p:cNvGraphicFramePr>
          <p:nvPr>
            <p:extLst>
              <p:ext uri="{D42A27DB-BD31-4B8C-83A1-F6EECF244321}">
                <p14:modId xmlns:p14="http://schemas.microsoft.com/office/powerpoint/2010/main" val="4238298111"/>
              </p:ext>
            </p:extLst>
          </p:nvPr>
        </p:nvGraphicFramePr>
        <p:xfrm>
          <a:off x="6505303" y="1034717"/>
          <a:ext cx="5114349" cy="5462336"/>
        </p:xfrm>
        <a:graphic>
          <a:graphicData uri="http://schemas.openxmlformats.org/drawingml/2006/table">
            <a:tbl>
              <a:tblPr firstRow="1" firstCol="1" bandRow="1"/>
              <a:tblGrid>
                <a:gridCol w="5114349">
                  <a:extLst>
                    <a:ext uri="{9D8B030D-6E8A-4147-A177-3AD203B41FA5}">
                      <a16:colId xmlns:a16="http://schemas.microsoft.com/office/drawing/2014/main" val="718899470"/>
                    </a:ext>
                  </a:extLst>
                </a:gridCol>
              </a:tblGrid>
              <a:tr h="5462336">
                <a:tc>
                  <a:txBody>
                    <a:bodyPr/>
                    <a:lstStyle/>
                    <a:p>
                      <a:pPr algn="ctr">
                        <a:lnSpc>
                          <a:spcPct val="107000"/>
                        </a:lnSpc>
                        <a:spcAft>
                          <a:spcPts val="0"/>
                        </a:spcAft>
                      </a:pPr>
                      <a:r>
                        <a:rPr lang="ru-RU" sz="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800" b="1" dirty="0">
                          <a:effectLst/>
                          <a:latin typeface="Times New Roman" panose="02020603050405020304" pitchFamily="18" charset="0"/>
                          <a:ea typeface="Calibri" panose="020F0502020204030204" pitchFamily="34" charset="0"/>
                          <a:cs typeface="Times New Roman" panose="02020603050405020304" pitchFamily="18" charset="0"/>
                        </a:rPr>
                        <a:t>Описание бизнес-процесса «Оказание медицинской помощи</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800" b="1" dirty="0">
                          <a:effectLst/>
                          <a:latin typeface="Times New Roman" panose="02020603050405020304" pitchFamily="18" charset="0"/>
                          <a:ea typeface="Calibri" panose="020F0502020204030204" pitchFamily="34" charset="0"/>
                          <a:cs typeface="Times New Roman" panose="02020603050405020304" pitchFamily="18" charset="0"/>
                        </a:rPr>
                        <a:t>в рамках динамического наблюдения»</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Специалисты организации ПМСП оформляют пациента на диспансерный учет согласно клиническим протоколам и стандартам организации оказания медицинской помощи, утвержденным уполномоченным органом.</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При оформлении пациента, впервые взятого на диспансерный учет, участковая медицинская сестра заполняет контрольную карту диспансерного наблюдения (форма № 030/у), утвержденной Приказом № 907, в том числе в системах электронного здравоохранения.</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Динамическое наблюдение лиц с хроническими заболеваниями осуществляют специалисты организаций ПМСП: врачи ПМСП (врач общей практики, участковый врач терапевт/ участковый педиатр), средние медицинские работники (участковая медицинская сестра или фельдшер).</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При необходимости привлекаются социальные работники в области здравоохранения, психологи и специалисты кабинетов здорового образа жизни.</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После оцени пациента специалист ПМСП на основании сформированных жалоб формирует направление на диагностический минимум или направление на дополнительные услуги.</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При выявлении отклонений специалист ПМСП может направить пациента на получение дополнительных услуг узкими специалистами, где формируется заключение в том числе в медицинских информационных системах.</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Если отклонения не выявлены, то специалистом ПМСП формируется заключение с дальнейшими рекомендациями лечения, в том числе в системах электронного здравоохранения:</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Оказание медицинской помощи на уровне АПП (амбулаторное лечение);</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Оказание медицинской помощи в дневном стационаре ПМСП;</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Оказание медицинской помощи в круглосуточном стационаре;</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При необходимости очередной явки пациент повторно обращается к специалисту ПМСП.</a:t>
                      </a:r>
                      <a:endParaRPr lang="ru-R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530" marR="4453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572633"/>
                  </a:ext>
                </a:extLst>
              </a:tr>
            </a:tbl>
          </a:graphicData>
        </a:graphic>
      </p:graphicFrame>
    </p:spTree>
    <p:extLst>
      <p:ext uri="{BB962C8B-B14F-4D97-AF65-F5344CB8AC3E}">
        <p14:creationId xmlns:p14="http://schemas.microsoft.com/office/powerpoint/2010/main" val="35473266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217714" y="1006680"/>
            <a:ext cx="11728262" cy="5614352"/>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838200" y="3008737"/>
            <a:ext cx="10515600" cy="13255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b="1" dirty="0">
                <a:solidFill>
                  <a:srgbClr val="002060"/>
                </a:solidFill>
              </a:rPr>
              <a:t>Благодарим за внимание!</a:t>
            </a:r>
            <a:endParaRPr lang="en-US" sz="3600" b="1" dirty="0">
              <a:solidFill>
                <a:srgbClr val="002060"/>
              </a:solidFill>
            </a:endParaRPr>
          </a:p>
        </p:txBody>
      </p:sp>
    </p:spTree>
    <p:extLst>
      <p:ext uri="{BB962C8B-B14F-4D97-AF65-F5344CB8AC3E}">
        <p14:creationId xmlns:p14="http://schemas.microsoft.com/office/powerpoint/2010/main" val="97693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18" name="Google Shape;95;p2">
            <a:extLst>
              <a:ext uri="{FF2B5EF4-FFF2-40B4-BE49-F238E27FC236}">
                <a16:creationId xmlns:a16="http://schemas.microsoft.com/office/drawing/2014/main" id="{12D25792-A58E-4972-A124-B4333B254F6A}"/>
              </a:ext>
            </a:extLst>
          </p:cNvPr>
          <p:cNvSpPr txBox="1">
            <a:spLocks/>
          </p:cNvSpPr>
          <p:nvPr/>
        </p:nvSpPr>
        <p:spPr>
          <a:xfrm>
            <a:off x="-371475" y="1124027"/>
            <a:ext cx="12734925" cy="5525580"/>
          </a:xfrm>
          <a:prstGeom prst="rect">
            <a:avLst/>
          </a:prstGeom>
          <a:noFill/>
          <a:ln>
            <a:noFill/>
          </a:ln>
        </p:spPr>
        <p:txBody>
          <a:bodyPr spcFirstLastPara="1" vert="horz" wrap="square" lIns="91425" tIns="45700" rIns="91425" bIns="45700" numCol="1"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endParaRPr lang="ru-RU" sz="2500" dirty="0">
              <a:solidFill>
                <a:srgbClr val="002060"/>
              </a:solidFill>
              <a:latin typeface="Arial Narrow" panose="020B0606020202030204" pitchFamily="34" charset="0"/>
            </a:endParaRP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160904" y="3029695"/>
            <a:ext cx="12305913" cy="130460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2060"/>
              </a:solidFill>
            </a:endParaRPr>
          </a:p>
        </p:txBody>
      </p:sp>
      <p:sp>
        <p:nvSpPr>
          <p:cNvPr id="6" name="Заголовок 5">
            <a:extLst>
              <a:ext uri="{FF2B5EF4-FFF2-40B4-BE49-F238E27FC236}">
                <a16:creationId xmlns:a16="http://schemas.microsoft.com/office/drawing/2014/main" id="{03229E0B-18B9-4A38-8D96-5BC2BAFD5F02}"/>
              </a:ext>
            </a:extLst>
          </p:cNvPr>
          <p:cNvSpPr>
            <a:spLocks noGrp="1"/>
          </p:cNvSpPr>
          <p:nvPr>
            <p:ph type="title"/>
          </p:nvPr>
        </p:nvSpPr>
        <p:spPr>
          <a:xfrm>
            <a:off x="990600" y="83694"/>
            <a:ext cx="8468991" cy="680860"/>
          </a:xfrm>
        </p:spPr>
        <p:txBody>
          <a:bodyPr>
            <a:noAutofit/>
          </a:bodyPr>
          <a:lstStyle/>
          <a:p>
            <a:r>
              <a:rPr lang="ru-RU" sz="2800" b="1" dirty="0">
                <a:solidFill>
                  <a:srgbClr val="002060"/>
                </a:solidFill>
                <a:latin typeface="Arial Narrow"/>
                <a:sym typeface="Arial Narrow"/>
              </a:rPr>
              <a:t>Перечень услуг оказываемых </a:t>
            </a:r>
            <a:r>
              <a:rPr lang="ru-RU" sz="2800" b="1" dirty="0">
                <a:solidFill>
                  <a:srgbClr val="FF0000"/>
                </a:solidFill>
                <a:latin typeface="Arial Narrow"/>
                <a:sym typeface="Arial Narrow"/>
              </a:rPr>
              <a:t>врачами</a:t>
            </a:r>
            <a:r>
              <a:rPr lang="ru-RU" sz="2800" b="1" dirty="0">
                <a:solidFill>
                  <a:srgbClr val="002060"/>
                </a:solidFill>
                <a:latin typeface="Arial Narrow"/>
                <a:sym typeface="Arial Narrow"/>
              </a:rPr>
              <a:t> ПМСП,</a:t>
            </a:r>
            <a:br>
              <a:rPr lang="ru-RU" sz="2800" b="1" dirty="0">
                <a:solidFill>
                  <a:srgbClr val="002060"/>
                </a:solidFill>
                <a:latin typeface="Arial Narrow"/>
                <a:sym typeface="Arial Narrow"/>
              </a:rPr>
            </a:br>
            <a:r>
              <a:rPr lang="ru-RU" sz="2800" b="1" dirty="0">
                <a:solidFill>
                  <a:srgbClr val="FF0000"/>
                </a:solidFill>
                <a:latin typeface="Arial Narrow"/>
                <a:sym typeface="Arial Narrow"/>
              </a:rPr>
              <a:t>медико-социальные услуги</a:t>
            </a:r>
          </a:p>
        </p:txBody>
      </p:sp>
      <p:sp>
        <p:nvSpPr>
          <p:cNvPr id="9" name="Заголовок 5">
            <a:extLst>
              <a:ext uri="{FF2B5EF4-FFF2-40B4-BE49-F238E27FC236}">
                <a16:creationId xmlns:a16="http://schemas.microsoft.com/office/drawing/2014/main" id="{AF620F08-F0B9-4947-9612-4F51461E323B}"/>
              </a:ext>
            </a:extLst>
          </p:cNvPr>
          <p:cNvSpPr txBox="1">
            <a:spLocks/>
          </p:cNvSpPr>
          <p:nvPr/>
        </p:nvSpPr>
        <p:spPr>
          <a:xfrm>
            <a:off x="9648682" y="6572748"/>
            <a:ext cx="2501871"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00" i="1" dirty="0">
                <a:solidFill>
                  <a:srgbClr val="002060"/>
                </a:solidFill>
                <a:latin typeface="Arial Narrow"/>
                <a:sym typeface="Arial Narrow"/>
              </a:rPr>
              <a:t>Приказ МЗ РК №281, с изм.№</a:t>
            </a:r>
            <a:r>
              <a:rPr lang="kk-KZ" sz="1000" i="1" dirty="0">
                <a:solidFill>
                  <a:srgbClr val="002060"/>
                </a:solidFill>
                <a:latin typeface="Arial Narrow"/>
                <a:sym typeface="Arial Narrow"/>
              </a:rPr>
              <a:t>Қ</a:t>
            </a:r>
            <a:r>
              <a:rPr lang="ru-RU" sz="1000" i="1" dirty="0">
                <a:solidFill>
                  <a:srgbClr val="002060"/>
                </a:solidFill>
                <a:latin typeface="Arial Narrow"/>
                <a:sym typeface="Arial Narrow"/>
              </a:rPr>
              <a:t>Р-ДСМ-122</a:t>
            </a:r>
          </a:p>
        </p:txBody>
      </p:sp>
      <p:pic>
        <p:nvPicPr>
          <p:cNvPr id="8" name="Рисунок 7">
            <a:extLst>
              <a:ext uri="{FF2B5EF4-FFF2-40B4-BE49-F238E27FC236}">
                <a16:creationId xmlns:a16="http://schemas.microsoft.com/office/drawing/2014/main" id="{EDA336D1-2688-405F-B983-1C3CA3062770}"/>
              </a:ext>
            </a:extLst>
          </p:cNvPr>
          <p:cNvPicPr>
            <a:picLocks noChangeAspect="1"/>
          </p:cNvPicPr>
          <p:nvPr/>
        </p:nvPicPr>
        <p:blipFill>
          <a:blip r:embed="rId2"/>
          <a:stretch>
            <a:fillRect/>
          </a:stretch>
        </p:blipFill>
        <p:spPr>
          <a:xfrm>
            <a:off x="798326" y="4334298"/>
            <a:ext cx="606900" cy="382700"/>
          </a:xfrm>
          <a:prstGeom prst="rect">
            <a:avLst/>
          </a:prstGeom>
        </p:spPr>
      </p:pic>
      <p:sp>
        <p:nvSpPr>
          <p:cNvPr id="10" name="Стрелка: вниз 9">
            <a:extLst>
              <a:ext uri="{FF2B5EF4-FFF2-40B4-BE49-F238E27FC236}">
                <a16:creationId xmlns:a16="http://schemas.microsoft.com/office/drawing/2014/main" id="{21629B89-319C-4A06-BC76-85394736BB3A}"/>
              </a:ext>
            </a:extLst>
          </p:cNvPr>
          <p:cNvSpPr/>
          <p:nvPr/>
        </p:nvSpPr>
        <p:spPr>
          <a:xfrm>
            <a:off x="950051" y="3547526"/>
            <a:ext cx="303450" cy="44492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3" name="Стрелка: вниз 12">
            <a:extLst>
              <a:ext uri="{FF2B5EF4-FFF2-40B4-BE49-F238E27FC236}">
                <a16:creationId xmlns:a16="http://schemas.microsoft.com/office/drawing/2014/main" id="{97FE91EA-535E-4240-957D-9749CE0F48C4}"/>
              </a:ext>
            </a:extLst>
          </p:cNvPr>
          <p:cNvSpPr/>
          <p:nvPr/>
        </p:nvSpPr>
        <p:spPr>
          <a:xfrm rot="10800000">
            <a:off x="950051" y="5008595"/>
            <a:ext cx="303450" cy="44492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pic>
        <p:nvPicPr>
          <p:cNvPr id="14" name="Рисунок 13">
            <a:extLst>
              <a:ext uri="{FF2B5EF4-FFF2-40B4-BE49-F238E27FC236}">
                <a16:creationId xmlns:a16="http://schemas.microsoft.com/office/drawing/2014/main" id="{A493B1ED-75E2-4C41-B14E-570A56FC07B3}"/>
              </a:ext>
            </a:extLst>
          </p:cNvPr>
          <p:cNvPicPr>
            <a:picLocks noChangeAspect="1"/>
          </p:cNvPicPr>
          <p:nvPr/>
        </p:nvPicPr>
        <p:blipFill>
          <a:blip r:embed="rId3"/>
          <a:stretch>
            <a:fillRect/>
          </a:stretch>
        </p:blipFill>
        <p:spPr>
          <a:xfrm>
            <a:off x="452847" y="1124027"/>
            <a:ext cx="11260182" cy="5448722"/>
          </a:xfrm>
          <a:prstGeom prst="rect">
            <a:avLst/>
          </a:prstGeom>
        </p:spPr>
      </p:pic>
    </p:spTree>
    <p:extLst>
      <p:ext uri="{BB962C8B-B14F-4D97-AF65-F5344CB8AC3E}">
        <p14:creationId xmlns:p14="http://schemas.microsoft.com/office/powerpoint/2010/main" val="4045297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0425589" y="8626"/>
            <a:ext cx="1732908" cy="830997"/>
          </a:xfrm>
          <a:prstGeom prst="rect">
            <a:avLst/>
          </a:prstGeom>
          <a:solidFill>
            <a:schemeClr val="bg1"/>
          </a:solidFill>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Фонд</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социального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медицинского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all" spc="0" normalizeH="0" baseline="0" noProof="0" dirty="0">
                <a:ln>
                  <a:noFill/>
                </a:ln>
                <a:solidFill>
                  <a:srgbClr val="6F8B27"/>
                </a:solidFill>
                <a:effectLst/>
                <a:uLnTx/>
                <a:uFillTx/>
                <a:latin typeface="Arial Narrow" panose="020B0606020202030204" pitchFamily="34" charset="0"/>
                <a:ea typeface="Tahoma" panose="020B0604030504040204" pitchFamily="34" charset="0"/>
                <a:cs typeface="Tahoma" panose="020B0604030504040204" pitchFamily="34" charset="0"/>
              </a:rPr>
              <a:t>страхования</a:t>
            </a:r>
          </a:p>
        </p:txBody>
      </p:sp>
      <p:sp>
        <p:nvSpPr>
          <p:cNvPr id="5" name="Title 1">
            <a:extLst>
              <a:ext uri="{FF2B5EF4-FFF2-40B4-BE49-F238E27FC236}">
                <a16:creationId xmlns:a16="http://schemas.microsoft.com/office/drawing/2014/main" id="{2C46DF9A-B3E4-479A-971E-6C2334F0273B}"/>
              </a:ext>
            </a:extLst>
          </p:cNvPr>
          <p:cNvSpPr txBox="1">
            <a:spLocks/>
          </p:cNvSpPr>
          <p:nvPr/>
        </p:nvSpPr>
        <p:spPr>
          <a:xfrm>
            <a:off x="838200" y="3008737"/>
            <a:ext cx="10515600" cy="12824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100" b="1" dirty="0">
              <a:solidFill>
                <a:srgbClr val="002060"/>
              </a:solidFill>
            </a:endParaRPr>
          </a:p>
        </p:txBody>
      </p:sp>
      <p:graphicFrame>
        <p:nvGraphicFramePr>
          <p:cNvPr id="6" name="Таблица 5">
            <a:extLst>
              <a:ext uri="{FF2B5EF4-FFF2-40B4-BE49-F238E27FC236}">
                <a16:creationId xmlns:a16="http://schemas.microsoft.com/office/drawing/2014/main" id="{594BD802-37F7-401F-897B-CEBF14B550C9}"/>
              </a:ext>
            </a:extLst>
          </p:cNvPr>
          <p:cNvGraphicFramePr>
            <a:graphicFrameLocks noGrp="1"/>
          </p:cNvGraphicFramePr>
          <p:nvPr>
            <p:extLst>
              <p:ext uri="{D42A27DB-BD31-4B8C-83A1-F6EECF244321}">
                <p14:modId xmlns:p14="http://schemas.microsoft.com/office/powerpoint/2010/main" val="3040352625"/>
              </p:ext>
            </p:extLst>
          </p:nvPr>
        </p:nvGraphicFramePr>
        <p:xfrm>
          <a:off x="180974" y="891490"/>
          <a:ext cx="5734051" cy="5782172"/>
        </p:xfrm>
        <a:graphic>
          <a:graphicData uri="http://schemas.openxmlformats.org/drawingml/2006/table">
            <a:tbl>
              <a:tblPr firstRow="1" firstCol="1" bandRow="1"/>
              <a:tblGrid>
                <a:gridCol w="265928">
                  <a:extLst>
                    <a:ext uri="{9D8B030D-6E8A-4147-A177-3AD203B41FA5}">
                      <a16:colId xmlns:a16="http://schemas.microsoft.com/office/drawing/2014/main" val="20001"/>
                    </a:ext>
                  </a:extLst>
                </a:gridCol>
                <a:gridCol w="5468123">
                  <a:extLst>
                    <a:ext uri="{9D8B030D-6E8A-4147-A177-3AD203B41FA5}">
                      <a16:colId xmlns:a16="http://schemas.microsoft.com/office/drawing/2014/main" val="4093393424"/>
                    </a:ext>
                  </a:extLst>
                </a:gridCol>
              </a:tblGrid>
              <a:tr h="287414">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lnSpc>
                          <a:spcPct val="107000"/>
                        </a:lnSpc>
                        <a:spcAft>
                          <a:spcPts val="0"/>
                        </a:spcAft>
                      </a:pPr>
                      <a:r>
                        <a:rPr lang="ru-RU" sz="1000" dirty="0">
                          <a:solidFill>
                            <a:srgbClr val="002060"/>
                          </a:solidFill>
                          <a:effectLst/>
                          <a:latin typeface="Arial Narrow" panose="020B0606020202030204" pitchFamily="34" charset="0"/>
                        </a:rPr>
                        <a:t>№</a:t>
                      </a:r>
                      <a:endParaRPr lang="ru-RU" sz="1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nchor="ctr">
                    <a:lnL w="12700" cmpd="sng">
                      <a:solidFill>
                        <a:srgbClr val="5B9BD5"/>
                      </a:solidFill>
                    </a:lnL>
                    <a:lnR w="12700" cmpd="sng">
                      <a:solidFill>
                        <a:srgbClr val="5B9BD5"/>
                      </a:solidFill>
                    </a:lnR>
                    <a:lnT w="12700" cmpd="sng">
                      <a:solidFill>
                        <a:srgbClr val="5B9BD5"/>
                      </a:solidFill>
                    </a:lnT>
                    <a:lnB w="254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tc>
                  <a:txBody>
                    <a:bodyPr/>
                    <a:lstStyle/>
                    <a:p>
                      <a:pPr algn="ctr">
                        <a:lnSpc>
                          <a:spcPct val="107000"/>
                        </a:lnSpc>
                        <a:spcAft>
                          <a:spcPts val="0"/>
                        </a:spcAft>
                      </a:pPr>
                      <a:r>
                        <a:rPr lang="ru-RU" sz="1000" b="1" dirty="0">
                          <a:solidFill>
                            <a:srgbClr val="002060"/>
                          </a:solidFill>
                          <a:effectLst/>
                          <a:latin typeface="Arial Narrow" panose="020B0606020202030204" pitchFamily="34" charset="0"/>
                        </a:rPr>
                        <a:t>Нозология код МКБ</a:t>
                      </a:r>
                      <a:endParaRPr lang="ru-RU" sz="11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nchor="ctr">
                    <a:lnL w="12700" cap="flat" cmpd="sng" algn="ctr">
                      <a:solidFill>
                        <a:srgbClr val="5B9BD5"/>
                      </a:solidFill>
                      <a:prstDash val="solid"/>
                      <a:round/>
                      <a:headEnd type="none" w="med" len="med"/>
                      <a:tailEnd type="none" w="med" len="med"/>
                    </a:lnL>
                    <a:lnR w="12700" cmpd="sng">
                      <a:solidFill>
                        <a:srgbClr val="5B9BD5"/>
                      </a:solidFill>
                    </a:lnR>
                    <a:lnT w="12700" cmpd="sng">
                      <a:solidFill>
                        <a:srgbClr val="5B9BD5"/>
                      </a:solidFill>
                    </a:lnT>
                    <a:lnB w="254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extLst>
                  <a:ext uri="{0D108BD9-81ED-4DB2-BD59-A6C34878D82A}">
                    <a16:rowId xmlns:a16="http://schemas.microsoft.com/office/drawing/2014/main" val="10000"/>
                  </a:ext>
                </a:extLst>
              </a:tr>
              <a:tr h="206862">
                <a:tc gridSpan="2">
                  <a:txBody>
                    <a:bodyPr/>
                    <a:lstStyle/>
                    <a:p>
                      <a:pPr algn="ctr" fontAlgn="ctr"/>
                      <a:r>
                        <a:rPr lang="ru-RU" sz="1200" b="1" i="0" u="none" strike="noStrike" dirty="0">
                          <a:solidFill>
                            <a:srgbClr val="002060"/>
                          </a:solidFill>
                          <a:effectLst/>
                          <a:latin typeface="Arial Narrow" panose="020B0606020202030204" pitchFamily="34" charset="0"/>
                        </a:rPr>
                        <a:t>1. Инфекционные и паразитарные заболевания</a:t>
                      </a:r>
                    </a:p>
                  </a:txBody>
                  <a:tcPr marL="9525" marR="9525" marT="9525" marB="0" anchor="ctr">
                    <a:lnL w="12700" cmpd="sng">
                      <a:solidFill>
                        <a:srgbClr val="5B9BD5"/>
                      </a:solidFill>
                    </a:lnL>
                    <a:lnR w="12700" cap="flat" cmpd="sng" algn="ctr">
                      <a:solidFill>
                        <a:srgbClr val="5B9BD5"/>
                      </a:solidFill>
                      <a:prstDash val="solid"/>
                      <a:round/>
                      <a:headEnd type="none" w="med" len="med"/>
                      <a:tailEnd type="none" w="med" len="med"/>
                    </a:lnR>
                    <a:lnT w="254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extLst>
                  <a:ext uri="{0D108BD9-81ED-4DB2-BD59-A6C34878D82A}">
                    <a16:rowId xmlns:a16="http://schemas.microsoft.com/office/drawing/2014/main" val="10007"/>
                  </a:ext>
                </a:extLst>
              </a:tr>
              <a:tr h="181802">
                <a:tc>
                  <a:txBody>
                    <a:bodyPr/>
                    <a:lstStyle/>
                    <a:p>
                      <a:pPr algn="ctr" fontAlgn="ctr"/>
                      <a:r>
                        <a:rPr lang="ru-RU" sz="1000" b="1" i="0" u="none" strike="noStrike" dirty="0">
                          <a:solidFill>
                            <a:srgbClr val="FF0000"/>
                          </a:solidFill>
                          <a:effectLst/>
                          <a:latin typeface="Arial Narrow" panose="020B0606020202030204" pitchFamily="34" charset="0"/>
                        </a:rPr>
                        <a:t>1</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2060"/>
                          </a:solidFill>
                          <a:effectLst/>
                          <a:latin typeface="Arial Narrow" panose="020B0606020202030204" pitchFamily="34" charset="0"/>
                        </a:rPr>
                        <a:t>Хронический вирусный гепатит В </a:t>
                      </a:r>
                      <a:r>
                        <a:rPr lang="ru-RU" sz="1000" b="0" i="0" u="none" strike="noStrike" dirty="0">
                          <a:solidFill>
                            <a:srgbClr val="FF0000"/>
                          </a:solidFill>
                          <a:effectLst/>
                          <a:latin typeface="Arial Narrow" panose="020B0606020202030204" pitchFamily="34" charset="0"/>
                        </a:rPr>
                        <a:t>(B18, включая В18.0, B18.1. B18.2, B18.8), </a:t>
                      </a:r>
                      <a:r>
                        <a:rPr lang="ru-RU" sz="1000" b="0" i="0" u="none" strike="noStrike" dirty="0">
                          <a:solidFill>
                            <a:srgbClr val="002060"/>
                          </a:solidFill>
                          <a:effectLst/>
                          <a:latin typeface="Arial Narrow" panose="020B0606020202030204" pitchFamily="34" charset="0"/>
                        </a:rPr>
                        <a:t>С и D, без цирроза печени</a:t>
                      </a:r>
                      <a:endParaRPr lang="ru-RU" sz="1000" b="1" i="0" u="none" strike="noStrike" dirty="0">
                        <a:solidFill>
                          <a:srgbClr val="002060"/>
                        </a:solidFill>
                        <a:effectLst/>
                        <a:latin typeface="Arial Narrow" panose="020B060602020203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mpd="sng">
                      <a:solidFill>
                        <a:srgbClr val="5B9BD5"/>
                      </a:solid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7440">
                <a:tc gridSpan="2">
                  <a:txBody>
                    <a:bodyPr/>
                    <a:lstStyle/>
                    <a:p>
                      <a:pPr algn="ctr" fontAlgn="ctr"/>
                      <a:r>
                        <a:rPr lang="ru-RU" sz="1200" b="1" i="0" u="none" strike="noStrike" dirty="0">
                          <a:solidFill>
                            <a:srgbClr val="002060"/>
                          </a:solidFill>
                          <a:effectLst/>
                          <a:latin typeface="Arial Narrow" panose="020B0606020202030204" pitchFamily="34" charset="0"/>
                        </a:rPr>
                        <a:t>2. Болезни системы кровообращения</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extLst>
                  <a:ext uri="{0D108BD9-81ED-4DB2-BD59-A6C34878D82A}">
                    <a16:rowId xmlns:a16="http://schemas.microsoft.com/office/drawing/2014/main" val="2961172154"/>
                  </a:ext>
                </a:extLst>
              </a:tr>
              <a:tr h="181802">
                <a:tc rowSpan="6">
                  <a:txBody>
                    <a:bodyPr/>
                    <a:lstStyle/>
                    <a:p>
                      <a:pPr algn="ctr" fontAlgn="ctr"/>
                      <a:r>
                        <a:rPr lang="ru-RU" sz="1000" b="1" i="0" u="none" strike="noStrike" dirty="0">
                          <a:solidFill>
                            <a:srgbClr val="FF0000"/>
                          </a:solidFill>
                          <a:effectLst/>
                          <a:latin typeface="Arial Narrow" panose="020B0606020202030204" pitchFamily="34" charset="0"/>
                        </a:rPr>
                        <a:t>2</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Артериальная гипертензия:</a:t>
                      </a:r>
                      <a:endParaRPr lang="ru-RU" sz="1000" b="1" i="0" u="none" strike="noStrike" dirty="0">
                        <a:solidFill>
                          <a:srgbClr val="FF0000"/>
                        </a:solidFill>
                        <a:effectLst/>
                        <a:latin typeface="Arial Narrow" panose="020B060602020203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892396"/>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2.1. </a:t>
                      </a:r>
                      <a:r>
                        <a:rPr lang="ru-RU" sz="1000" b="0" i="0" u="none" strike="noStrike" dirty="0" err="1">
                          <a:solidFill>
                            <a:srgbClr val="002060"/>
                          </a:solidFill>
                          <a:effectLst/>
                          <a:latin typeface="Arial Narrow" panose="020B0606020202030204" pitchFamily="34" charset="0"/>
                        </a:rPr>
                        <a:t>Эссенциальная</a:t>
                      </a:r>
                      <a:r>
                        <a:rPr lang="ru-RU" sz="1000" b="0" i="0" u="none" strike="noStrike" dirty="0">
                          <a:solidFill>
                            <a:srgbClr val="002060"/>
                          </a:solidFill>
                          <a:effectLst/>
                          <a:latin typeface="Arial Narrow" panose="020B0606020202030204" pitchFamily="34" charset="0"/>
                        </a:rPr>
                        <a:t> (первичная) гипертензия, </a:t>
                      </a:r>
                      <a:r>
                        <a:rPr lang="ru-RU" sz="1000" b="0" i="0" u="none" strike="noStrike" dirty="0">
                          <a:solidFill>
                            <a:srgbClr val="FF0000"/>
                          </a:solidFill>
                          <a:effectLst/>
                          <a:latin typeface="Arial Narrow" panose="020B0606020202030204" pitchFamily="34" charset="0"/>
                        </a:rPr>
                        <a:t>I10</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3111805"/>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2.2. Гипертензивная болезнь сердца (гипертоническая болезнь с преимущественным поражением сердца), </a:t>
                      </a:r>
                      <a:r>
                        <a:rPr lang="ru-RU" sz="1000" b="0" i="0" u="none" strike="noStrike" dirty="0">
                          <a:solidFill>
                            <a:srgbClr val="FF0000"/>
                          </a:solidFill>
                          <a:effectLst/>
                          <a:latin typeface="Arial Narrow" panose="020B0606020202030204" pitchFamily="34" charset="0"/>
                        </a:rPr>
                        <a:t>I11</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3292379"/>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2.3. Гипертензивная (гипертоническая) болезнь с преимущественным поражением почек, </a:t>
                      </a:r>
                      <a:r>
                        <a:rPr lang="ru-RU" sz="1000" b="0" i="0" u="none" strike="noStrike" dirty="0">
                          <a:solidFill>
                            <a:srgbClr val="FF0000"/>
                          </a:solidFill>
                          <a:effectLst/>
                          <a:latin typeface="Arial Narrow" panose="020B0606020202030204" pitchFamily="34" charset="0"/>
                        </a:rPr>
                        <a:t>I12</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5114715"/>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2.4. Гипертензивная (гипертоническая) болезнь с преимущественным поражением сердца и почек, </a:t>
                      </a:r>
                      <a:r>
                        <a:rPr lang="ru-RU" sz="1000" b="0" i="0" u="none" strike="noStrike" dirty="0">
                          <a:solidFill>
                            <a:srgbClr val="FF0000"/>
                          </a:solidFill>
                          <a:effectLst/>
                          <a:latin typeface="Arial Narrow" panose="020B0606020202030204" pitchFamily="34" charset="0"/>
                        </a:rPr>
                        <a:t>I13</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7489066"/>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2.5. Вторичная гипертензия, </a:t>
                      </a:r>
                      <a:r>
                        <a:rPr lang="en-US" sz="1000" b="0" i="0" u="none" strike="noStrike" dirty="0">
                          <a:solidFill>
                            <a:srgbClr val="FF0000"/>
                          </a:solidFill>
                          <a:effectLst/>
                          <a:latin typeface="Arial Narrow" panose="020B0606020202030204" pitchFamily="34" charset="0"/>
                        </a:rPr>
                        <a:t>I15</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3215083"/>
                  </a:ext>
                </a:extLst>
              </a:tr>
              <a:tr h="181802">
                <a:tc rowSpan="7">
                  <a:txBody>
                    <a:bodyPr/>
                    <a:lstStyle/>
                    <a:p>
                      <a:pPr algn="ctr" fontAlgn="ctr"/>
                      <a:r>
                        <a:rPr lang="ru-RU" sz="1000" b="1" i="0" u="none" strike="noStrike" dirty="0">
                          <a:solidFill>
                            <a:srgbClr val="FF0000"/>
                          </a:solidFill>
                          <a:effectLst/>
                          <a:latin typeface="Arial Narrow" panose="020B0606020202030204" pitchFamily="34" charset="0"/>
                        </a:rPr>
                        <a:t>3</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Ишемическая болезнь сердца:</a:t>
                      </a:r>
                      <a:endParaRPr lang="ru-RU" sz="1000" b="1" i="0" u="none" strike="noStrike" dirty="0">
                        <a:solidFill>
                          <a:srgbClr val="FF0000"/>
                        </a:solidFill>
                        <a:effectLst/>
                        <a:latin typeface="Arial Narrow" panose="020B060602020203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2022880"/>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3.1. Нестабильная стенокардия, </a:t>
                      </a:r>
                      <a:r>
                        <a:rPr lang="en-US" sz="1000" b="0" i="0" u="none" strike="noStrike" dirty="0">
                          <a:solidFill>
                            <a:srgbClr val="FF0000"/>
                          </a:solidFill>
                          <a:effectLst/>
                          <a:latin typeface="Arial Narrow" panose="020B0606020202030204" pitchFamily="34" charset="0"/>
                        </a:rPr>
                        <a:t>I20.0**</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0465362"/>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3.2. Другие формы стенокардии, </a:t>
                      </a:r>
                      <a:r>
                        <a:rPr lang="ru-RU" sz="1000" b="0" i="0" u="none" strike="noStrike" dirty="0">
                          <a:solidFill>
                            <a:srgbClr val="FF0000"/>
                          </a:solidFill>
                          <a:effectLst/>
                          <a:latin typeface="Arial Narrow" panose="020B0606020202030204" pitchFamily="34" charset="0"/>
                        </a:rPr>
                        <a:t>I20.8</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2896001"/>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3.3. Хроническая ишемическая болезнь сердца, </a:t>
                      </a:r>
                      <a:r>
                        <a:rPr lang="ru-RU" sz="1000" b="0" i="0" u="none" strike="noStrike" dirty="0">
                          <a:solidFill>
                            <a:srgbClr val="FF0000"/>
                          </a:solidFill>
                          <a:effectLst/>
                          <a:latin typeface="Arial Narrow" panose="020B0606020202030204" pitchFamily="34" charset="0"/>
                        </a:rPr>
                        <a:t>I25</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23897"/>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Сердечная недостаточность, </a:t>
                      </a:r>
                      <a:r>
                        <a:rPr lang="en-US" sz="1000" b="0" i="0" u="none" strike="noStrike" dirty="0">
                          <a:solidFill>
                            <a:srgbClr val="FF0000"/>
                          </a:solidFill>
                          <a:effectLst/>
                          <a:latin typeface="Arial Narrow" panose="020B0606020202030204" pitchFamily="34" charset="0"/>
                        </a:rPr>
                        <a:t>I 50</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0752008"/>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Сердечная недостаточность, </a:t>
                      </a:r>
                      <a:r>
                        <a:rPr lang="en-US" sz="1000" b="0" i="0" u="none" strike="noStrike" dirty="0">
                          <a:solidFill>
                            <a:srgbClr val="FF0000"/>
                          </a:solidFill>
                          <a:effectLst/>
                          <a:latin typeface="Arial Narrow" panose="020B0606020202030204" pitchFamily="34" charset="0"/>
                        </a:rPr>
                        <a:t>I 50</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8920527"/>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Состояние после имплантации механического устройства, </a:t>
                      </a:r>
                      <a:r>
                        <a:rPr lang="ru-RU" sz="1000" b="0" i="0" u="none" strike="noStrike" dirty="0">
                          <a:solidFill>
                            <a:srgbClr val="FF0000"/>
                          </a:solidFill>
                          <a:effectLst/>
                          <a:latin typeface="Arial Narrow" panose="020B0606020202030204" pitchFamily="34" charset="0"/>
                        </a:rPr>
                        <a:t>Z 95.8</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0174060"/>
                  </a:ext>
                </a:extLst>
              </a:tr>
              <a:tr h="181802">
                <a:tc rowSpan="14">
                  <a:txBody>
                    <a:bodyPr/>
                    <a:lstStyle/>
                    <a:p>
                      <a:pPr algn="ctr" fontAlgn="ctr"/>
                      <a:r>
                        <a:rPr lang="ru-RU" sz="1000" b="1" i="0" u="none" strike="noStrike" dirty="0">
                          <a:solidFill>
                            <a:srgbClr val="FF0000"/>
                          </a:solidFill>
                          <a:effectLst/>
                          <a:latin typeface="Arial Narrow" panose="020B0606020202030204" pitchFamily="34" charset="0"/>
                        </a:rPr>
                        <a:t>4</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rPr>
                        <a:t>Экстракраниальные заболевания </a:t>
                      </a:r>
                      <a:r>
                        <a:rPr lang="ru-RU" sz="1000" b="0" i="0" u="none" strike="noStrike" dirty="0" err="1">
                          <a:solidFill>
                            <a:srgbClr val="002060"/>
                          </a:solidFill>
                          <a:effectLst/>
                          <a:latin typeface="Arial Narrow" panose="020B0606020202030204" pitchFamily="34" charset="0"/>
                        </a:rPr>
                        <a:t>брахиоцефальных</a:t>
                      </a:r>
                      <a:r>
                        <a:rPr lang="ru-RU" sz="1000" b="0" i="0" u="none" strike="noStrike" dirty="0">
                          <a:solidFill>
                            <a:srgbClr val="002060"/>
                          </a:solidFill>
                          <a:effectLst/>
                          <a:latin typeface="Arial Narrow" panose="020B0606020202030204" pitchFamily="34" charset="0"/>
                        </a:rPr>
                        <a:t> артерий:</a:t>
                      </a:r>
                      <a:endParaRPr lang="ru-RU" sz="1000" b="1" i="0" u="none" strike="noStrike" dirty="0">
                        <a:solidFill>
                          <a:srgbClr val="FF0000"/>
                        </a:solidFill>
                        <a:effectLst/>
                        <a:latin typeface="Arial Narrow" panose="020B060602020203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8846201"/>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4.1. Цереброваскулярные болезни, </a:t>
                      </a:r>
                      <a:r>
                        <a:rPr lang="en-US" sz="1000" b="0" i="0" u="none" strike="noStrike" dirty="0">
                          <a:solidFill>
                            <a:srgbClr val="FF0000"/>
                          </a:solidFill>
                          <a:effectLst/>
                          <a:latin typeface="Arial Narrow" panose="020B0606020202030204" pitchFamily="34" charset="0"/>
                        </a:rPr>
                        <a:t>I65-I69***</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904118"/>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4.2. Закупорка и стеноз </a:t>
                      </a:r>
                      <a:r>
                        <a:rPr lang="ru-RU" sz="1000" b="0" i="0" u="none" strike="noStrike" dirty="0" err="1">
                          <a:solidFill>
                            <a:srgbClr val="002060"/>
                          </a:solidFill>
                          <a:effectLst/>
                          <a:latin typeface="Arial Narrow" panose="020B0606020202030204" pitchFamily="34" charset="0"/>
                        </a:rPr>
                        <a:t>прецеребральных</a:t>
                      </a:r>
                      <a:r>
                        <a:rPr lang="ru-RU" sz="1000" b="0" i="0" u="none" strike="noStrike" dirty="0">
                          <a:solidFill>
                            <a:srgbClr val="002060"/>
                          </a:solidFill>
                          <a:effectLst/>
                          <a:latin typeface="Arial Narrow" panose="020B0606020202030204" pitchFamily="34" charset="0"/>
                        </a:rPr>
                        <a:t> артерий, не приводящие к инфаркту мозга, </a:t>
                      </a:r>
                      <a:r>
                        <a:rPr lang="ru-RU" sz="1000" b="0" i="0" u="none" strike="noStrike" dirty="0">
                          <a:solidFill>
                            <a:srgbClr val="FF0000"/>
                          </a:solidFill>
                          <a:effectLst/>
                          <a:latin typeface="Arial Narrow" panose="020B0606020202030204" pitchFamily="34" charset="0"/>
                        </a:rPr>
                        <a:t>I65</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5070909"/>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4.3. Закупорка и стеноз церебральных артерий, не приводящие к инфаркту мозга, </a:t>
                      </a:r>
                      <a:r>
                        <a:rPr lang="ru-RU" sz="1000" b="0" i="0" u="none" strike="noStrike" dirty="0">
                          <a:solidFill>
                            <a:srgbClr val="FF0000"/>
                          </a:solidFill>
                          <a:effectLst/>
                          <a:latin typeface="Arial Narrow" panose="020B0606020202030204" pitchFamily="34" charset="0"/>
                        </a:rPr>
                        <a:t>I66</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8065251"/>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4.4. Другие цереброваскулярные болезни, </a:t>
                      </a:r>
                      <a:r>
                        <a:rPr lang="ru-RU" sz="1000" b="0" i="0" u="none" strike="noStrike" dirty="0">
                          <a:solidFill>
                            <a:srgbClr val="FF0000"/>
                          </a:solidFill>
                          <a:effectLst/>
                          <a:latin typeface="Arial Narrow" panose="020B0606020202030204" pitchFamily="34" charset="0"/>
                        </a:rPr>
                        <a:t>I67</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7469762"/>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4.5. Поражения сосудов мозга при болезнях, классифицированных в других рубриках, </a:t>
                      </a:r>
                      <a:r>
                        <a:rPr lang="ru-RU" sz="1000" b="0" i="0" u="none" strike="noStrike" dirty="0">
                          <a:solidFill>
                            <a:srgbClr val="FF0000"/>
                          </a:solidFill>
                          <a:effectLst/>
                          <a:latin typeface="Arial Narrow" panose="020B0606020202030204" pitchFamily="34" charset="0"/>
                        </a:rPr>
                        <a:t>I68</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4521270"/>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4.6. Последствия цереброваскулярных болезней, </a:t>
                      </a:r>
                      <a:r>
                        <a:rPr lang="ru-RU" sz="1000" b="0" i="0" u="none" strike="noStrike" dirty="0">
                          <a:solidFill>
                            <a:srgbClr val="FF0000"/>
                          </a:solidFill>
                          <a:effectLst/>
                          <a:latin typeface="Arial Narrow" panose="020B0606020202030204" pitchFamily="34" charset="0"/>
                        </a:rPr>
                        <a:t>I69</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338538"/>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4.7. Эмболия и тромбоз артерии верхних конечностей, </a:t>
                      </a:r>
                      <a:r>
                        <a:rPr lang="ru-RU" sz="1000" b="0" i="0" u="none" strike="noStrike" dirty="0">
                          <a:solidFill>
                            <a:srgbClr val="FF0000"/>
                          </a:solidFill>
                          <a:effectLst/>
                          <a:latin typeface="Arial Narrow" panose="020B0606020202030204" pitchFamily="34" charset="0"/>
                        </a:rPr>
                        <a:t>I74.2</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34619"/>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4.8. </a:t>
                      </a:r>
                      <a:r>
                        <a:rPr lang="ru-RU" sz="1000" b="0" i="0" u="none" strike="noStrike" dirty="0" err="1">
                          <a:solidFill>
                            <a:srgbClr val="002060"/>
                          </a:solidFill>
                          <a:effectLst/>
                          <a:latin typeface="Arial Narrow" panose="020B0606020202030204" pitchFamily="34" charset="0"/>
                        </a:rPr>
                        <a:t>Аорит</a:t>
                      </a:r>
                      <a:r>
                        <a:rPr lang="ru-RU" sz="1000" b="0" i="0" u="none" strike="noStrike" dirty="0">
                          <a:solidFill>
                            <a:srgbClr val="002060"/>
                          </a:solidFill>
                          <a:effectLst/>
                          <a:latin typeface="Arial Narrow" panose="020B0606020202030204" pitchFamily="34" charset="0"/>
                        </a:rPr>
                        <a:t> при болезнях, классифицированных в других рубриках, </a:t>
                      </a:r>
                      <a:r>
                        <a:rPr lang="ru-RU" sz="1000" b="0" i="0" u="none" strike="noStrike" dirty="0">
                          <a:solidFill>
                            <a:srgbClr val="FF0000"/>
                          </a:solidFill>
                          <a:effectLst/>
                          <a:latin typeface="Arial Narrow" panose="020B0606020202030204" pitchFamily="34" charset="0"/>
                        </a:rPr>
                        <a:t>I79.1</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7001939"/>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4.9. Субарахноидальное кровоизлияние, </a:t>
                      </a:r>
                      <a:r>
                        <a:rPr lang="ru-RU" sz="1000" b="0" i="0" u="none" strike="noStrike" dirty="0">
                          <a:solidFill>
                            <a:srgbClr val="FF0000"/>
                          </a:solidFill>
                          <a:effectLst/>
                          <a:latin typeface="Arial Narrow" panose="020B0606020202030204" pitchFamily="34" charset="0"/>
                        </a:rPr>
                        <a:t>I 60</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2370144"/>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Внутримозговое кровоизлияние, </a:t>
                      </a:r>
                      <a:r>
                        <a:rPr lang="en-US" sz="1000" b="0" i="0" u="none" strike="noStrike" dirty="0">
                          <a:solidFill>
                            <a:srgbClr val="FF0000"/>
                          </a:solidFill>
                          <a:effectLst/>
                          <a:latin typeface="Arial Narrow" panose="020B0606020202030204" pitchFamily="34" charset="0"/>
                        </a:rPr>
                        <a:t>I 61</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1220011"/>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Другое нетравматическое внутричерепное кровоизлияние, </a:t>
                      </a:r>
                      <a:r>
                        <a:rPr lang="ru-RU" sz="1000" b="0" i="0" u="none" strike="noStrike" dirty="0">
                          <a:solidFill>
                            <a:srgbClr val="FF0000"/>
                          </a:solidFill>
                          <a:effectLst/>
                          <a:latin typeface="Arial Narrow" panose="020B0606020202030204" pitchFamily="34" charset="0"/>
                        </a:rPr>
                        <a:t>I 62</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9429648"/>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Ишемический инсульт, </a:t>
                      </a:r>
                      <a:r>
                        <a:rPr lang="en-US" sz="1000" b="0" i="0" u="none" strike="noStrike" dirty="0">
                          <a:solidFill>
                            <a:srgbClr val="FF0000"/>
                          </a:solidFill>
                          <a:effectLst/>
                          <a:latin typeface="Arial Narrow" panose="020B0606020202030204" pitchFamily="34" charset="0"/>
                        </a:rPr>
                        <a:t>I 63</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3809521"/>
                  </a:ext>
                </a:extLst>
              </a:tr>
              <a:tr h="181802">
                <a:tc vMerge="1">
                  <a:txBody>
                    <a:bodyPr/>
                    <a:lstStyle/>
                    <a:p>
                      <a:endParaRPr lang="ru-RU"/>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b="0" i="0" u="none" strike="noStrike" dirty="0">
                          <a:solidFill>
                            <a:srgbClr val="002060"/>
                          </a:solidFill>
                          <a:effectLst/>
                          <a:latin typeface="Arial Narrow" panose="020B0606020202030204" pitchFamily="34" charset="0"/>
                        </a:rPr>
                        <a:t>Инсульт, неуточненный как кровоизлияние или инфаркт, </a:t>
                      </a:r>
                      <a:r>
                        <a:rPr lang="ru-RU" sz="1000" b="0" i="0" u="none" strike="noStrike" dirty="0">
                          <a:solidFill>
                            <a:srgbClr val="FF0000"/>
                          </a:solidFill>
                          <a:effectLst/>
                          <a:latin typeface="Arial Narrow" panose="020B0606020202030204" pitchFamily="34" charset="0"/>
                        </a:rPr>
                        <a:t>I 64</a:t>
                      </a:r>
                      <a:endParaRPr lang="ru-RU" sz="1000" dirty="0">
                        <a:solidFill>
                          <a:srgbClr val="FF0000"/>
                        </a:solidFill>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937687421"/>
                  </a:ext>
                </a:extLst>
              </a:tr>
            </a:tbl>
          </a:graphicData>
        </a:graphic>
      </p:graphicFrame>
      <p:graphicFrame>
        <p:nvGraphicFramePr>
          <p:cNvPr id="8" name="Таблица 7">
            <a:extLst>
              <a:ext uri="{FF2B5EF4-FFF2-40B4-BE49-F238E27FC236}">
                <a16:creationId xmlns:a16="http://schemas.microsoft.com/office/drawing/2014/main" id="{54931BD4-322D-4DA9-9E26-243552B7E9CE}"/>
              </a:ext>
            </a:extLst>
          </p:cNvPr>
          <p:cNvGraphicFramePr>
            <a:graphicFrameLocks noGrp="1"/>
          </p:cNvGraphicFramePr>
          <p:nvPr>
            <p:extLst>
              <p:ext uri="{D42A27DB-BD31-4B8C-83A1-F6EECF244321}">
                <p14:modId xmlns:p14="http://schemas.microsoft.com/office/powerpoint/2010/main" val="1918147349"/>
              </p:ext>
            </p:extLst>
          </p:nvPr>
        </p:nvGraphicFramePr>
        <p:xfrm>
          <a:off x="6000749" y="891490"/>
          <a:ext cx="5838825" cy="5873617"/>
        </p:xfrm>
        <a:graphic>
          <a:graphicData uri="http://schemas.openxmlformats.org/drawingml/2006/table">
            <a:tbl>
              <a:tblPr firstRow="1" firstCol="1" bandRow="1"/>
              <a:tblGrid>
                <a:gridCol w="270787">
                  <a:extLst>
                    <a:ext uri="{9D8B030D-6E8A-4147-A177-3AD203B41FA5}">
                      <a16:colId xmlns:a16="http://schemas.microsoft.com/office/drawing/2014/main" val="20001"/>
                    </a:ext>
                  </a:extLst>
                </a:gridCol>
                <a:gridCol w="5568038">
                  <a:extLst>
                    <a:ext uri="{9D8B030D-6E8A-4147-A177-3AD203B41FA5}">
                      <a16:colId xmlns:a16="http://schemas.microsoft.com/office/drawing/2014/main" val="4093393424"/>
                    </a:ext>
                  </a:extLst>
                </a:gridCol>
              </a:tblGrid>
              <a:tr h="276727">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lnSpc>
                          <a:spcPct val="107000"/>
                        </a:lnSpc>
                        <a:spcAft>
                          <a:spcPts val="0"/>
                        </a:spcAft>
                      </a:pPr>
                      <a:r>
                        <a:rPr lang="ru-RU" sz="1000" dirty="0">
                          <a:solidFill>
                            <a:srgbClr val="002060"/>
                          </a:solidFill>
                          <a:effectLst/>
                          <a:latin typeface="Arial Narrow" panose="020B0606020202030204" pitchFamily="34" charset="0"/>
                        </a:rPr>
                        <a:t>№</a:t>
                      </a:r>
                      <a:endParaRPr lang="ru-RU" sz="1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nchor="ctr">
                    <a:lnL w="12700" cmpd="sng">
                      <a:solidFill>
                        <a:srgbClr val="5B9BD5"/>
                      </a:solidFill>
                    </a:lnL>
                    <a:lnR w="12700" cmpd="sng">
                      <a:solidFill>
                        <a:srgbClr val="5B9BD5"/>
                      </a:solidFill>
                    </a:lnR>
                    <a:lnT w="12700" cmpd="sng">
                      <a:solidFill>
                        <a:srgbClr val="5B9BD5"/>
                      </a:solidFill>
                    </a:lnT>
                    <a:lnB w="254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tc>
                  <a:txBody>
                    <a:bodyPr/>
                    <a:lstStyle/>
                    <a:p>
                      <a:pPr algn="ctr">
                        <a:lnSpc>
                          <a:spcPct val="107000"/>
                        </a:lnSpc>
                        <a:spcAft>
                          <a:spcPts val="0"/>
                        </a:spcAft>
                      </a:pPr>
                      <a:r>
                        <a:rPr lang="ru-RU" sz="1000" b="1" dirty="0">
                          <a:solidFill>
                            <a:srgbClr val="002060"/>
                          </a:solidFill>
                          <a:effectLst/>
                          <a:latin typeface="Arial Narrow" panose="020B0606020202030204" pitchFamily="34" charset="0"/>
                        </a:rPr>
                        <a:t>Нозология код МКБ</a:t>
                      </a:r>
                      <a:endParaRPr lang="ru-RU" sz="11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4664" marR="24664" marT="0" marB="0" anchor="ctr">
                    <a:lnL w="12700" cap="flat" cmpd="sng" algn="ctr">
                      <a:solidFill>
                        <a:srgbClr val="5B9BD5"/>
                      </a:solidFill>
                      <a:prstDash val="solid"/>
                      <a:round/>
                      <a:headEnd type="none" w="med" len="med"/>
                      <a:tailEnd type="none" w="med" len="med"/>
                    </a:lnL>
                    <a:lnR w="12700" cmpd="sng">
                      <a:solidFill>
                        <a:srgbClr val="5B9BD5"/>
                      </a:solidFill>
                    </a:lnR>
                    <a:lnT w="12700" cmpd="sng">
                      <a:solidFill>
                        <a:srgbClr val="5B9BD5"/>
                      </a:solidFill>
                    </a:lnT>
                    <a:lnB w="254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extLst>
                  <a:ext uri="{0D108BD9-81ED-4DB2-BD59-A6C34878D82A}">
                    <a16:rowId xmlns:a16="http://schemas.microsoft.com/office/drawing/2014/main" val="10000"/>
                  </a:ext>
                </a:extLst>
              </a:tr>
              <a:tr h="158662">
                <a:tc rowSpan="14">
                  <a:txBody>
                    <a:bodyPr/>
                    <a:lstStyle/>
                    <a:p>
                      <a:pPr algn="ctr" fontAlgn="ctr"/>
                      <a:r>
                        <a:rPr lang="ru-RU" sz="1000" b="1" i="0" u="none" strike="noStrike" dirty="0">
                          <a:solidFill>
                            <a:srgbClr val="FF0000"/>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54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cs typeface="Arial" panose="020B0604020202020204" pitchFamily="34" charset="0"/>
                        </a:rPr>
                        <a:t>Поражения клапанов сердца:</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54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892396"/>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cs typeface="Arial" panose="020B0604020202020204" pitchFamily="34" charset="0"/>
                        </a:rPr>
                        <a:t>5.1. Хронические ревматические болезни сердца, </a:t>
                      </a:r>
                      <a:r>
                        <a:rPr lang="ru-RU" sz="1000" b="0" i="0" u="none" strike="noStrike" dirty="0">
                          <a:solidFill>
                            <a:srgbClr val="FF0000"/>
                          </a:solidFill>
                          <a:effectLst/>
                          <a:latin typeface="Arial Narrow" panose="020B0606020202030204" pitchFamily="34" charset="0"/>
                          <a:cs typeface="Arial" panose="020B0604020202020204" pitchFamily="34" charset="0"/>
                        </a:rPr>
                        <a:t>I05-I09</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7776343"/>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cs typeface="Arial" panose="020B0604020202020204" pitchFamily="34" charset="0"/>
                        </a:rPr>
                        <a:t>Ревматические болезни митрального клапана, </a:t>
                      </a:r>
                      <a:r>
                        <a:rPr lang="ru-RU" sz="1000" b="0" i="0" u="none" strike="noStrike" dirty="0">
                          <a:solidFill>
                            <a:srgbClr val="FF0000"/>
                          </a:solidFill>
                          <a:effectLst/>
                          <a:latin typeface="Arial Narrow" panose="020B0606020202030204" pitchFamily="34" charset="0"/>
                          <a:cs typeface="Arial" panose="020B0604020202020204" pitchFamily="34" charset="0"/>
                        </a:rPr>
                        <a:t>I05</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7404537"/>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000" b="0" i="0" u="none" strike="noStrike" dirty="0">
                          <a:solidFill>
                            <a:srgbClr val="002060"/>
                          </a:solidFill>
                          <a:effectLst/>
                          <a:latin typeface="Arial Narrow" panose="020B0606020202030204" pitchFamily="34" charset="0"/>
                          <a:cs typeface="Arial" panose="020B0604020202020204" pitchFamily="34" charset="0"/>
                        </a:rPr>
                        <a:t>Ревматические болезни аортального клапана, </a:t>
                      </a:r>
                      <a:r>
                        <a:rPr lang="ru-RU" sz="1000" b="0" i="0" u="none" strike="noStrike" dirty="0">
                          <a:solidFill>
                            <a:srgbClr val="FF0000"/>
                          </a:solidFill>
                          <a:effectLst/>
                          <a:latin typeface="Arial Narrow" panose="020B0606020202030204" pitchFamily="34" charset="0"/>
                          <a:cs typeface="Arial" panose="020B0604020202020204" pitchFamily="34" charset="0"/>
                        </a:rPr>
                        <a:t>I06</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7610919"/>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ru-RU" sz="1000" b="0" dirty="0">
                          <a:solidFill>
                            <a:srgbClr val="002060"/>
                          </a:solidFill>
                          <a:latin typeface="Arial Narrow" panose="020B0606020202030204" pitchFamily="34" charset="0"/>
                          <a:cs typeface="Arial" panose="020B0604020202020204" pitchFamily="34" charset="0"/>
                        </a:rPr>
                        <a:t>Ревматические болезни трехстворчатого клапана, </a:t>
                      </a:r>
                      <a:r>
                        <a:rPr lang="ru-RU" sz="1000" b="0" dirty="0">
                          <a:solidFill>
                            <a:srgbClr val="FF0000"/>
                          </a:solidFill>
                          <a:latin typeface="Arial Narrow" panose="020B0606020202030204" pitchFamily="34" charset="0"/>
                          <a:cs typeface="Arial" panose="020B0604020202020204" pitchFamily="34" charset="0"/>
                        </a:rPr>
                        <a:t>I07</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3111805"/>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ru-RU" sz="1000" b="0" dirty="0">
                          <a:solidFill>
                            <a:srgbClr val="002060"/>
                          </a:solidFill>
                          <a:latin typeface="Arial Narrow" panose="020B0606020202030204" pitchFamily="34" charset="0"/>
                          <a:cs typeface="Arial" panose="020B0604020202020204" pitchFamily="34" charset="0"/>
                        </a:rPr>
                        <a:t>Поражения нескольких клапанов, </a:t>
                      </a:r>
                      <a:r>
                        <a:rPr lang="en-US" sz="1000" b="0" dirty="0">
                          <a:solidFill>
                            <a:srgbClr val="FF0000"/>
                          </a:solidFill>
                          <a:latin typeface="Arial Narrow" panose="020B0606020202030204" pitchFamily="34" charset="0"/>
                          <a:cs typeface="Arial" panose="020B0604020202020204" pitchFamily="34" charset="0"/>
                        </a:rPr>
                        <a:t>I08</a:t>
                      </a:r>
                      <a:endParaRPr lang="ru-RU" sz="1000" b="0" dirty="0">
                        <a:solidFill>
                          <a:srgbClr val="FF0000"/>
                        </a:solidFill>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2005333"/>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ru-RU" sz="1000" b="0" dirty="0">
                          <a:solidFill>
                            <a:srgbClr val="002060"/>
                          </a:solidFill>
                          <a:latin typeface="Arial Narrow" panose="020B0606020202030204" pitchFamily="34" charset="0"/>
                          <a:cs typeface="Arial" panose="020B0604020202020204" pitchFamily="34" charset="0"/>
                        </a:rPr>
                        <a:t>Другие ревматические болезни сердца, </a:t>
                      </a:r>
                      <a:r>
                        <a:rPr lang="ru-RU" sz="1000" b="0" dirty="0">
                          <a:solidFill>
                            <a:srgbClr val="FF0000"/>
                          </a:solidFill>
                          <a:latin typeface="Arial Narrow" panose="020B0606020202030204" pitchFamily="34" charset="0"/>
                          <a:cs typeface="Arial" panose="020B0604020202020204" pitchFamily="34" charset="0"/>
                        </a:rPr>
                        <a:t>I09</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0324096"/>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ru-RU" sz="1000" b="0" dirty="0">
                          <a:solidFill>
                            <a:srgbClr val="002060"/>
                          </a:solidFill>
                          <a:latin typeface="Arial Narrow" panose="020B0606020202030204" pitchFamily="34" charset="0"/>
                          <a:cs typeface="Arial" panose="020B0604020202020204" pitchFamily="34" charset="0"/>
                        </a:rPr>
                        <a:t>5.2. Неревматические поражения клапанов сердца, </a:t>
                      </a:r>
                      <a:r>
                        <a:rPr lang="ru-RU" sz="1000" b="0" dirty="0">
                          <a:solidFill>
                            <a:srgbClr val="FF0000"/>
                          </a:solidFill>
                          <a:latin typeface="Arial Narrow" panose="020B0606020202030204" pitchFamily="34" charset="0"/>
                          <a:cs typeface="Arial" panose="020B0604020202020204" pitchFamily="34" charset="0"/>
                        </a:rPr>
                        <a:t>I34-I39</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7816675"/>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ru-RU" sz="1000" b="0" dirty="0">
                          <a:solidFill>
                            <a:srgbClr val="002060"/>
                          </a:solidFill>
                          <a:latin typeface="Arial Narrow" panose="020B0606020202030204" pitchFamily="34" charset="0"/>
                          <a:cs typeface="Arial" panose="020B0604020202020204" pitchFamily="34" charset="0"/>
                        </a:rPr>
                        <a:t>Неревматическое поражение митрального клапана, </a:t>
                      </a:r>
                      <a:r>
                        <a:rPr lang="ru-RU" sz="1000" b="0" dirty="0">
                          <a:solidFill>
                            <a:srgbClr val="FF0000"/>
                          </a:solidFill>
                          <a:latin typeface="Arial Narrow" panose="020B0606020202030204" pitchFamily="34" charset="0"/>
                          <a:cs typeface="Arial" panose="020B0604020202020204" pitchFamily="34" charset="0"/>
                        </a:rPr>
                        <a:t>I34</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3292379"/>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ru-RU" sz="1000" b="0" dirty="0">
                          <a:solidFill>
                            <a:srgbClr val="002060"/>
                          </a:solidFill>
                          <a:latin typeface="Arial Narrow" panose="020B0606020202030204" pitchFamily="34" charset="0"/>
                          <a:cs typeface="Arial" panose="020B0604020202020204" pitchFamily="34" charset="0"/>
                        </a:rPr>
                        <a:t>Неревматическое поражения аортального клапана, </a:t>
                      </a:r>
                      <a:r>
                        <a:rPr lang="ru-RU" sz="1000" b="0" dirty="0">
                          <a:solidFill>
                            <a:srgbClr val="FF0000"/>
                          </a:solidFill>
                          <a:latin typeface="Arial Narrow" panose="020B0606020202030204" pitchFamily="34" charset="0"/>
                          <a:cs typeface="Arial" panose="020B0604020202020204" pitchFamily="34" charset="0"/>
                        </a:rPr>
                        <a:t>I35</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358708"/>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ru-RU" sz="1000" b="0" dirty="0">
                          <a:solidFill>
                            <a:srgbClr val="002060"/>
                          </a:solidFill>
                          <a:latin typeface="Arial Narrow" panose="020B0606020202030204" pitchFamily="34" charset="0"/>
                          <a:cs typeface="Arial" panose="020B0604020202020204" pitchFamily="34" charset="0"/>
                        </a:rPr>
                        <a:t>Неревматические поражения трехстворчатого клапана, </a:t>
                      </a:r>
                      <a:r>
                        <a:rPr lang="ru-RU" sz="1000" b="0" dirty="0">
                          <a:solidFill>
                            <a:srgbClr val="FF0000"/>
                          </a:solidFill>
                          <a:latin typeface="Arial Narrow" panose="020B0606020202030204" pitchFamily="34" charset="0"/>
                          <a:cs typeface="Arial" panose="020B0604020202020204" pitchFamily="34" charset="0"/>
                        </a:rPr>
                        <a:t>I36</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3343494"/>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ru-RU" sz="1000" b="0" dirty="0">
                          <a:solidFill>
                            <a:srgbClr val="002060"/>
                          </a:solidFill>
                          <a:latin typeface="Arial Narrow" panose="020B0606020202030204" pitchFamily="34" charset="0"/>
                          <a:cs typeface="Arial" panose="020B0604020202020204" pitchFamily="34" charset="0"/>
                        </a:rPr>
                        <a:t>Поражение клапана легочной артерии, </a:t>
                      </a:r>
                      <a:r>
                        <a:rPr lang="ru-RU" sz="1000" b="0" dirty="0">
                          <a:solidFill>
                            <a:srgbClr val="FF0000"/>
                          </a:solidFill>
                          <a:latin typeface="Arial Narrow" panose="020B0606020202030204" pitchFamily="34" charset="0"/>
                          <a:cs typeface="Arial" panose="020B0604020202020204" pitchFamily="34" charset="0"/>
                        </a:rPr>
                        <a:t>I37</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0992639"/>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ru-RU" sz="1000" b="0" dirty="0">
                          <a:solidFill>
                            <a:srgbClr val="002060"/>
                          </a:solidFill>
                          <a:latin typeface="Arial Narrow" panose="020B0606020202030204" pitchFamily="34" charset="0"/>
                          <a:cs typeface="Arial" panose="020B0604020202020204" pitchFamily="34" charset="0"/>
                        </a:rPr>
                        <a:t>Эндокардит, клапан не уточнен, </a:t>
                      </a:r>
                      <a:r>
                        <a:rPr lang="ru-RU" sz="1000" b="0" dirty="0">
                          <a:solidFill>
                            <a:srgbClr val="FF0000"/>
                          </a:solidFill>
                          <a:latin typeface="Arial Narrow" panose="020B0606020202030204" pitchFamily="34" charset="0"/>
                          <a:cs typeface="Arial" panose="020B0604020202020204" pitchFamily="34" charset="0"/>
                        </a:rPr>
                        <a:t>I38</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5114715"/>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ru-RU" sz="1000" b="0" dirty="0">
                          <a:solidFill>
                            <a:srgbClr val="002060"/>
                          </a:solidFill>
                          <a:latin typeface="Arial Narrow" panose="020B0606020202030204" pitchFamily="34" charset="0"/>
                          <a:cs typeface="Arial" panose="020B0604020202020204" pitchFamily="34" charset="0"/>
                        </a:rPr>
                        <a:t>Эндокардит и поражения клапанов сердца при болезнях, классифицированных в других рубриках, </a:t>
                      </a:r>
                      <a:r>
                        <a:rPr lang="ru-RU" sz="1000" b="0" dirty="0">
                          <a:solidFill>
                            <a:srgbClr val="FF0000"/>
                          </a:solidFill>
                          <a:latin typeface="Arial Narrow" panose="020B0606020202030204" pitchFamily="34" charset="0"/>
                          <a:cs typeface="Arial" panose="020B0604020202020204" pitchFamily="34" charset="0"/>
                        </a:rPr>
                        <a:t>I39</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43181"/>
                  </a:ext>
                </a:extLst>
              </a:tr>
              <a:tr h="158662">
                <a:tc rowSpan="2">
                  <a:txBody>
                    <a:bodyPr/>
                    <a:lstStyle/>
                    <a:p>
                      <a:pPr algn="ctr" fontAlgn="ctr"/>
                      <a:r>
                        <a:rPr lang="ru-RU" sz="1000" b="1" i="0" u="none" strike="noStrike" dirty="0">
                          <a:solidFill>
                            <a:srgbClr val="FF0000"/>
                          </a:solidFill>
                          <a:effectLst/>
                          <a:latin typeface="Arial" panose="020B0604020202020204" pitchFamily="34" charset="0"/>
                          <a:cs typeface="Arial" panose="020B0604020202020204" pitchFamily="34" charset="0"/>
                        </a:rPr>
                        <a:t>6</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a:solidFill>
                            <a:srgbClr val="002060"/>
                          </a:solidFill>
                          <a:latin typeface="Arial Narrow" panose="020B0606020202030204" pitchFamily="34" charset="0"/>
                          <a:cs typeface="Arial" panose="020B0604020202020204" pitchFamily="34" charset="0"/>
                        </a:rPr>
                        <a:t>Аритмии </a:t>
                      </a:r>
                      <a:r>
                        <a:rPr lang="en-US" sz="1000" dirty="0">
                          <a:solidFill>
                            <a:srgbClr val="FF0000"/>
                          </a:solidFill>
                          <a:latin typeface="Arial Narrow" panose="020B0606020202030204" pitchFamily="34" charset="0"/>
                          <a:cs typeface="Arial" panose="020B0604020202020204" pitchFamily="34" charset="0"/>
                        </a:rPr>
                        <a:t>I47,</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21080"/>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a:solidFill>
                            <a:srgbClr val="002060"/>
                          </a:solidFill>
                          <a:latin typeface="Arial Narrow" panose="020B0606020202030204" pitchFamily="34" charset="0"/>
                          <a:cs typeface="Arial" panose="020B0604020202020204" pitchFamily="34" charset="0"/>
                        </a:rPr>
                        <a:t>Фибрилляция и трепетания предсердий, </a:t>
                      </a:r>
                      <a:r>
                        <a:rPr lang="ru-RU" sz="1000" dirty="0">
                          <a:solidFill>
                            <a:srgbClr val="FF0000"/>
                          </a:solidFill>
                          <a:latin typeface="Arial Narrow" panose="020B0606020202030204" pitchFamily="34" charset="0"/>
                          <a:cs typeface="Arial" panose="020B0604020202020204" pitchFamily="34" charset="0"/>
                        </a:rPr>
                        <a:t>I48</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3859184"/>
                  </a:ext>
                </a:extLst>
              </a:tr>
              <a:tr h="158662">
                <a:tc gridSpan="2">
                  <a:txBody>
                    <a:bodyPr/>
                    <a:lstStyle/>
                    <a:p>
                      <a:pPr algn="ctr"/>
                      <a:r>
                        <a:rPr lang="ru-RU" sz="1200" b="1" dirty="0">
                          <a:solidFill>
                            <a:srgbClr val="002060"/>
                          </a:solidFill>
                          <a:latin typeface="Arial Narrow" panose="020B0606020202030204" pitchFamily="34" charset="0"/>
                          <a:cs typeface="Arial" panose="020B0604020202020204" pitchFamily="34" charset="0"/>
                        </a:rPr>
                        <a:t>3. Заболевания крови и кроветворных органов</a:t>
                      </a:r>
                      <a:endParaRPr lang="ru-RU" sz="1200" b="1" i="0" u="none" strike="noStrike" dirty="0">
                        <a:solidFill>
                          <a:srgbClr val="002060"/>
                        </a:solidFill>
                        <a:effectLst/>
                        <a:latin typeface="Arial Narrow" panose="020B060602020203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sz="1000" dirty="0">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7489066"/>
                  </a:ext>
                </a:extLst>
              </a:tr>
              <a:tr h="158662">
                <a:tc rowSpan="4">
                  <a:txBody>
                    <a:bodyPr/>
                    <a:lstStyle/>
                    <a:p>
                      <a:pPr algn="ctr" fontAlgn="ctr"/>
                      <a:r>
                        <a:rPr lang="ru-RU" sz="1000" b="1" i="0" u="none" strike="noStrike" dirty="0">
                          <a:solidFill>
                            <a:srgbClr val="FF0000"/>
                          </a:solidFill>
                          <a:effectLst/>
                          <a:latin typeface="Arial" panose="020B0604020202020204" pitchFamily="34" charset="0"/>
                          <a:cs typeface="Arial" panose="020B0604020202020204" pitchFamily="34" charset="0"/>
                        </a:rPr>
                        <a:t>7</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a:solidFill>
                            <a:srgbClr val="002060"/>
                          </a:solidFill>
                          <a:latin typeface="Arial Narrow" panose="020B0606020202030204" pitchFamily="34" charset="0"/>
                          <a:cs typeface="Arial" panose="020B0604020202020204" pitchFamily="34" charset="0"/>
                        </a:rPr>
                        <a:t>Наследственный дефицит фактора VIII </a:t>
                      </a:r>
                      <a:r>
                        <a:rPr lang="ru-RU" sz="1000" dirty="0">
                          <a:solidFill>
                            <a:srgbClr val="FF0000"/>
                          </a:solidFill>
                          <a:latin typeface="Arial Narrow" panose="020B0606020202030204" pitchFamily="34" charset="0"/>
                          <a:cs typeface="Arial" panose="020B0604020202020204" pitchFamily="34" charset="0"/>
                        </a:rPr>
                        <a:t>(D66)</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154756"/>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a:solidFill>
                            <a:srgbClr val="002060"/>
                          </a:solidFill>
                          <a:latin typeface="Arial Narrow" panose="020B0606020202030204" pitchFamily="34" charset="0"/>
                          <a:cs typeface="Arial" panose="020B0604020202020204" pitchFamily="34" charset="0"/>
                        </a:rPr>
                        <a:t>Наследственный дефицит фактора IX, </a:t>
                      </a:r>
                      <a:r>
                        <a:rPr lang="ru-RU" sz="1000" dirty="0">
                          <a:solidFill>
                            <a:srgbClr val="FF0000"/>
                          </a:solidFill>
                          <a:latin typeface="Arial Narrow" panose="020B0606020202030204" pitchFamily="34" charset="0"/>
                          <a:cs typeface="Arial" panose="020B0604020202020204" pitchFamily="34" charset="0"/>
                        </a:rPr>
                        <a:t>(D67)</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9247556"/>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a:solidFill>
                            <a:srgbClr val="002060"/>
                          </a:solidFill>
                          <a:latin typeface="Arial Narrow" panose="020B0606020202030204" pitchFamily="34" charset="0"/>
                          <a:cs typeface="Arial" panose="020B0604020202020204" pitchFamily="34" charset="0"/>
                        </a:rPr>
                        <a:t>Болезнь </a:t>
                      </a:r>
                      <a:r>
                        <a:rPr lang="ru-RU" sz="1000" dirty="0" err="1">
                          <a:solidFill>
                            <a:srgbClr val="002060"/>
                          </a:solidFill>
                          <a:latin typeface="Arial Narrow" panose="020B0606020202030204" pitchFamily="34" charset="0"/>
                          <a:cs typeface="Arial" panose="020B0604020202020204" pitchFamily="34" charset="0"/>
                        </a:rPr>
                        <a:t>Виллебранда</a:t>
                      </a:r>
                      <a:r>
                        <a:rPr lang="ru-RU" sz="1000" dirty="0">
                          <a:solidFill>
                            <a:srgbClr val="002060"/>
                          </a:solidFill>
                          <a:latin typeface="Arial Narrow" panose="020B0606020202030204" pitchFamily="34" charset="0"/>
                          <a:cs typeface="Arial" panose="020B0604020202020204" pitchFamily="34" charset="0"/>
                        </a:rPr>
                        <a:t> </a:t>
                      </a:r>
                      <a:r>
                        <a:rPr lang="ru-RU" sz="1000" dirty="0">
                          <a:solidFill>
                            <a:srgbClr val="FF0000"/>
                          </a:solidFill>
                          <a:latin typeface="Arial Narrow" panose="020B0606020202030204" pitchFamily="34" charset="0"/>
                          <a:cs typeface="Arial" panose="020B0604020202020204" pitchFamily="34" charset="0"/>
                        </a:rPr>
                        <a:t>(</a:t>
                      </a:r>
                      <a:r>
                        <a:rPr lang="en-US" sz="1000" dirty="0">
                          <a:solidFill>
                            <a:srgbClr val="FF0000"/>
                          </a:solidFill>
                          <a:latin typeface="Arial Narrow" panose="020B0606020202030204" pitchFamily="34" charset="0"/>
                          <a:cs typeface="Arial" panose="020B0604020202020204" pitchFamily="34" charset="0"/>
                        </a:rPr>
                        <a:t>D68.0)</a:t>
                      </a:r>
                      <a:endParaRPr lang="ru-RU" sz="1000" dirty="0">
                        <a:solidFill>
                          <a:srgbClr val="FF0000"/>
                        </a:solidFill>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5860957"/>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a:solidFill>
                            <a:srgbClr val="002060"/>
                          </a:solidFill>
                          <a:latin typeface="Arial Narrow" panose="020B0606020202030204" pitchFamily="34" charset="0"/>
                          <a:cs typeface="Arial" panose="020B0604020202020204" pitchFamily="34" charset="0"/>
                        </a:rPr>
                        <a:t>Наследственный дефицит других факторов свертывания, </a:t>
                      </a:r>
                      <a:r>
                        <a:rPr lang="ru-RU" sz="1000" dirty="0">
                          <a:solidFill>
                            <a:srgbClr val="FF0000"/>
                          </a:solidFill>
                          <a:latin typeface="Arial Narrow" panose="020B0606020202030204" pitchFamily="34" charset="0"/>
                          <a:cs typeface="Arial" panose="020B0604020202020204" pitchFamily="34" charset="0"/>
                        </a:rPr>
                        <a:t>(D68.2)</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8332071"/>
                  </a:ext>
                </a:extLst>
              </a:tr>
              <a:tr h="158662">
                <a:tc gridSpan="2">
                  <a:txBody>
                    <a:bodyPr/>
                    <a:lstStyle/>
                    <a:p>
                      <a:pPr algn="ctr"/>
                      <a:r>
                        <a:rPr lang="ru-RU" sz="1200" b="1" dirty="0">
                          <a:solidFill>
                            <a:srgbClr val="002060"/>
                          </a:solidFill>
                          <a:latin typeface="Arial Narrow" panose="020B0606020202030204" pitchFamily="34" charset="0"/>
                          <a:cs typeface="Arial" panose="020B0604020202020204" pitchFamily="34" charset="0"/>
                        </a:rPr>
                        <a:t>4. Болезни органов дыхания</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sz="1000" dirty="0">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5488"/>
                  </a:ext>
                </a:extLst>
              </a:tr>
              <a:tr h="158662">
                <a:tc rowSpan="3">
                  <a:txBody>
                    <a:bodyPr/>
                    <a:lstStyle/>
                    <a:p>
                      <a:pPr algn="ctr" fontAlgn="ctr"/>
                      <a:r>
                        <a:rPr lang="ru-RU" sz="1000" b="1" i="0" u="none" strike="noStrike" dirty="0">
                          <a:solidFill>
                            <a:srgbClr val="FF0000"/>
                          </a:solidFill>
                          <a:effectLst/>
                          <a:latin typeface="Arial" panose="020B0604020202020204" pitchFamily="34" charset="0"/>
                          <a:cs typeface="Arial" panose="020B0604020202020204" pitchFamily="34" charset="0"/>
                        </a:rPr>
                        <a:t>8</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ru-RU" sz="1000" dirty="0">
                          <a:solidFill>
                            <a:srgbClr val="002060"/>
                          </a:solidFill>
                          <a:latin typeface="Arial Narrow" panose="020B0606020202030204" pitchFamily="34" charset="0"/>
                          <a:cs typeface="Arial" panose="020B0604020202020204" pitchFamily="34" charset="0"/>
                        </a:rPr>
                        <a:t>Хронические заболевания нижних дыхательных путей:</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3533467"/>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a:solidFill>
                            <a:srgbClr val="002060"/>
                          </a:solidFill>
                          <a:latin typeface="Arial Narrow" panose="020B0606020202030204" pitchFamily="34" charset="0"/>
                          <a:cs typeface="Arial" panose="020B0604020202020204" pitchFamily="34" charset="0"/>
                        </a:rPr>
                        <a:t>7.1. Другая хроническая обструктивная легочная болезнь, </a:t>
                      </a:r>
                      <a:r>
                        <a:rPr lang="ru-RU" sz="1000" dirty="0">
                          <a:solidFill>
                            <a:srgbClr val="FF0000"/>
                          </a:solidFill>
                          <a:latin typeface="Arial Narrow" panose="020B0606020202030204" pitchFamily="34" charset="0"/>
                          <a:cs typeface="Arial" panose="020B0604020202020204" pitchFamily="34" charset="0"/>
                        </a:rPr>
                        <a:t>J44</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8786616"/>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a:solidFill>
                            <a:srgbClr val="002060"/>
                          </a:solidFill>
                          <a:latin typeface="Arial Narrow" panose="020B0606020202030204" pitchFamily="34" charset="0"/>
                          <a:cs typeface="Arial" panose="020B0604020202020204" pitchFamily="34" charset="0"/>
                        </a:rPr>
                        <a:t>7.2. Астма, </a:t>
                      </a:r>
                      <a:r>
                        <a:rPr lang="en-US" sz="1000" dirty="0">
                          <a:solidFill>
                            <a:srgbClr val="FF0000"/>
                          </a:solidFill>
                          <a:latin typeface="Arial Narrow" panose="020B0606020202030204" pitchFamily="34" charset="0"/>
                          <a:cs typeface="Arial" panose="020B0604020202020204" pitchFamily="34" charset="0"/>
                        </a:rPr>
                        <a:t>J45</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125333"/>
                  </a:ext>
                </a:extLst>
              </a:tr>
              <a:tr h="158662">
                <a:tc gridSpan="2">
                  <a:txBody>
                    <a:bodyPr/>
                    <a:lstStyle/>
                    <a:p>
                      <a:pPr algn="ctr"/>
                      <a:r>
                        <a:rPr lang="ru-RU" sz="1200" b="1" dirty="0">
                          <a:solidFill>
                            <a:srgbClr val="002060"/>
                          </a:solidFill>
                          <a:latin typeface="Arial Narrow" panose="020B0606020202030204" pitchFamily="34" charset="0"/>
                          <a:cs typeface="Arial" panose="020B0604020202020204" pitchFamily="34" charset="0"/>
                        </a:rPr>
                        <a:t>5. Болезни органов пищеварения</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sz="1000" dirty="0">
                        <a:latin typeface="Arial Narrow" panose="020B060602020203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545412"/>
                  </a:ext>
                </a:extLst>
              </a:tr>
              <a:tr h="158662">
                <a:tc rowSpan="8">
                  <a:txBody>
                    <a:bodyPr/>
                    <a:lstStyle/>
                    <a:p>
                      <a:pPr algn="ctr" fontAlgn="ctr"/>
                      <a:r>
                        <a:rPr lang="ru-RU" sz="1000" b="1" i="0" u="none" strike="noStrike" dirty="0">
                          <a:solidFill>
                            <a:srgbClr val="FF0000"/>
                          </a:solidFill>
                          <a:effectLst/>
                          <a:latin typeface="Arial" panose="020B0604020202020204" pitchFamily="34" charset="0"/>
                          <a:cs typeface="Arial" panose="020B0604020202020204" pitchFamily="34" charset="0"/>
                        </a:rPr>
                        <a:t>9</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ru-RU" sz="1000" dirty="0">
                          <a:solidFill>
                            <a:srgbClr val="002060"/>
                          </a:solidFill>
                          <a:latin typeface="Arial Narrow" panose="020B0606020202030204" pitchFamily="34" charset="0"/>
                          <a:cs typeface="Arial" panose="020B0604020202020204" pitchFamily="34" charset="0"/>
                        </a:rPr>
                        <a:t>Заболевания верхних отделов желудочно-кишечного тракта:</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241584"/>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a:solidFill>
                            <a:srgbClr val="002060"/>
                          </a:solidFill>
                          <a:latin typeface="Arial Narrow" panose="020B0606020202030204" pitchFamily="34" charset="0"/>
                          <a:cs typeface="Arial" panose="020B0604020202020204" pitchFamily="34" charset="0"/>
                        </a:rPr>
                        <a:t>8.1. </a:t>
                      </a:r>
                      <a:r>
                        <a:rPr lang="ru-RU" sz="1000" dirty="0" err="1">
                          <a:solidFill>
                            <a:srgbClr val="002060"/>
                          </a:solidFill>
                          <a:latin typeface="Arial Narrow" panose="020B0606020202030204" pitchFamily="34" charset="0"/>
                          <a:cs typeface="Arial" panose="020B0604020202020204" pitchFamily="34" charset="0"/>
                        </a:rPr>
                        <a:t>Гастроэзофагеальный</a:t>
                      </a:r>
                      <a:r>
                        <a:rPr lang="ru-RU" sz="1000" dirty="0">
                          <a:solidFill>
                            <a:srgbClr val="002060"/>
                          </a:solidFill>
                          <a:latin typeface="Arial Narrow" panose="020B0606020202030204" pitchFamily="34" charset="0"/>
                          <a:cs typeface="Arial" panose="020B0604020202020204" pitchFamily="34" charset="0"/>
                        </a:rPr>
                        <a:t> рефлюкс с эзофагитом, </a:t>
                      </a:r>
                      <a:r>
                        <a:rPr lang="ru-RU" sz="1000" dirty="0">
                          <a:solidFill>
                            <a:srgbClr val="FF0000"/>
                          </a:solidFill>
                          <a:latin typeface="Arial Narrow" panose="020B0606020202030204" pitchFamily="34" charset="0"/>
                          <a:cs typeface="Arial" panose="020B0604020202020204" pitchFamily="34" charset="0"/>
                        </a:rPr>
                        <a:t>K21.0</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1328863"/>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a:solidFill>
                            <a:srgbClr val="002060"/>
                          </a:solidFill>
                          <a:latin typeface="Arial Narrow" panose="020B0606020202030204" pitchFamily="34" charset="0"/>
                          <a:cs typeface="Arial" panose="020B0604020202020204" pitchFamily="34" charset="0"/>
                        </a:rPr>
                        <a:t>8.2. Язва желудка и двенадцатиперстной кишки, </a:t>
                      </a:r>
                      <a:r>
                        <a:rPr lang="ru-RU" sz="1000" dirty="0">
                          <a:solidFill>
                            <a:srgbClr val="FF0000"/>
                          </a:solidFill>
                          <a:latin typeface="Arial Narrow" panose="020B0606020202030204" pitchFamily="34" charset="0"/>
                          <a:cs typeface="Arial" panose="020B0604020202020204" pitchFamily="34" charset="0"/>
                        </a:rPr>
                        <a:t>K25-К27</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3215083"/>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a:solidFill>
                            <a:srgbClr val="002060"/>
                          </a:solidFill>
                          <a:latin typeface="Arial Narrow" panose="020B0606020202030204" pitchFamily="34" charset="0"/>
                          <a:cs typeface="Arial" panose="020B0604020202020204" pitchFamily="34" charset="0"/>
                        </a:rPr>
                        <a:t>Язва желудка, </a:t>
                      </a:r>
                      <a:r>
                        <a:rPr lang="ru-RU" sz="1000" dirty="0">
                          <a:solidFill>
                            <a:srgbClr val="FF0000"/>
                          </a:solidFill>
                          <a:latin typeface="Arial Narrow" panose="020B0606020202030204" pitchFamily="34" charset="0"/>
                          <a:cs typeface="Arial" panose="020B0604020202020204" pitchFamily="34" charset="0"/>
                        </a:rPr>
                        <a:t>К25</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2275662"/>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a:solidFill>
                            <a:srgbClr val="002060"/>
                          </a:solidFill>
                          <a:latin typeface="Arial Narrow" panose="020B0606020202030204" pitchFamily="34" charset="0"/>
                          <a:cs typeface="Arial" panose="020B0604020202020204" pitchFamily="34" charset="0"/>
                        </a:rPr>
                        <a:t>Язва двенадцатиперстной кишки, </a:t>
                      </a:r>
                      <a:r>
                        <a:rPr lang="ru-RU" sz="1000" dirty="0">
                          <a:solidFill>
                            <a:srgbClr val="FF0000"/>
                          </a:solidFill>
                          <a:latin typeface="Arial Narrow" panose="020B0606020202030204" pitchFamily="34" charset="0"/>
                          <a:cs typeface="Arial" panose="020B0604020202020204" pitchFamily="34" charset="0"/>
                        </a:rPr>
                        <a:t>К26</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951034"/>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a:solidFill>
                            <a:srgbClr val="002060"/>
                          </a:solidFill>
                          <a:latin typeface="Arial Narrow" panose="020B0606020202030204" pitchFamily="34" charset="0"/>
                          <a:cs typeface="Arial" panose="020B0604020202020204" pitchFamily="34" charset="0"/>
                        </a:rPr>
                        <a:t>Пептическая язва неуточненной локализации, </a:t>
                      </a:r>
                      <a:r>
                        <a:rPr lang="ru-RU" sz="1000" dirty="0">
                          <a:solidFill>
                            <a:srgbClr val="FF0000"/>
                          </a:solidFill>
                          <a:latin typeface="Arial Narrow" panose="020B0606020202030204" pitchFamily="34" charset="0"/>
                          <a:cs typeface="Arial" panose="020B0604020202020204" pitchFamily="34" charset="0"/>
                        </a:rPr>
                        <a:t>К27</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1955100"/>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a:solidFill>
                            <a:srgbClr val="002060"/>
                          </a:solidFill>
                          <a:latin typeface="Arial Narrow" panose="020B0606020202030204" pitchFamily="34" charset="0"/>
                          <a:cs typeface="Arial" panose="020B0604020202020204" pitchFamily="34" charset="0"/>
                        </a:rPr>
                        <a:t>8.3. Хронический атрофический гастрит, </a:t>
                      </a:r>
                      <a:r>
                        <a:rPr lang="ru-RU" sz="1000" dirty="0">
                          <a:solidFill>
                            <a:srgbClr val="FF0000"/>
                          </a:solidFill>
                          <a:latin typeface="Arial Narrow" panose="020B0606020202030204" pitchFamily="34" charset="0"/>
                          <a:cs typeface="Arial" panose="020B0604020202020204" pitchFamily="34" charset="0"/>
                        </a:rPr>
                        <a:t>K29.4</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2286509"/>
                  </a:ext>
                </a:extLst>
              </a:tr>
              <a:tr h="158662">
                <a:tc vMerge="1">
                  <a:txBody>
                    <a:bodyPr/>
                    <a:lstStyle/>
                    <a:p>
                      <a:pPr algn="ctr" fontAlgn="ctr"/>
                      <a:endParaRPr lang="ru-RU" sz="1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a:solidFill>
                            <a:srgbClr val="002060"/>
                          </a:solidFill>
                          <a:latin typeface="Arial Narrow" panose="020B0606020202030204" pitchFamily="34" charset="0"/>
                          <a:cs typeface="Arial" panose="020B0604020202020204" pitchFamily="34" charset="0"/>
                        </a:rPr>
                        <a:t>8.4. Полипы (полипоз) желудка, </a:t>
                      </a:r>
                      <a:r>
                        <a:rPr lang="ru-RU" sz="1000" dirty="0">
                          <a:solidFill>
                            <a:srgbClr val="FF0000"/>
                          </a:solidFill>
                          <a:latin typeface="Arial Narrow" panose="020B0606020202030204" pitchFamily="34" charset="0"/>
                          <a:cs typeface="Arial" panose="020B0604020202020204" pitchFamily="34" charset="0"/>
                        </a:rPr>
                        <a:t>K31.7</a:t>
                      </a:r>
                    </a:p>
                  </a:txBody>
                  <a:tcPr marL="9525" marR="9525" marT="9525"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0466458"/>
                  </a:ext>
                </a:extLst>
              </a:tr>
            </a:tbl>
          </a:graphicData>
        </a:graphic>
      </p:graphicFrame>
      <p:sp>
        <p:nvSpPr>
          <p:cNvPr id="9" name="Заголовок 5">
            <a:extLst>
              <a:ext uri="{FF2B5EF4-FFF2-40B4-BE49-F238E27FC236}">
                <a16:creationId xmlns:a16="http://schemas.microsoft.com/office/drawing/2014/main" id="{204334B0-BF0F-4FAB-B4AB-2BB2BED5958E}"/>
              </a:ext>
            </a:extLst>
          </p:cNvPr>
          <p:cNvSpPr txBox="1">
            <a:spLocks/>
          </p:cNvSpPr>
          <p:nvPr/>
        </p:nvSpPr>
        <p:spPr>
          <a:xfrm>
            <a:off x="9829657" y="6562869"/>
            <a:ext cx="2501871" cy="3253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00" i="1" dirty="0">
                <a:solidFill>
                  <a:srgbClr val="002060"/>
                </a:solidFill>
                <a:latin typeface="Arial Narrow"/>
                <a:sym typeface="Arial Narrow"/>
              </a:rPr>
              <a:t>Приказ МЗ РК №281, с изм.№</a:t>
            </a:r>
            <a:r>
              <a:rPr lang="kk-KZ" sz="1000" i="1" dirty="0">
                <a:solidFill>
                  <a:srgbClr val="002060"/>
                </a:solidFill>
                <a:latin typeface="Arial Narrow"/>
                <a:sym typeface="Arial Narrow"/>
              </a:rPr>
              <a:t>Қ</a:t>
            </a:r>
            <a:r>
              <a:rPr lang="ru-RU" sz="1000" i="1" dirty="0">
                <a:solidFill>
                  <a:srgbClr val="002060"/>
                </a:solidFill>
                <a:latin typeface="Arial Narrow"/>
                <a:sym typeface="Arial Narrow"/>
              </a:rPr>
              <a:t>Р-ДСМ-122</a:t>
            </a:r>
          </a:p>
        </p:txBody>
      </p:sp>
      <p:sp>
        <p:nvSpPr>
          <p:cNvPr id="10" name="Заголовок 5">
            <a:extLst>
              <a:ext uri="{FF2B5EF4-FFF2-40B4-BE49-F238E27FC236}">
                <a16:creationId xmlns:a16="http://schemas.microsoft.com/office/drawing/2014/main" id="{75BE33D4-CB37-4218-B0A8-A2F1FFC3A827}"/>
              </a:ext>
            </a:extLst>
          </p:cNvPr>
          <p:cNvSpPr>
            <a:spLocks noGrp="1"/>
          </p:cNvSpPr>
          <p:nvPr>
            <p:ph type="title"/>
          </p:nvPr>
        </p:nvSpPr>
        <p:spPr>
          <a:xfrm>
            <a:off x="990600" y="83694"/>
            <a:ext cx="8468991" cy="680860"/>
          </a:xfrm>
        </p:spPr>
        <p:txBody>
          <a:bodyPr>
            <a:noAutofit/>
          </a:bodyPr>
          <a:lstStyle/>
          <a:p>
            <a:r>
              <a:rPr lang="ru-RU" sz="2800" b="1" dirty="0">
                <a:solidFill>
                  <a:srgbClr val="002060"/>
                </a:solidFill>
                <a:latin typeface="Arial Narrow"/>
                <a:sym typeface="Arial Narrow"/>
              </a:rPr>
              <a:t>Перечень заболеваний, подлежащих </a:t>
            </a:r>
            <a:br>
              <a:rPr lang="ru-RU" sz="2800" b="1" dirty="0">
                <a:solidFill>
                  <a:srgbClr val="002060"/>
                </a:solidFill>
                <a:latin typeface="Arial Narrow"/>
                <a:sym typeface="Arial Narrow"/>
              </a:rPr>
            </a:br>
            <a:r>
              <a:rPr lang="ru-RU" sz="2800" b="1" dirty="0">
                <a:solidFill>
                  <a:srgbClr val="FF0000"/>
                </a:solidFill>
                <a:latin typeface="Arial Narrow"/>
                <a:sym typeface="Arial Narrow"/>
              </a:rPr>
              <a:t>динамическому наблюдению</a:t>
            </a:r>
            <a:r>
              <a:rPr lang="en-US" sz="2800" b="1" dirty="0">
                <a:solidFill>
                  <a:srgbClr val="002060"/>
                </a:solidFill>
                <a:latin typeface="Arial Narrow"/>
                <a:sym typeface="Arial Narrow"/>
              </a:rPr>
              <a:t> </a:t>
            </a:r>
            <a:r>
              <a:rPr lang="ru-RU" sz="2800" b="1" dirty="0">
                <a:solidFill>
                  <a:srgbClr val="002060"/>
                </a:solidFill>
                <a:latin typeface="Arial Narrow"/>
                <a:sym typeface="Arial Narrow"/>
              </a:rPr>
              <a:t>в ПМСП в рамках ГОБМП</a:t>
            </a:r>
          </a:p>
        </p:txBody>
      </p:sp>
    </p:spTree>
    <p:extLst>
      <p:ext uri="{BB962C8B-B14F-4D97-AF65-F5344CB8AC3E}">
        <p14:creationId xmlns:p14="http://schemas.microsoft.com/office/powerpoint/2010/main" val="301600808"/>
      </p:ext>
    </p:extLst>
  </p:cSld>
  <p:clrMapOvr>
    <a:masterClrMapping/>
  </p:clrMapOvr>
</p:sld>
</file>

<file path=ppt/theme/theme1.xml><?xml version="1.0" encoding="utf-8"?>
<a:theme xmlns:a="http://schemas.openxmlformats.org/drawingml/2006/main" name="1_Тема Office">
  <a:themeElements>
    <a:clrScheme name="Фонд ОСМС">
      <a:dk1>
        <a:srgbClr val="212121"/>
      </a:dk1>
      <a:lt1>
        <a:sysClr val="window" lastClr="FFFFFF"/>
      </a:lt1>
      <a:dk2>
        <a:srgbClr val="44546A"/>
      </a:dk2>
      <a:lt2>
        <a:srgbClr val="E7E6E6"/>
      </a:lt2>
      <a:accent1>
        <a:srgbClr val="6F8B27"/>
      </a:accent1>
      <a:accent2>
        <a:srgbClr val="0E385E"/>
      </a:accent2>
      <a:accent3>
        <a:srgbClr val="FFC000"/>
      </a:accent3>
      <a:accent4>
        <a:srgbClr val="C00000"/>
      </a:accent4>
      <a:accent5>
        <a:srgbClr val="00B050"/>
      </a:accent5>
      <a:accent6>
        <a:srgbClr val="954F72"/>
      </a:accent6>
      <a:hlink>
        <a:srgbClr val="48A1FA"/>
      </a:hlink>
      <a:folHlink>
        <a:srgbClr val="C490AA"/>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Основной шаблон_русский язык" id="{0A8C7656-F76C-46AA-85A7-DD27892E43C5}" vid="{0ADB2EDF-CF78-462B-9A14-B510D6C061E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9455</TotalTime>
  <Words>7195</Words>
  <Application>Microsoft Office PowerPoint</Application>
  <PresentationFormat>Широкоэкранный</PresentationFormat>
  <Paragraphs>1345</Paragraphs>
  <Slides>74</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74</vt:i4>
      </vt:variant>
    </vt:vector>
  </HeadingPairs>
  <TitlesOfParts>
    <vt:vector size="84" baseType="lpstr">
      <vt:lpstr>Arial</vt:lpstr>
      <vt:lpstr>Arial Narrow</vt:lpstr>
      <vt:lpstr>Calibri</vt:lpstr>
      <vt:lpstr>Franklin Gothic Book</vt:lpstr>
      <vt:lpstr>Franklin Gothic Medium</vt:lpstr>
      <vt:lpstr>Symbol</vt:lpstr>
      <vt:lpstr>Tahoma</vt:lpstr>
      <vt:lpstr>Times New Roman</vt:lpstr>
      <vt:lpstr>Wingdings</vt:lpstr>
      <vt:lpstr>1_Тема Office</vt:lpstr>
      <vt:lpstr>Презентация PowerPoint</vt:lpstr>
      <vt:lpstr>Разграничение между пакетами ГОБМП и ОСМС</vt:lpstr>
      <vt:lpstr>Принципы и подходы в части оказания ПМСП</vt:lpstr>
      <vt:lpstr>Первичная медико-санитарная помощь (ГОБМП)</vt:lpstr>
      <vt:lpstr>Бизнес процесс «Оказание ПМСП в плановом порядке»</vt:lpstr>
      <vt:lpstr>Поводы обращения в организации ПМСП: 25 поводов, 6 групп</vt:lpstr>
      <vt:lpstr>Перечень услуг оказываемых СМР ПМСП</vt:lpstr>
      <vt:lpstr>Перечень услуг оказываемых врачами ПМСП, медико-социальные услуги</vt:lpstr>
      <vt:lpstr>Перечень заболеваний, подлежащих  динамическому наблюдению в ПМСП в рамках ГОБМП</vt:lpstr>
      <vt:lpstr>Перечень заболеваний, подлежащих  динамическому наблюдению в ПМСП в рамках ГОБМП (продолжение)</vt:lpstr>
      <vt:lpstr>Презентация PowerPoint</vt:lpstr>
      <vt:lpstr>Принципы и подходы в части оказания КДП</vt:lpstr>
      <vt:lpstr>КДП по направлению специалиста ПМСП и профильных специалистов (пакет ГОБМП)</vt:lpstr>
      <vt:lpstr>КДП по направлению специалиста ПМСП и профильных специалистов (пакет ОСМС)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Перечень заболеваний, подлежащих динамическому наблюдению в рамках КДП</vt:lpstr>
      <vt:lpstr>Перечень заболеваний, подлежащих динамическому наблюдению в рамках КДП (продолжение)</vt:lpstr>
      <vt:lpstr>Перечень заболеваний, подлежащих динамическому наблюдению в рамках КДП (продолжение)</vt:lpstr>
      <vt:lpstr>Перечень заболеваний, подлежащих динамическому наблюдению в рамках КДП (продолжение)</vt:lpstr>
      <vt:lpstr>Оказание КДП на республиканском уровне </vt:lpstr>
      <vt:lpstr>Алгоритм определения пакета ГОБМП/ОСМС  (повод заболевание) (КДУ вне КПН) </vt:lpstr>
      <vt:lpstr>Алгоритм определения пакета ГОБМП/ОСМС  (повод заболевание) (КДУ вне КПН) продолжение</vt:lpstr>
      <vt:lpstr>Алгоритм определения пакета ГОБМП/ОСМС  (повод заболевание) (КДУ вне КПН) продолжение</vt:lpstr>
      <vt:lpstr>Алгоритм определения пакета ГОБМП/ОСМС  (повод заболевание) (КДУ вне КПН) продолжение</vt:lpstr>
      <vt:lpstr>Алгоритм определения пакета ГОБМП/ОСМС  (повод травма) (КДУ вне КПН) </vt:lpstr>
      <vt:lpstr>Алгоритм определения пакета ГОБМП/ОСМС  (повод профилактика) (КДУ вне КПН) </vt:lpstr>
      <vt:lpstr>Алгоритм определения пакета ГОБМП/ОСМС  (повод динамическое наблюдение) (КДУ вне КПН) </vt:lpstr>
      <vt:lpstr>Алгоритм определения пакета ГОБМП/ОСМС  (повод МСУ, административный) (КДУ в КПН) </vt:lpstr>
      <vt:lpstr>ПРИНИЦИПЫ и ПОДХОДЫ СМП/СЗП</vt:lpstr>
      <vt:lpstr>Бизнес процесс «Оказание стационарозамещающей помощи»</vt:lpstr>
      <vt:lpstr>Стационарозамещающая помощь (пакеты ГОБМП/ОСМС )</vt:lpstr>
      <vt:lpstr>Оказание стационарозамещающей помощи населению</vt:lpstr>
      <vt:lpstr>Оказание стационарозамещающей помощи населению </vt:lpstr>
      <vt:lpstr>Перечень диагнозов по кодам МКБ-10, подлежащих лечению в дневном стационаре (по пакетам) </vt:lpstr>
      <vt:lpstr>Перечень заболеваний по кодам МКБ-10, подлежащих лечению в дневном стационаре (по пакетам) </vt:lpstr>
      <vt:lpstr>Бизнес процесс «Оказание стационарной помощи в плановом порядке»</vt:lpstr>
      <vt:lpstr>Оказание стационарной помощи населению  в рамках ГОБМП (экстренная)</vt:lpstr>
      <vt:lpstr>Оказание стационарной помощи населению  в системе ОСМС (плановая)</vt:lpstr>
      <vt:lpstr>Перечень диагнозов по кодам МКБ-10, подлежащих лечению в дневном стационаре (по пакетам) </vt:lpstr>
      <vt:lpstr>ПРИНИЦИПЫ и ПОДХОДЫ в части медицинской реабилитации  и паллиативной помощи</vt:lpstr>
      <vt:lpstr>Оказание восстановительного лечения и медицинской реабилитации 1 этапа</vt:lpstr>
      <vt:lpstr>Оказание восстановительного лечения и медицинской реабилитации 2 этапа</vt:lpstr>
      <vt:lpstr>Оказание восстановительного лечения и медицинской реабилитации 3 этапа</vt:lpstr>
      <vt:lpstr>Оказание восстановительного лечения и медицинской реабилитации (пакеты ГОБМП/ОСМС )</vt:lpstr>
      <vt:lpstr>Бизнес процесс «Оказание паллиативной помощи на уровне АПП»</vt:lpstr>
      <vt:lpstr>Бизнес процесс «Оказание паллиативной помощи на уровне стационара»</vt:lpstr>
      <vt:lpstr>Перечни заболеваний (взрослое население) </vt:lpstr>
      <vt:lpstr>Перечни заболеваний (взрослое население) </vt:lpstr>
      <vt:lpstr>Перечни заболеваний (взрослое население) </vt:lpstr>
      <vt:lpstr>Перечни заболеваний (взрослое население) </vt:lpstr>
      <vt:lpstr>Перечни заболеваний (взрослое население) </vt:lpstr>
      <vt:lpstr>Перечни заболеваний (дети) </vt:lpstr>
      <vt:lpstr>Перечни заболеваний (дети) </vt:lpstr>
      <vt:lpstr>Перечни заболеваний (дети) </vt:lpstr>
      <vt:lpstr>Перечни заболеваний (дети) </vt:lpstr>
      <vt:lpstr>Перечни заболеваний (дети) </vt:lpstr>
      <vt:lpstr>Перечни заболеваний (дети) </vt:lpstr>
      <vt:lpstr>Перечни заболеваний (дети) </vt:lpstr>
      <vt:lpstr>Перечни заболеваний (сестринский уход) </vt:lpstr>
      <vt:lpstr>Перечни заболеваний (сестринский уход) </vt:lpstr>
      <vt:lpstr>Перечни заболеваний (сестринский уход) </vt:lpstr>
      <vt:lpstr>Перечни заболеваний (сестринский уход) </vt:lpstr>
      <vt:lpstr>Перечни заболеваний (сестринский уход) </vt:lpstr>
      <vt:lpstr>Бизнес процесс «Оказание скорой медицинской помощи»</vt:lpstr>
      <vt:lpstr>Бизнес процесс «Оказание стационарной помощи в экстренном порядке»</vt:lpstr>
      <vt:lpstr>Бизнес процесс «Оказание медицинской помощи  в рамках динамического наблюдения»</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NURSCA37</dc:creator>
  <cp:lastModifiedBy>NURSCA160</cp:lastModifiedBy>
  <cp:revision>320</cp:revision>
  <cp:lastPrinted>2019-11-26T08:40:32Z</cp:lastPrinted>
  <dcterms:created xsi:type="dcterms:W3CDTF">2019-08-22T08:58:30Z</dcterms:created>
  <dcterms:modified xsi:type="dcterms:W3CDTF">2019-11-27T14:20:50Z</dcterms:modified>
</cp:coreProperties>
</file>