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692" r:id="rId2"/>
    <p:sldMasterId id="2147483811" r:id="rId3"/>
  </p:sldMasterIdLst>
  <p:notesMasterIdLst>
    <p:notesMasterId r:id="rId23"/>
  </p:notesMasterIdLst>
  <p:sldIdLst>
    <p:sldId id="388" r:id="rId4"/>
    <p:sldId id="390" r:id="rId5"/>
    <p:sldId id="391" r:id="rId6"/>
    <p:sldId id="392" r:id="rId7"/>
    <p:sldId id="383" r:id="rId8"/>
    <p:sldId id="384" r:id="rId9"/>
    <p:sldId id="379" r:id="rId10"/>
    <p:sldId id="356" r:id="rId11"/>
    <p:sldId id="385" r:id="rId12"/>
    <p:sldId id="382" r:id="rId13"/>
    <p:sldId id="359" r:id="rId14"/>
    <p:sldId id="395" r:id="rId15"/>
    <p:sldId id="376" r:id="rId16"/>
    <p:sldId id="377" r:id="rId17"/>
    <p:sldId id="386" r:id="rId18"/>
    <p:sldId id="389" r:id="rId19"/>
    <p:sldId id="387" r:id="rId20"/>
    <p:sldId id="396" r:id="rId21"/>
    <p:sldId id="367" r:id="rId2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3D0"/>
    <a:srgbClr val="3FB3E6"/>
    <a:srgbClr val="CC0000"/>
    <a:srgbClr val="3156A4"/>
    <a:srgbClr val="CDA46F"/>
    <a:srgbClr val="39404A"/>
    <a:srgbClr val="9D8368"/>
    <a:srgbClr val="138ADD"/>
    <a:srgbClr val="4ED4AC"/>
    <a:srgbClr val="0D9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9754" autoAdjust="0"/>
  </p:normalViewPr>
  <p:slideViewPr>
    <p:cSldViewPr snapToGrid="0" showGuides="1">
      <p:cViewPr>
        <p:scale>
          <a:sx n="100" d="100"/>
          <a:sy n="100" d="100"/>
        </p:scale>
        <p:origin x="-19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presProps" Target="pres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 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 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 /><Relationship Id="rId1" Type="http://schemas.openxmlformats.org/officeDocument/2006/relationships/package" Target="../embeddings/_____Microsoft_Office_Excel12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package" Target="../embeddings/_____Microsoft_Office_Excel5.xlsx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 /><Relationship Id="rId1" Type="http://schemas.openxmlformats.org/officeDocument/2006/relationships/package" Target="../embeddings/_____Microsoft_Office_Excel6.xlsx" 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 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 /><Relationship Id="rId1" Type="http://schemas.openxmlformats.org/officeDocument/2006/relationships/package" Target="../embeddings/_____Microsoft_Office_Excel9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790551181102652E-2"/>
          <c:y val="2.785156133049909E-2"/>
          <c:w val="0.85372092238470643"/>
          <c:h val="0.83944253166072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всего 2020г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</c:v>
                </c:pt>
                <c:pt idx="1">
                  <c:v>Врачи </c:v>
                </c:pt>
                <c:pt idx="2">
                  <c:v>СМР</c:v>
                </c:pt>
                <c:pt idx="3">
                  <c:v>ММП</c:v>
                </c:pt>
                <c:pt idx="4">
                  <c:v>Прочие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1486</c:v>
                </c:pt>
                <c:pt idx="1">
                  <c:v>231</c:v>
                </c:pt>
                <c:pt idx="2">
                  <c:v>661</c:v>
                </c:pt>
                <c:pt idx="3">
                  <c:v>427</c:v>
                </c:pt>
                <c:pt idx="4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F-4048-8096-163B6318E5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2021г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</c:v>
                </c:pt>
                <c:pt idx="1">
                  <c:v>Врачи </c:v>
                </c:pt>
                <c:pt idx="2">
                  <c:v>СМР</c:v>
                </c:pt>
                <c:pt idx="3">
                  <c:v>ММП</c:v>
                </c:pt>
                <c:pt idx="4">
                  <c:v>Прочие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1443</c:v>
                </c:pt>
                <c:pt idx="1">
                  <c:v>233</c:v>
                </c:pt>
                <c:pt idx="2">
                  <c:v>652</c:v>
                </c:pt>
                <c:pt idx="3">
                  <c:v>397</c:v>
                </c:pt>
                <c:pt idx="4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F-4048-8096-163B6318E5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прибыло  за2020г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</c:v>
                </c:pt>
                <c:pt idx="1">
                  <c:v>Врачи </c:v>
                </c:pt>
                <c:pt idx="2">
                  <c:v>СМР</c:v>
                </c:pt>
                <c:pt idx="3">
                  <c:v>ММП</c:v>
                </c:pt>
                <c:pt idx="4">
                  <c:v>Прочие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262</c:v>
                </c:pt>
                <c:pt idx="1">
                  <c:v>23</c:v>
                </c:pt>
                <c:pt idx="2">
                  <c:v>94</c:v>
                </c:pt>
                <c:pt idx="3">
                  <c:v>118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F-4048-8096-163B6318E5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прибыло 2021г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</c:v>
                </c:pt>
                <c:pt idx="1">
                  <c:v>Врачи </c:v>
                </c:pt>
                <c:pt idx="2">
                  <c:v>СМР</c:v>
                </c:pt>
                <c:pt idx="3">
                  <c:v>ММП</c:v>
                </c:pt>
                <c:pt idx="4">
                  <c:v>Прочие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254</c:v>
                </c:pt>
                <c:pt idx="1">
                  <c:v>25</c:v>
                </c:pt>
                <c:pt idx="2">
                  <c:v>95</c:v>
                </c:pt>
                <c:pt idx="3">
                  <c:v>94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F-4048-8096-163B6318E5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убыло 2020г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</c:v>
                </c:pt>
                <c:pt idx="1">
                  <c:v>Врачи </c:v>
                </c:pt>
                <c:pt idx="2">
                  <c:v>СМР</c:v>
                </c:pt>
                <c:pt idx="3">
                  <c:v>ММП</c:v>
                </c:pt>
                <c:pt idx="4">
                  <c:v>Прочие 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315</c:v>
                </c:pt>
                <c:pt idx="1">
                  <c:v>31</c:v>
                </c:pt>
                <c:pt idx="2">
                  <c:v>90</c:v>
                </c:pt>
                <c:pt idx="3">
                  <c:v>119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8F-4048-8096-163B6318E5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убыло 2021г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</c:v>
                </c:pt>
                <c:pt idx="1">
                  <c:v>Врачи </c:v>
                </c:pt>
                <c:pt idx="2">
                  <c:v>СМР</c:v>
                </c:pt>
                <c:pt idx="3">
                  <c:v>ММП</c:v>
                </c:pt>
                <c:pt idx="4">
                  <c:v>Прочие 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296</c:v>
                </c:pt>
                <c:pt idx="1">
                  <c:v>23</c:v>
                </c:pt>
                <c:pt idx="2">
                  <c:v>104</c:v>
                </c:pt>
                <c:pt idx="3">
                  <c:v>125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8F-4048-8096-163B6318E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851392"/>
        <c:axId val="131852928"/>
      </c:barChart>
      <c:catAx>
        <c:axId val="13185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852928"/>
        <c:crosses val="autoZero"/>
        <c:auto val="1"/>
        <c:lblAlgn val="ctr"/>
        <c:lblOffset val="100"/>
        <c:noMultiLvlLbl val="0"/>
      </c:catAx>
      <c:valAx>
        <c:axId val="131852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185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779625984251964"/>
          <c:y val="2.0139608238070459E-2"/>
          <c:w val="0.10363232720909886"/>
          <c:h val="0.80425831924226587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91228070175459E-2"/>
          <c:y val="0.18536588889691699"/>
          <c:w val="0.5199314822489296"/>
          <c:h val="0.679726937802504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13684210526315788"/>
                  <c:y val="-0.16450216450216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71929824561403E-2"/>
                  <c:y val="7.35930735930735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848 410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-0.12280701754385961"/>
                  <c:y val="-0.16883116883116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внебюджетных средств</c:v>
                </c:pt>
                <c:pt idx="1">
                  <c:v>За счет средств местного бюджета</c:v>
                </c:pt>
                <c:pt idx="2">
                  <c:v>За счет спонсорской помощи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31928.400000000001</c:v>
                </c:pt>
                <c:pt idx="1">
                  <c:v>848410.2</c:v>
                </c:pt>
                <c:pt idx="2">
                  <c:v>8624.2000000000007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4-3041-8671-CD2AABAD2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041663213151491"/>
          <c:y val="0.24091526403236543"/>
          <c:w val="0.33958336786849336"/>
          <c:h val="0.5050976582472644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483D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7.2043352865775498E-2"/>
                  <c:y val="-0.21109806728704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400704999084408E-2"/>
                  <c:y val="4.122369362920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465459622779705E-2"/>
                  <c:y val="3.5651037938439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Заработная плата</c:v>
                </c:pt>
                <c:pt idx="1">
                  <c:v>Приобретение медикаментов и ИМН   </c:v>
                </c:pt>
                <c:pt idx="2">
                  <c:v>Оплата коммунальных услуг   </c:v>
                </c:pt>
                <c:pt idx="3">
                  <c:v>Прочие услуги и работы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0.4</c:v>
                </c:pt>
                <c:pt idx="2">
                  <c:v>3.0000000000000002E-2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0-C548-8F96-979DFC26D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="1" kern="2000" spc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093037150844256"/>
          <c:y val="2.0076950608446682E-2"/>
          <c:w val="0.35162793675180848"/>
          <c:h val="0.97083214030064358"/>
        </c:manualLayout>
      </c:layout>
      <c:overlay val="0"/>
      <c:txPr>
        <a:bodyPr/>
        <a:lstStyle/>
        <a:p>
          <a:pPr>
            <a:defRPr sz="1200" b="1" kern="9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602893839158006E-2"/>
          <c:y val="5.7441253263707547E-2"/>
          <c:w val="0.9015051808867951"/>
          <c:h val="0.65519623363006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Средняя з/п сотрудников </c:v>
                </c:pt>
                <c:pt idx="1">
                  <c:v>Врачебный персонал</c:v>
                </c:pt>
                <c:pt idx="2">
                  <c:v>Средний медицинский персонал</c:v>
                </c:pt>
                <c:pt idx="3">
                  <c:v>Младший медицинский персонал</c:v>
                </c:pt>
                <c:pt idx="4">
                  <c:v>Прочий персонал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166</c:v>
                </c:pt>
                <c:pt idx="1">
                  <c:v>273</c:v>
                </c:pt>
                <c:pt idx="2">
                  <c:v>157</c:v>
                </c:pt>
                <c:pt idx="3">
                  <c:v>115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E-714B-9BF8-E01F1589B1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Средняя з/п сотрудников </c:v>
                </c:pt>
                <c:pt idx="1">
                  <c:v>Врачебный персонал</c:v>
                </c:pt>
                <c:pt idx="2">
                  <c:v>Средний медицинский персонал</c:v>
                </c:pt>
                <c:pt idx="3">
                  <c:v>Младший медицинский персонал</c:v>
                </c:pt>
                <c:pt idx="4">
                  <c:v>Прочий персонал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209</c:v>
                </c:pt>
                <c:pt idx="1">
                  <c:v>390</c:v>
                </c:pt>
                <c:pt idx="2">
                  <c:v>197</c:v>
                </c:pt>
                <c:pt idx="3">
                  <c:v>125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E-714B-9BF8-E01F1589B1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Средняя з/п сотрудников </c:v>
                </c:pt>
                <c:pt idx="1">
                  <c:v>Врачебный персонал</c:v>
                </c:pt>
                <c:pt idx="2">
                  <c:v>Средний медицинский персонал</c:v>
                </c:pt>
                <c:pt idx="3">
                  <c:v>Младший медицинский персонал</c:v>
                </c:pt>
                <c:pt idx="4">
                  <c:v>Прочий персонал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261</c:v>
                </c:pt>
                <c:pt idx="1">
                  <c:v>497</c:v>
                </c:pt>
                <c:pt idx="2">
                  <c:v>260</c:v>
                </c:pt>
                <c:pt idx="3">
                  <c:v>125</c:v>
                </c:pt>
                <c:pt idx="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E-714B-9BF8-E01F1589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508416"/>
        <c:axId val="168518400"/>
      </c:barChart>
      <c:catAx>
        <c:axId val="16850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518400"/>
        <c:crosses val="autoZero"/>
        <c:auto val="1"/>
        <c:lblAlgn val="ctr"/>
        <c:lblOffset val="100"/>
        <c:noMultiLvlLbl val="0"/>
      </c:catAx>
      <c:valAx>
        <c:axId val="168518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8508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 </c:v>
                </c:pt>
                <c:pt idx="1">
                  <c:v>СМР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F-4D4C-B408-0499E6C16F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 </c:v>
                </c:pt>
                <c:pt idx="1">
                  <c:v>СМР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F-4D4C-B408-0499E6C16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77728"/>
        <c:axId val="142783616"/>
      </c:barChart>
      <c:catAx>
        <c:axId val="1427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783616"/>
        <c:crosses val="autoZero"/>
        <c:auto val="1"/>
        <c:lblAlgn val="ctr"/>
        <c:lblOffset val="100"/>
        <c:noMultiLvlLbl val="0"/>
      </c:catAx>
      <c:valAx>
        <c:axId val="14278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27777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81275371831861E-2"/>
                  <c:y val="-3.892945530565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16689219406163E-2"/>
                  <c:y val="-4.3795637218858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291723048515251E-3"/>
                  <c:y val="-7.78589106113035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Пролечено</c:v>
                </c:pt>
                <c:pt idx="1">
                  <c:v>Умерло </c:v>
                </c:pt>
                <c:pt idx="2">
                  <c:v>Летальность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2040</c:v>
                </c:pt>
                <c:pt idx="1">
                  <c:v>113</c:v>
                </c:pt>
                <c:pt idx="2" formatCode="0.00%">
                  <c:v>5.5000000000000014E-2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9-3B44-A033-8A4C2812D2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297964591237908E-2"/>
                  <c:y val="-1.946472765282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95006765821827E-2"/>
                  <c:y val="-1.94647276528260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9,9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Пролечено</c:v>
                </c:pt>
                <c:pt idx="1">
                  <c:v>Умерло </c:v>
                </c:pt>
                <c:pt idx="2">
                  <c:v>Летальность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1026</c:v>
                </c:pt>
                <c:pt idx="1">
                  <c:v>102</c:v>
                </c:pt>
                <c:pt idx="2" formatCode="0.00%">
                  <c:v>9.9000000000000046E-2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9-3B44-A033-8A4C2812D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531712"/>
        <c:axId val="114502272"/>
        <c:axId val="0"/>
      </c:bar3DChart>
      <c:catAx>
        <c:axId val="1345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02272"/>
        <c:crosses val="autoZero"/>
        <c:auto val="1"/>
        <c:lblAlgn val="ctr"/>
        <c:lblOffset val="100"/>
        <c:noMultiLvlLbl val="0"/>
      </c:catAx>
      <c:valAx>
        <c:axId val="1145022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34531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7501523461304088E-3"/>
                  <c:y val="-0.1136024451125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Заработано средств, тыс.тенге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248287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C-4144-B0C7-A881A704E3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875685557586863E-2"/>
                  <c:y val="-9.566521693688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Заработано средств, тыс.тенге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567435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0C-4144-B0C7-A881A704E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417024"/>
        <c:axId val="134422912"/>
        <c:axId val="0"/>
      </c:bar3DChart>
      <c:catAx>
        <c:axId val="1344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422912"/>
        <c:crosses val="autoZero"/>
        <c:auto val="1"/>
        <c:lblAlgn val="ctr"/>
        <c:lblOffset val="100"/>
        <c:noMultiLvlLbl val="0"/>
      </c:catAx>
      <c:valAx>
        <c:axId val="134422912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34417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22209744851493E-2"/>
          <c:y val="4.9226837353157984E-2"/>
          <c:w val="0.96250000000000002"/>
          <c:h val="0.80105638783179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Беременность и роды </c:v>
                </c:pt>
                <c:pt idx="1">
                  <c:v>Болезни БСК </c:v>
                </c:pt>
                <c:pt idx="2">
                  <c:v>Новообразования</c:v>
                </c:pt>
                <c:pt idx="3">
                  <c:v>Травмы и отравления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0.28000000000000008</c:v>
                </c:pt>
                <c:pt idx="1">
                  <c:v>0.16000000000000014</c:v>
                </c:pt>
                <c:pt idx="2">
                  <c:v>0.17</c:v>
                </c:pt>
                <c:pt idx="3">
                  <c:v>5.3000000000000033E-2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7E-4AE1-BE5D-88BFBD374B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Беременность и роды </c:v>
                </c:pt>
                <c:pt idx="1">
                  <c:v>Болезни БСК </c:v>
                </c:pt>
                <c:pt idx="2">
                  <c:v>Новообразования</c:v>
                </c:pt>
                <c:pt idx="3">
                  <c:v>Травмы и отравления 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0.24500000000000041</c:v>
                </c:pt>
                <c:pt idx="1">
                  <c:v>0.12000000000000002</c:v>
                </c:pt>
                <c:pt idx="2" formatCode="0%">
                  <c:v>0.17900000000000021</c:v>
                </c:pt>
                <c:pt idx="3">
                  <c:v>5.3000000000000033E-2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7E-4AE1-BE5D-88BFBD374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2455168"/>
        <c:axId val="142456704"/>
      </c:barChart>
      <c:catAx>
        <c:axId val="1424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37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456704"/>
        <c:crosses val="autoZero"/>
        <c:auto val="1"/>
        <c:lblAlgn val="ctr"/>
        <c:lblOffset val="100"/>
        <c:noMultiLvlLbl val="0"/>
      </c:catAx>
      <c:valAx>
        <c:axId val="1424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685296254580288"/>
          <c:y val="0.14559306225673954"/>
          <c:w val="0.10939041994750656"/>
          <c:h val="0.18633942875179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461385666980406E-2"/>
          <c:y val="0"/>
          <c:w val="0.96383163104680103"/>
          <c:h val="0.817782184006656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25E-2"/>
                  <c:y val="-1.7772100656700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CE-4EB8-9556-D7A4B32039D8}"/>
                </c:ext>
              </c:extLst>
            </c:dLbl>
            <c:dLbl>
              <c:idx val="1"/>
              <c:layout>
                <c:manualLayout>
                  <c:x val="8.3333333333333228E-3"/>
                  <c:y val="-2.132652078804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CE-4EB8-9556-D7A4B32039D8}"/>
                </c:ext>
              </c:extLst>
            </c:dLbl>
            <c:dLbl>
              <c:idx val="2"/>
              <c:layout>
                <c:manualLayout>
                  <c:x val="6.94444209946464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CE-4EB8-9556-D7A4B32039D8}"/>
                </c:ext>
              </c:extLst>
            </c:dLbl>
            <c:dLbl>
              <c:idx val="3"/>
              <c:layout>
                <c:manualLayout>
                  <c:x val="6.9444444444445004E-3"/>
                  <c:y val="-2.843536105072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CE-4EB8-9556-D7A4B3203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00" b="1">
                    <a:solidFill>
                      <a:srgbClr val="00337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Перинатальный </c:v>
                </c:pt>
                <c:pt idx="1">
                  <c:v>Онкологический </c:v>
                </c:pt>
                <c:pt idx="2">
                  <c:v>Терапевтический </c:v>
                </c:pt>
                <c:pt idx="3">
                  <c:v>Хирургический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</c:v>
                </c:pt>
                <c:pt idx="1">
                  <c:v>1.5</c:v>
                </c:pt>
                <c:pt idx="2">
                  <c:v>3.5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1-42F6-AFDC-D351F8328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9063E-2"/>
                  <c:y val="-2.84353610507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CE-4EB8-9556-D7A4B32039D8}"/>
                </c:ext>
              </c:extLst>
            </c:dLbl>
            <c:dLbl>
              <c:idx val="1"/>
              <c:layout>
                <c:manualLayout>
                  <c:x val="1.2500000000000001E-2"/>
                  <c:y val="-2.843536105072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CE-4EB8-9556-D7A4B32039D8}"/>
                </c:ext>
              </c:extLst>
            </c:dLbl>
            <c:dLbl>
              <c:idx val="2"/>
              <c:layout>
                <c:manualLayout>
                  <c:x val="1.1111111111111125E-2"/>
                  <c:y val="-3.1989781182060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CE-4EB8-9556-D7A4B32039D8}"/>
                </c:ext>
              </c:extLst>
            </c:dLbl>
            <c:dLbl>
              <c:idx val="3"/>
              <c:layout>
                <c:manualLayout>
                  <c:x val="1.1111111111111125E-2"/>
                  <c:y val="-2.843536105072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CE-4EB8-9556-D7A4B3203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337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Перинатальный </c:v>
                </c:pt>
                <c:pt idx="1">
                  <c:v>Онкологический </c:v>
                </c:pt>
                <c:pt idx="2">
                  <c:v>Терапевтический </c:v>
                </c:pt>
                <c:pt idx="3">
                  <c:v>Хирургический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0.9</c:v>
                </c:pt>
                <c:pt idx="2">
                  <c:v>2.2999999999999998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61-42F6-AFDC-D351F8328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538880"/>
        <c:axId val="150585728"/>
        <c:axId val="0"/>
      </c:bar3DChart>
      <c:catAx>
        <c:axId val="15053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0585728"/>
        <c:crosses val="autoZero"/>
        <c:auto val="1"/>
        <c:lblAlgn val="ctr"/>
        <c:lblOffset val="100"/>
        <c:noMultiLvlLbl val="0"/>
      </c:catAx>
      <c:valAx>
        <c:axId val="15058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05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51038932632763"/>
          <c:y val="3.8795516168973282E-2"/>
          <c:w val="0.10032294400700002"/>
          <c:h val="0.19730726086868908"/>
        </c:manualLayout>
      </c:layout>
      <c:overlay val="0"/>
      <c:txPr>
        <a:bodyPr/>
        <a:lstStyle/>
        <a:p>
          <a:pPr>
            <a:defRPr>
              <a:solidFill>
                <a:srgbClr val="003374"/>
              </a:solidFill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летальности 2021г.</a:t>
            </a:r>
          </a:p>
        </c:rich>
      </c:tx>
      <c:layout>
        <c:manualLayout>
          <c:xMode val="edge"/>
          <c:yMode val="edge"/>
          <c:x val="0.41555215261547895"/>
          <c:y val="4.12174602529490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84332555445494"/>
          <c:y val="0.21083567913322954"/>
          <c:w val="0.27096486073569376"/>
          <c:h val="0.694439998278903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 (Всего умерших -304 пациента)</c:v>
                </c:pt>
              </c:strCache>
            </c:strRef>
          </c:tx>
          <c:dPt>
            <c:idx val="5"/>
            <c:bubble3D val="0"/>
            <c:explosion val="1"/>
          </c:dPt>
          <c:dLbls>
            <c:dLbl>
              <c:idx val="0"/>
              <c:layout>
                <c:manualLayout>
                  <c:x val="2.1709276350959452E-2"/>
                  <c:y val="-7.382900607942784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en-US" dirty="0"/>
                      <a:t>3%</a:t>
                    </a:r>
                    <a:endParaRPr lang="ru-RU" dirty="0"/>
                  </a:p>
                  <a:p>
                    <a:r>
                      <a:rPr lang="ru-RU" dirty="0"/>
                      <a:t>132ум.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107-4B31-A46D-FC36DA6044CA}"/>
                </c:ext>
              </c:extLst>
            </c:dLbl>
            <c:dLbl>
              <c:idx val="1"/>
              <c:layout>
                <c:manualLayout>
                  <c:x val="7.6576062320568142E-2"/>
                  <c:y val="-2.4998924314788384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/>
                      <a:t>3,8</a:t>
                    </a:r>
                    <a:r>
                      <a:rPr lang="en-US" dirty="0"/>
                      <a:t>%</a:t>
                    </a:r>
                    <a:endParaRPr lang="ru-RU" dirty="0"/>
                  </a:p>
                  <a:p>
                    <a:r>
                      <a:rPr lang="ru-RU" dirty="0"/>
                      <a:t>42ум.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-2.0942755289917146E-2"/>
                  <c:y val="-6.845011881401259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dirty="0"/>
                      <a:t>,5%</a:t>
                    </a:r>
                    <a:endParaRPr lang="ru-RU" dirty="0"/>
                  </a:p>
                  <a:p>
                    <a:r>
                      <a:rPr lang="ru-RU" dirty="0"/>
                      <a:t>29ум.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layout>
                <c:manualLayout>
                  <c:x val="-1.0031171476699755E-2"/>
                  <c:y val="-6.267981486541311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 dirty="0"/>
                      <a:t>,6%</a:t>
                    </a:r>
                    <a:endParaRPr lang="ru-RU" dirty="0"/>
                  </a:p>
                  <a:p>
                    <a:r>
                      <a:rPr lang="ru-RU" dirty="0"/>
                      <a:t>26ум.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layout>
                <c:manualLayout>
                  <c:x val="-1.7634885191589861E-2"/>
                  <c:y val="-8.199706897836522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 dirty="0"/>
                      <a:t>,9%</a:t>
                    </a:r>
                    <a:endParaRPr lang="ru-RU" dirty="0"/>
                  </a:p>
                  <a:p>
                    <a:r>
                      <a:rPr lang="ru-RU" dirty="0"/>
                      <a:t>21ум.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layout>
                <c:manualLayout>
                  <c:x val="1.6415112290068311E-3"/>
                  <c:y val="-2.11474038931253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/>
                      <a:t>8%</a:t>
                    </a:r>
                    <a:endParaRPr lang="ru-RU" dirty="0"/>
                  </a:p>
                  <a:p>
                    <a:r>
                      <a:rPr lang="ru-RU" dirty="0"/>
                      <a:t>54ум.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БСК</c:v>
                </c:pt>
                <c:pt idx="1">
                  <c:v>Новообразования</c:v>
                </c:pt>
                <c:pt idx="2">
                  <c:v>Патологии новорожденных </c:v>
                </c:pt>
                <c:pt idx="3">
                  <c:v>Болезни ЖКТ </c:v>
                </c:pt>
                <c:pt idx="4">
                  <c:v>Травмы и отравления </c:v>
                </c:pt>
                <c:pt idx="5">
                  <c:v>Прочие 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0.43400000000000122</c:v>
                </c:pt>
                <c:pt idx="1">
                  <c:v>0.13800000000000001</c:v>
                </c:pt>
                <c:pt idx="2">
                  <c:v>9.5000000000000043E-2</c:v>
                </c:pt>
                <c:pt idx="3">
                  <c:v>8.6000000000000021E-2</c:v>
                </c:pt>
                <c:pt idx="4">
                  <c:v>6.9000000000000034E-2</c:v>
                </c:pt>
                <c:pt idx="5" formatCode="0%">
                  <c:v>0.18000000000000024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07-4B31-A46D-FC36DA604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3A5896"/>
                </a:solidFill>
              </a:rPr>
              <a:t>Возрастная структура (%)</a:t>
            </a:r>
          </a:p>
        </c:rich>
      </c:tx>
      <c:layout>
        <c:manualLayout>
          <c:xMode val="edge"/>
          <c:yMode val="edge"/>
          <c:x val="0.15074752868172436"/>
          <c:y val="1.323702063224179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665993217403852"/>
          <c:y val="0.11304230091291342"/>
          <c:w val="0.64334006782596143"/>
          <c:h val="0.8650657041919801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1294019081276034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  <a:endParaRPr lang="ru-RU" dirty="0"/>
                  </a:p>
                  <a:p>
                    <a:r>
                      <a:rPr lang="ru-RU" dirty="0"/>
                      <a:t>(11,5%)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layout>
                <c:manualLayout>
                  <c:x val="0.12940190812760341"/>
                  <c:y val="9.707036327132291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endParaRPr lang="ru-RU" dirty="0"/>
                  </a:p>
                  <a:p>
                    <a:r>
                      <a:rPr lang="ru-RU" dirty="0"/>
                      <a:t>(0,98%)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0.133576163228493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  <a:endParaRPr lang="ru-RU" dirty="0"/>
                  </a:p>
                  <a:p>
                    <a:r>
                      <a:rPr lang="ru-RU" dirty="0"/>
                      <a:t>(3,9%)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layout>
                <c:manualLayout>
                  <c:x val="0.1586216938338364"/>
                  <c:y val="-7.94221237934508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  <a:r>
                      <a:rPr lang="ru-RU" dirty="0"/>
                      <a:t> (9,2%)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layout>
                <c:manualLayout>
                  <c:x val="0.2170612652463034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  <a:r>
                      <a:rPr lang="ru-RU" dirty="0"/>
                      <a:t> (13,8%)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layout>
                <c:manualLayout>
                  <c:x val="0.22958403054897394"/>
                  <c:y val="-5.29480825289671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82</a:t>
                    </a:r>
                    <a:r>
                      <a:rPr lang="ru-RU" dirty="0"/>
                      <a:t> (26,9%)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6"/>
              <c:layout>
                <c:manualLayout>
                  <c:x val="0.24210679585164499"/>
                  <c:y val="-2.6474041264483612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</a:t>
                    </a:r>
                    <a:r>
                      <a:rPr lang="en-US" dirty="0"/>
                      <a:t>02</a:t>
                    </a:r>
                    <a:r>
                      <a:rPr lang="ru-RU" dirty="0"/>
                      <a:t> (33,5%)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 1 года</c:v>
                </c:pt>
                <c:pt idx="1">
                  <c:v>18-29 лет</c:v>
                </c:pt>
                <c:pt idx="2">
                  <c:v>30-39 лет</c:v>
                </c:pt>
                <c:pt idx="3">
                  <c:v>40-49 лет</c:v>
                </c:pt>
                <c:pt idx="4">
                  <c:v>50-59 лет</c:v>
                </c:pt>
                <c:pt idx="5">
                  <c:v>60-69 лет</c:v>
                </c:pt>
                <c:pt idx="6">
                  <c:v>Старше 70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3</c:v>
                </c:pt>
                <c:pt idx="2">
                  <c:v>12</c:v>
                </c:pt>
                <c:pt idx="3">
                  <c:v>28</c:v>
                </c:pt>
                <c:pt idx="4">
                  <c:v>42</c:v>
                </c:pt>
                <c:pt idx="5">
                  <c:v>82</c:v>
                </c:pt>
                <c:pt idx="6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AA-4EFD-B064-8CA52F4A59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0880640"/>
        <c:axId val="150882176"/>
        <c:axId val="0"/>
      </c:bar3DChart>
      <c:catAx>
        <c:axId val="150880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337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82176"/>
        <c:crosses val="autoZero"/>
        <c:auto val="1"/>
        <c:lblAlgn val="ctr"/>
        <c:lblOffset val="100"/>
        <c:noMultiLvlLbl val="0"/>
      </c:catAx>
      <c:valAx>
        <c:axId val="15088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8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5266841644843"/>
          <c:y val="5.8752329583375224E-3"/>
          <c:w val="0.69203537057868314"/>
          <c:h val="0.97879265647912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,3(</a:t>
                    </a:r>
                    <a:r>
                      <a:rPr lang="en-US"/>
                      <a:t>6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,5(</a:t>
                    </a:r>
                    <a:r>
                      <a:rPr lang="en-US"/>
                      <a:t>4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/>
                      <a:t>,7(</a:t>
                    </a:r>
                    <a:r>
                      <a:rPr lang="en-US"/>
                      <a:t>33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,1(</a:t>
                    </a:r>
                    <a:r>
                      <a:rPr lang="en-US"/>
                      <a:t>33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/>
                      <a:t>,1(</a:t>
                    </a:r>
                    <a:r>
                      <a:rPr lang="en-US"/>
                      <a:t>63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/>
                      <a:t>,8</a:t>
                    </a:r>
                    <a:r>
                      <a:rPr lang="ru-RU" baseline="0"/>
                      <a:t> (</a:t>
                    </a:r>
                    <a:r>
                      <a:rPr lang="en-US"/>
                      <a:t>12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/>
                      <a:t>,3(11)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/>
                      <a:t>,1(</a:t>
                    </a:r>
                    <a:r>
                      <a:rPr lang="en-US" dirty="0"/>
                      <a:t>3</a:t>
                    </a:r>
                    <a:r>
                      <a:rPr lang="ru-RU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4,3(</a:t>
                    </a:r>
                    <a:r>
                      <a:rPr lang="en-US"/>
                      <a:t>95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8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800" dirty="0"/>
                      <a:t>,0(</a:t>
                    </a:r>
                    <a:r>
                      <a:rPr lang="en-US" sz="800" dirty="0"/>
                      <a:t>4</a:t>
                    </a:r>
                    <a:r>
                      <a:rPr lang="ru-RU" sz="800" dirty="0"/>
                      <a:t>)</a:t>
                    </a:r>
                    <a:endParaRPr lang="en-US" sz="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,5()</a:t>
                    </a:r>
                    <a:r>
                      <a:rPr lang="en-US"/>
                      <a:t>8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/>
                      <a:t>,5(</a:t>
                    </a:r>
                    <a:r>
                      <a:rPr lang="en-US"/>
                      <a:t>37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,6(</a:t>
                    </a:r>
                    <a:r>
                      <a:rPr lang="en-US"/>
                      <a:t>19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4"/>
              <c:layout>
                <c:manualLayout>
                  <c:x val="1.9723865877712262E-3"/>
                  <c:y val="7.8901798790162059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dirty="0"/>
                      <a:t>,3(</a:t>
                    </a:r>
                    <a:r>
                      <a:rPr lang="en-US" dirty="0"/>
                      <a:t>2</a:t>
                    </a:r>
                    <a:r>
                      <a:rPr lang="ru-RU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dirty="0"/>
                      <a:t>,5(</a:t>
                    </a:r>
                    <a:r>
                      <a:rPr lang="en-US" dirty="0"/>
                      <a:t>1</a:t>
                    </a:r>
                    <a:r>
                      <a:rPr lang="ru-RU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,3(</a:t>
                    </a:r>
                    <a:r>
                      <a:rPr lang="en-US"/>
                      <a:t>1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ru-RU" sz="11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,4(</a:t>
                    </a:r>
                    <a:r>
                      <a:rPr lang="en-US"/>
                      <a:t>11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ru-RU" sz="11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,9(</a:t>
                    </a:r>
                    <a:r>
                      <a:rPr lang="en-US"/>
                      <a:t>9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Кардиохирургия  </c:v>
                </c:pt>
                <c:pt idx="1">
                  <c:v>Травматология </c:v>
                </c:pt>
                <c:pt idx="2">
                  <c:v>Нейрохирургия  </c:v>
                </c:pt>
                <c:pt idx="3">
                  <c:v>Хирургия </c:v>
                </c:pt>
                <c:pt idx="4">
                  <c:v>Кардиология  №1</c:v>
                </c:pt>
                <c:pt idx="5">
                  <c:v>Пульмонология</c:v>
                </c:pt>
                <c:pt idx="6">
                  <c:v>Кардиология №2</c:v>
                </c:pt>
                <c:pt idx="7">
                  <c:v>Нефрология</c:v>
                </c:pt>
                <c:pt idx="8">
                  <c:v>Инсультный центр </c:v>
                </c:pt>
                <c:pt idx="9">
                  <c:v>Гематология </c:v>
                </c:pt>
                <c:pt idx="10">
                  <c:v>Неврология восст.</c:v>
                </c:pt>
                <c:pt idx="11">
                  <c:v>Онкология хирургия- </c:v>
                </c:pt>
                <c:pt idx="12">
                  <c:v>Паллиативная помощь </c:v>
                </c:pt>
                <c:pt idx="13">
                  <c:v>Патология новорожденных </c:v>
                </c:pt>
                <c:pt idx="14">
                  <c:v>Урология</c:v>
                </c:pt>
                <c:pt idx="15">
                  <c:v>Торакальное</c:v>
                </c:pt>
                <c:pt idx="16">
                  <c:v>ЛОР</c:v>
                </c:pt>
                <c:pt idx="17">
                  <c:v>ЧЛХ</c:v>
                </c:pt>
                <c:pt idx="18">
                  <c:v>Гастроэнтерология</c:v>
                </c:pt>
                <c:pt idx="19">
                  <c:v>Ангиохирургия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6</c:v>
                </c:pt>
                <c:pt idx="1">
                  <c:v>4</c:v>
                </c:pt>
                <c:pt idx="2">
                  <c:v>33</c:v>
                </c:pt>
                <c:pt idx="3">
                  <c:v>33</c:v>
                </c:pt>
                <c:pt idx="4">
                  <c:v>63</c:v>
                </c:pt>
                <c:pt idx="5">
                  <c:v>12</c:v>
                </c:pt>
                <c:pt idx="6">
                  <c:v>11</c:v>
                </c:pt>
                <c:pt idx="7">
                  <c:v>3</c:v>
                </c:pt>
                <c:pt idx="8">
                  <c:v>95</c:v>
                </c:pt>
                <c:pt idx="9">
                  <c:v>4</c:v>
                </c:pt>
                <c:pt idx="10">
                  <c:v>0</c:v>
                </c:pt>
                <c:pt idx="11">
                  <c:v>8</c:v>
                </c:pt>
                <c:pt idx="12">
                  <c:v>37</c:v>
                </c:pt>
                <c:pt idx="13">
                  <c:v>19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11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0BF-4DBA-A1C0-5E60D010E5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50BF-4DBA-A1C0-5E60D010E5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,3(</a:t>
                    </a:r>
                    <a:r>
                      <a:rPr lang="en-US"/>
                      <a:t>7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,3(</a:t>
                    </a:r>
                    <a:r>
                      <a:rPr lang="en-US"/>
                      <a:t>3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/>
                      <a:t>,8(</a:t>
                    </a:r>
                    <a:r>
                      <a:rPr lang="en-US"/>
                      <a:t>27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,1(</a:t>
                    </a:r>
                    <a:r>
                      <a:rPr lang="en-US"/>
                      <a:t>28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,2(</a:t>
                    </a:r>
                    <a:r>
                      <a:rPr lang="en-US"/>
                      <a:t>37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/>
                      <a:t>,5(</a:t>
                    </a:r>
                    <a:r>
                      <a:rPr lang="en-US"/>
                      <a:t>8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,6(</a:t>
                    </a:r>
                    <a:r>
                      <a:rPr lang="en-US"/>
                      <a:t>13</a:t>
                    </a:r>
                    <a:r>
                      <a:rPr lang="ru-RU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,8(</a:t>
                    </a:r>
                    <a:r>
                      <a:rPr lang="en-US"/>
                      <a:t>13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/>
                      <a:t>,7(</a:t>
                    </a:r>
                    <a:r>
                      <a:rPr lang="en-US"/>
                      <a:t>70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,0(</a:t>
                    </a:r>
                    <a:r>
                      <a:rPr lang="en-US"/>
                      <a:t>4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,2(</a:t>
                    </a:r>
                    <a:r>
                      <a:rPr lang="en-US"/>
                      <a:t>2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,6(</a:t>
                    </a:r>
                    <a:r>
                      <a:rPr lang="en-US"/>
                      <a:t>3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/>
                      <a:t>,7(</a:t>
                    </a:r>
                    <a:r>
                      <a:rPr lang="en-US"/>
                      <a:t>25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,2(</a:t>
                    </a:r>
                    <a:r>
                      <a:rPr lang="en-US"/>
                      <a:t>35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0BF-4DBA-A1C0-5E60D010E5C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,3(</a:t>
                    </a:r>
                    <a:r>
                      <a:rPr lang="en-US"/>
                      <a:t>2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,4(</a:t>
                    </a:r>
                    <a:r>
                      <a:rPr lang="en-US"/>
                      <a:t>3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/>
                      <a:t>,2(</a:t>
                    </a:r>
                    <a:r>
                      <a:rPr lang="en-US"/>
                      <a:t>1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,1(</a:t>
                    </a:r>
                    <a:r>
                      <a:rPr lang="en-US"/>
                      <a:t>4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ru-RU" sz="12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,4(</a:t>
                    </a:r>
                    <a:r>
                      <a:rPr lang="en-US"/>
                      <a:t>8</a:t>
                    </a:r>
                    <a:r>
                      <a:rPr lang="ru-RU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Кардиохирургия  </c:v>
                </c:pt>
                <c:pt idx="1">
                  <c:v>Травматология </c:v>
                </c:pt>
                <c:pt idx="2">
                  <c:v>Нейрохирургия  </c:v>
                </c:pt>
                <c:pt idx="3">
                  <c:v>Хирургия </c:v>
                </c:pt>
                <c:pt idx="4">
                  <c:v>Кардиология  №1</c:v>
                </c:pt>
                <c:pt idx="5">
                  <c:v>Пульмонология</c:v>
                </c:pt>
                <c:pt idx="6">
                  <c:v>Кардиология №2</c:v>
                </c:pt>
                <c:pt idx="7">
                  <c:v>Нефрология</c:v>
                </c:pt>
                <c:pt idx="8">
                  <c:v>Инсультный центр </c:v>
                </c:pt>
                <c:pt idx="9">
                  <c:v>Гематология </c:v>
                </c:pt>
                <c:pt idx="10">
                  <c:v>Неврология восст.</c:v>
                </c:pt>
                <c:pt idx="11">
                  <c:v>Онкология хирургия- </c:v>
                </c:pt>
                <c:pt idx="12">
                  <c:v>Паллиативная помощь </c:v>
                </c:pt>
                <c:pt idx="13">
                  <c:v>Патология новорожденных </c:v>
                </c:pt>
                <c:pt idx="14">
                  <c:v>Урология</c:v>
                </c:pt>
                <c:pt idx="15">
                  <c:v>Торакальное</c:v>
                </c:pt>
                <c:pt idx="16">
                  <c:v>ЛОР</c:v>
                </c:pt>
                <c:pt idx="17">
                  <c:v>ЧЛХ</c:v>
                </c:pt>
                <c:pt idx="18">
                  <c:v>Гастроэнтерология</c:v>
                </c:pt>
                <c:pt idx="19">
                  <c:v>Ангиохирургия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7</c:v>
                </c:pt>
                <c:pt idx="1">
                  <c:v>3</c:v>
                </c:pt>
                <c:pt idx="2">
                  <c:v>27</c:v>
                </c:pt>
                <c:pt idx="3">
                  <c:v>28</c:v>
                </c:pt>
                <c:pt idx="4">
                  <c:v>37</c:v>
                </c:pt>
                <c:pt idx="5">
                  <c:v>8</c:v>
                </c:pt>
                <c:pt idx="6">
                  <c:v>13</c:v>
                </c:pt>
                <c:pt idx="7">
                  <c:v>13</c:v>
                </c:pt>
                <c:pt idx="8">
                  <c:v>70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  <c:pt idx="12">
                  <c:v>25</c:v>
                </c:pt>
                <c:pt idx="13">
                  <c:v>35</c:v>
                </c:pt>
                <c:pt idx="14">
                  <c:v>2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4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50BF-4DBA-A1C0-5E60D010E5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1356160"/>
        <c:axId val="151357696"/>
      </c:barChart>
      <c:catAx>
        <c:axId val="151356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1357696"/>
        <c:crosses val="autoZero"/>
        <c:auto val="1"/>
        <c:lblAlgn val="ctr"/>
        <c:lblOffset val="100"/>
        <c:noMultiLvlLbl val="0"/>
      </c:catAx>
      <c:valAx>
        <c:axId val="151357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1356160"/>
        <c:crosses val="autoZero"/>
        <c:crossBetween val="between"/>
      </c:valAx>
      <c:spPr>
        <a:solidFill>
          <a:schemeClr val="bg1"/>
        </a:solidFill>
        <a:ln cap="rnd">
          <a:solidFill>
            <a:schemeClr val="bg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0.37334</cdr:x>
      <cdr:y>0.28711</cdr:y>
    </cdr:from>
    <cdr:to>
      <cdr:x>0.44113</cdr:x>
      <cdr:y>0.39843</cdr:y>
    </cdr:to>
    <cdr:sp macro="" textlink="">
      <cdr:nvSpPr>
        <cdr:cNvPr id="2" name="Shape 1"/>
        <cdr:cNvSpPr/>
      </cdr:nvSpPr>
      <cdr:spPr>
        <a:xfrm xmlns:a="http://schemas.openxmlformats.org/drawingml/2006/main" rot="21395576" flipV="1">
          <a:off x="3324584" y="1405135"/>
          <a:ext cx="603687" cy="544839"/>
        </a:xfrm>
        <a:prstGeom xmlns:a="http://schemas.openxmlformats.org/drawingml/2006/main" prst="swooshArrow">
          <a:avLst>
            <a:gd name="adj1" fmla="val 25000"/>
            <a:gd name="adj2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4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0.56292</cdr:x>
      <cdr:y>0.28445</cdr:y>
    </cdr:from>
    <cdr:to>
      <cdr:x>0.64102</cdr:x>
      <cdr:y>0.34708</cdr:y>
    </cdr:to>
    <cdr:sp macro="" textlink="">
      <cdr:nvSpPr>
        <cdr:cNvPr id="3" name="Shape 2"/>
        <cdr:cNvSpPr/>
      </cdr:nvSpPr>
      <cdr:spPr>
        <a:xfrm xmlns:a="http://schemas.openxmlformats.org/drawingml/2006/main" rot="21395576">
          <a:off x="5012804" y="1392152"/>
          <a:ext cx="695498" cy="306486"/>
        </a:xfrm>
        <a:prstGeom xmlns:a="http://schemas.openxmlformats.org/drawingml/2006/main" prst="swooshArrow">
          <a:avLst>
            <a:gd name="adj1" fmla="val 25000"/>
            <a:gd name="adj2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4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0.14814</cdr:x>
      <cdr:y>0.01174</cdr:y>
    </cdr:from>
    <cdr:to>
      <cdr:x>0.22137</cdr:x>
      <cdr:y>0.13145</cdr:y>
    </cdr:to>
    <cdr:sp macro="" textlink="">
      <cdr:nvSpPr>
        <cdr:cNvPr id="4" name="Shape 3"/>
        <cdr:cNvSpPr/>
      </cdr:nvSpPr>
      <cdr:spPr>
        <a:xfrm xmlns:a="http://schemas.openxmlformats.org/drawingml/2006/main" rot="21395576" flipV="1">
          <a:off x="1319161" y="57460"/>
          <a:ext cx="652134" cy="585892"/>
        </a:xfrm>
        <a:prstGeom xmlns:a="http://schemas.openxmlformats.org/drawingml/2006/main" prst="swooshArrow">
          <a:avLst>
            <a:gd name="adj1" fmla="val 25000"/>
            <a:gd name="adj2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4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0.19519</cdr:x>
      <cdr:y>0.47316</cdr:y>
    </cdr:from>
    <cdr:to>
      <cdr:x>0.23087</cdr:x>
      <cdr:y>0.64693</cdr:y>
    </cdr:to>
    <cdr:sp macro="" textlink="">
      <cdr:nvSpPr>
        <cdr:cNvPr id="3" name="Shape 4"/>
        <cdr:cNvSpPr/>
      </cdr:nvSpPr>
      <cdr:spPr>
        <a:xfrm xmlns:a="http://schemas.openxmlformats.org/drawingml/2006/main" rot="2021405">
          <a:off x="1734082" y="1861331"/>
          <a:ext cx="316990" cy="683581"/>
        </a:xfrm>
        <a:prstGeom xmlns:a="http://schemas.openxmlformats.org/drawingml/2006/main" prst="swooshArrow">
          <a:avLst>
            <a:gd name="adj1" fmla="val 25000"/>
            <a:gd name="adj2" fmla="val 2500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4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0.74513</cdr:x>
      <cdr:y>0.20822</cdr:y>
    </cdr:from>
    <cdr:to>
      <cdr:x>0.95455</cdr:x>
      <cdr:y>0.2609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769427" y="1314390"/>
          <a:ext cx="1340429" cy="33250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</a:rPr>
            <a:t>12мес. 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2021г</a:t>
          </a:r>
          <a:r>
            <a:rPr lang="ru-RU" sz="1400" b="1" dirty="0">
              <a:solidFill>
                <a:schemeClr val="bg1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0.74838</cdr:x>
      <cdr:y>0.27407</cdr:y>
    </cdr:from>
    <cdr:to>
      <cdr:x>0.95292</cdr:x>
      <cdr:y>0.31522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790210" y="1730026"/>
          <a:ext cx="1309254" cy="2597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</a:rPr>
            <a:t>12мес. 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400" b="1" dirty="0">
              <a:solidFill>
                <a:schemeClr val="bg1"/>
              </a:solidFill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0.8313</cdr:x>
      <cdr:y>0.06005</cdr:y>
    </cdr:from>
    <cdr:to>
      <cdr:x>0.96226</cdr:x>
      <cdr:y>0.13446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34225" y="146050"/>
          <a:ext cx="11239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Times New Roman" pitchFamily="18" charset="0"/>
              <a:cs typeface="Times New Roman" pitchFamily="18" charset="0"/>
            </a:rPr>
            <a:t>Тыс.тенге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2475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271172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2475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271172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2475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271172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2475"/>
            <a:ext cx="5008563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556"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271172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C080B99-07D2-4EFE-919F-8D441B19C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9143996" cy="4159244"/>
          </a:xfrm>
          <a:custGeom>
            <a:avLst/>
            <a:gdLst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675237 w 12191994"/>
              <a:gd name="connsiteY3" fmla="*/ 4200953 h 4242819"/>
              <a:gd name="connsiteX4" fmla="*/ 3622991 w 12191994"/>
              <a:gd name="connsiteY4" fmla="*/ 4204420 h 4242819"/>
              <a:gd name="connsiteX5" fmla="*/ 3510832 w 12191994"/>
              <a:gd name="connsiteY5" fmla="*/ 4208872 h 4242819"/>
              <a:gd name="connsiteX6" fmla="*/ 0 w 12191994"/>
              <a:gd name="connsiteY6" fmla="*/ 4156678 h 4242819"/>
              <a:gd name="connsiteX7" fmla="*/ 61025 w 12191994"/>
              <a:gd name="connsiteY7" fmla="*/ 4162195 h 4242819"/>
              <a:gd name="connsiteX8" fmla="*/ 2166125 w 12191994"/>
              <a:gd name="connsiteY8" fmla="*/ 4242818 h 4242819"/>
              <a:gd name="connsiteX9" fmla="*/ 2166418 w 12191994"/>
              <a:gd name="connsiteY9" fmla="*/ 4242815 h 4242819"/>
              <a:gd name="connsiteX10" fmla="*/ 2166128 w 12191994"/>
              <a:gd name="connsiteY10" fmla="*/ 4242819 h 4242819"/>
              <a:gd name="connsiteX11" fmla="*/ 61028 w 12191994"/>
              <a:gd name="connsiteY11" fmla="*/ 4162196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61028 w 12191994"/>
              <a:gd name="connsiteY13" fmla="*/ 4162196 h 4242819"/>
              <a:gd name="connsiteX14" fmla="*/ 0 w 12191994"/>
              <a:gd name="connsiteY14" fmla="*/ 4156679 h 4242819"/>
              <a:gd name="connsiteX15" fmla="*/ 0 w 12191994"/>
              <a:gd name="connsiteY15" fmla="*/ 0 h 4242819"/>
              <a:gd name="connsiteX16" fmla="*/ 12191994 w 12191994"/>
              <a:gd name="connsiteY16" fmla="*/ 0 h 4242819"/>
              <a:gd name="connsiteX17" fmla="*/ 12191994 w 12191994"/>
              <a:gd name="connsiteY17" fmla="*/ 2062010 h 4242819"/>
              <a:gd name="connsiteX18" fmla="*/ 12172138 w 12191994"/>
              <a:gd name="connsiteY18" fmla="*/ 2073270 h 4242819"/>
              <a:gd name="connsiteX19" fmla="*/ 4335530 w 12191994"/>
              <a:gd name="connsiteY19" fmla="*/ 4157144 h 4242819"/>
              <a:gd name="connsiteX20" fmla="*/ 4303869 w 12191994"/>
              <a:gd name="connsiteY20" fmla="*/ 4159244 h 4242819"/>
              <a:gd name="connsiteX21" fmla="*/ 4393550 w 12191994"/>
              <a:gd name="connsiteY21" fmla="*/ 4151137 h 4242819"/>
              <a:gd name="connsiteX22" fmla="*/ 4199670 w 12191994"/>
              <a:gd name="connsiteY22" fmla="*/ 4117929 h 4242819"/>
              <a:gd name="connsiteX23" fmla="*/ 500184 w 12191994"/>
              <a:gd name="connsiteY23" fmla="*/ 3043554 h 4242819"/>
              <a:gd name="connsiteX24" fmla="*/ 0 w 12191994"/>
              <a:gd name="connsiteY24" fmla="*/ 2813437 h 4242819"/>
              <a:gd name="connsiteX25" fmla="*/ 0 w 12191994"/>
              <a:gd name="connsiteY25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61025 w 12191994"/>
              <a:gd name="connsiteY9" fmla="*/ 4162195 h 4242819"/>
              <a:gd name="connsiteX10" fmla="*/ 2166125 w 12191994"/>
              <a:gd name="connsiteY10" fmla="*/ 4242818 h 4242819"/>
              <a:gd name="connsiteX11" fmla="*/ 2166418 w 12191994"/>
              <a:gd name="connsiteY11" fmla="*/ 4242815 h 4242819"/>
              <a:gd name="connsiteX12" fmla="*/ 2166128 w 12191994"/>
              <a:gd name="connsiteY12" fmla="*/ 4242819 h 4242819"/>
              <a:gd name="connsiteX13" fmla="*/ 0 w 12191994"/>
              <a:gd name="connsiteY13" fmla="*/ 4156679 h 4242819"/>
              <a:gd name="connsiteX14" fmla="*/ 0 w 12191994"/>
              <a:gd name="connsiteY14" fmla="*/ 0 h 4242819"/>
              <a:gd name="connsiteX15" fmla="*/ 12191994 w 12191994"/>
              <a:gd name="connsiteY15" fmla="*/ 0 h 4242819"/>
              <a:gd name="connsiteX16" fmla="*/ 12191994 w 12191994"/>
              <a:gd name="connsiteY16" fmla="*/ 2062010 h 4242819"/>
              <a:gd name="connsiteX17" fmla="*/ 12172138 w 12191994"/>
              <a:gd name="connsiteY17" fmla="*/ 2073270 h 4242819"/>
              <a:gd name="connsiteX18" fmla="*/ 4335530 w 12191994"/>
              <a:gd name="connsiteY18" fmla="*/ 4157144 h 4242819"/>
              <a:gd name="connsiteX19" fmla="*/ 4303869 w 12191994"/>
              <a:gd name="connsiteY19" fmla="*/ 4159244 h 4242819"/>
              <a:gd name="connsiteX20" fmla="*/ 4393550 w 12191994"/>
              <a:gd name="connsiteY20" fmla="*/ 4151137 h 4242819"/>
              <a:gd name="connsiteX21" fmla="*/ 4199670 w 12191994"/>
              <a:gd name="connsiteY21" fmla="*/ 4117929 h 4242819"/>
              <a:gd name="connsiteX22" fmla="*/ 500184 w 12191994"/>
              <a:gd name="connsiteY22" fmla="*/ 3043554 h 4242819"/>
              <a:gd name="connsiteX23" fmla="*/ 0 w 12191994"/>
              <a:gd name="connsiteY23" fmla="*/ 2813437 h 4242819"/>
              <a:gd name="connsiteX24" fmla="*/ 0 w 12191994"/>
              <a:gd name="connsiteY24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0 w 12191994"/>
              <a:gd name="connsiteY8" fmla="*/ 415667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4156679 h 4242819"/>
              <a:gd name="connsiteX13" fmla="*/ 0 w 12191994"/>
              <a:gd name="connsiteY13" fmla="*/ 0 h 4242819"/>
              <a:gd name="connsiteX14" fmla="*/ 12191994 w 12191994"/>
              <a:gd name="connsiteY14" fmla="*/ 0 h 4242819"/>
              <a:gd name="connsiteX15" fmla="*/ 12191994 w 12191994"/>
              <a:gd name="connsiteY15" fmla="*/ 2062010 h 4242819"/>
              <a:gd name="connsiteX16" fmla="*/ 12172138 w 12191994"/>
              <a:gd name="connsiteY16" fmla="*/ 2073270 h 4242819"/>
              <a:gd name="connsiteX17" fmla="*/ 4335530 w 12191994"/>
              <a:gd name="connsiteY17" fmla="*/ 4157144 h 4242819"/>
              <a:gd name="connsiteX18" fmla="*/ 4303869 w 12191994"/>
              <a:gd name="connsiteY18" fmla="*/ 4159244 h 4242819"/>
              <a:gd name="connsiteX19" fmla="*/ 4393550 w 12191994"/>
              <a:gd name="connsiteY19" fmla="*/ 4151137 h 4242819"/>
              <a:gd name="connsiteX20" fmla="*/ 4199670 w 12191994"/>
              <a:gd name="connsiteY20" fmla="*/ 4117929 h 4242819"/>
              <a:gd name="connsiteX21" fmla="*/ 500184 w 12191994"/>
              <a:gd name="connsiteY21" fmla="*/ 3043554 h 4242819"/>
              <a:gd name="connsiteX22" fmla="*/ 0 w 12191994"/>
              <a:gd name="connsiteY22" fmla="*/ 2813437 h 4242819"/>
              <a:gd name="connsiteX23" fmla="*/ 0 w 12191994"/>
              <a:gd name="connsiteY23" fmla="*/ 0 h 4242819"/>
              <a:gd name="connsiteX0" fmla="*/ 3009998 w 12191994"/>
              <a:gd name="connsiteY0" fmla="*/ 4228754 h 4242819"/>
              <a:gd name="connsiteX1" fmla="*/ 2899539 w 12191994"/>
              <a:gd name="connsiteY1" fmla="*/ 4233139 h 4242819"/>
              <a:gd name="connsiteX2" fmla="*/ 2823072 w 12191994"/>
              <a:gd name="connsiteY2" fmla="*/ 4234148 h 4242819"/>
              <a:gd name="connsiteX3" fmla="*/ 3009998 w 12191994"/>
              <a:gd name="connsiteY3" fmla="*/ 4228754 h 4242819"/>
              <a:gd name="connsiteX4" fmla="*/ 3675237 w 12191994"/>
              <a:gd name="connsiteY4" fmla="*/ 4200953 h 4242819"/>
              <a:gd name="connsiteX5" fmla="*/ 3622991 w 12191994"/>
              <a:gd name="connsiteY5" fmla="*/ 4204420 h 4242819"/>
              <a:gd name="connsiteX6" fmla="*/ 3510832 w 12191994"/>
              <a:gd name="connsiteY6" fmla="*/ 4208872 h 4242819"/>
              <a:gd name="connsiteX7" fmla="*/ 3675237 w 12191994"/>
              <a:gd name="connsiteY7" fmla="*/ 4200953 h 4242819"/>
              <a:gd name="connsiteX8" fmla="*/ 2166128 w 12191994"/>
              <a:gd name="connsiteY8" fmla="*/ 4242819 h 4242819"/>
              <a:gd name="connsiteX9" fmla="*/ 2166125 w 12191994"/>
              <a:gd name="connsiteY9" fmla="*/ 4242818 h 4242819"/>
              <a:gd name="connsiteX10" fmla="*/ 2166418 w 12191994"/>
              <a:gd name="connsiteY10" fmla="*/ 4242815 h 4242819"/>
              <a:gd name="connsiteX11" fmla="*/ 2166128 w 12191994"/>
              <a:gd name="connsiteY11" fmla="*/ 4242819 h 4242819"/>
              <a:gd name="connsiteX12" fmla="*/ 0 w 12191994"/>
              <a:gd name="connsiteY12" fmla="*/ 0 h 4242819"/>
              <a:gd name="connsiteX13" fmla="*/ 12191994 w 12191994"/>
              <a:gd name="connsiteY13" fmla="*/ 0 h 4242819"/>
              <a:gd name="connsiteX14" fmla="*/ 12191994 w 12191994"/>
              <a:gd name="connsiteY14" fmla="*/ 2062010 h 4242819"/>
              <a:gd name="connsiteX15" fmla="*/ 12172138 w 12191994"/>
              <a:gd name="connsiteY15" fmla="*/ 2073270 h 4242819"/>
              <a:gd name="connsiteX16" fmla="*/ 4335530 w 12191994"/>
              <a:gd name="connsiteY16" fmla="*/ 4157144 h 4242819"/>
              <a:gd name="connsiteX17" fmla="*/ 4303869 w 12191994"/>
              <a:gd name="connsiteY17" fmla="*/ 4159244 h 4242819"/>
              <a:gd name="connsiteX18" fmla="*/ 4393550 w 12191994"/>
              <a:gd name="connsiteY18" fmla="*/ 4151137 h 4242819"/>
              <a:gd name="connsiteX19" fmla="*/ 4199670 w 12191994"/>
              <a:gd name="connsiteY19" fmla="*/ 4117929 h 4242819"/>
              <a:gd name="connsiteX20" fmla="*/ 500184 w 12191994"/>
              <a:gd name="connsiteY20" fmla="*/ 3043554 h 4242819"/>
              <a:gd name="connsiteX21" fmla="*/ 0 w 12191994"/>
              <a:gd name="connsiteY21" fmla="*/ 2813437 h 4242819"/>
              <a:gd name="connsiteX22" fmla="*/ 0 w 12191994"/>
              <a:gd name="connsiteY22" fmla="*/ 0 h 4242819"/>
              <a:gd name="connsiteX0" fmla="*/ 3009998 w 12191994"/>
              <a:gd name="connsiteY0" fmla="*/ 4228754 h 4242818"/>
              <a:gd name="connsiteX1" fmla="*/ 2899539 w 12191994"/>
              <a:gd name="connsiteY1" fmla="*/ 4233139 h 4242818"/>
              <a:gd name="connsiteX2" fmla="*/ 2823072 w 12191994"/>
              <a:gd name="connsiteY2" fmla="*/ 4234148 h 4242818"/>
              <a:gd name="connsiteX3" fmla="*/ 3009998 w 12191994"/>
              <a:gd name="connsiteY3" fmla="*/ 4228754 h 4242818"/>
              <a:gd name="connsiteX4" fmla="*/ 3675237 w 12191994"/>
              <a:gd name="connsiteY4" fmla="*/ 4200953 h 4242818"/>
              <a:gd name="connsiteX5" fmla="*/ 3622991 w 12191994"/>
              <a:gd name="connsiteY5" fmla="*/ 4204420 h 4242818"/>
              <a:gd name="connsiteX6" fmla="*/ 3510832 w 12191994"/>
              <a:gd name="connsiteY6" fmla="*/ 4208872 h 4242818"/>
              <a:gd name="connsiteX7" fmla="*/ 3675237 w 12191994"/>
              <a:gd name="connsiteY7" fmla="*/ 4200953 h 4242818"/>
              <a:gd name="connsiteX8" fmla="*/ 2166418 w 12191994"/>
              <a:gd name="connsiteY8" fmla="*/ 4242815 h 4242818"/>
              <a:gd name="connsiteX9" fmla="*/ 2166125 w 12191994"/>
              <a:gd name="connsiteY9" fmla="*/ 4242818 h 4242818"/>
              <a:gd name="connsiteX10" fmla="*/ 2166418 w 12191994"/>
              <a:gd name="connsiteY10" fmla="*/ 4242815 h 4242818"/>
              <a:gd name="connsiteX11" fmla="*/ 0 w 12191994"/>
              <a:gd name="connsiteY11" fmla="*/ 0 h 4242818"/>
              <a:gd name="connsiteX12" fmla="*/ 12191994 w 12191994"/>
              <a:gd name="connsiteY12" fmla="*/ 0 h 4242818"/>
              <a:gd name="connsiteX13" fmla="*/ 12191994 w 12191994"/>
              <a:gd name="connsiteY13" fmla="*/ 2062010 h 4242818"/>
              <a:gd name="connsiteX14" fmla="*/ 12172138 w 12191994"/>
              <a:gd name="connsiteY14" fmla="*/ 2073270 h 4242818"/>
              <a:gd name="connsiteX15" fmla="*/ 4335530 w 12191994"/>
              <a:gd name="connsiteY15" fmla="*/ 4157144 h 4242818"/>
              <a:gd name="connsiteX16" fmla="*/ 4303869 w 12191994"/>
              <a:gd name="connsiteY16" fmla="*/ 4159244 h 4242818"/>
              <a:gd name="connsiteX17" fmla="*/ 4393550 w 12191994"/>
              <a:gd name="connsiteY17" fmla="*/ 4151137 h 4242818"/>
              <a:gd name="connsiteX18" fmla="*/ 4199670 w 12191994"/>
              <a:gd name="connsiteY18" fmla="*/ 4117929 h 4242818"/>
              <a:gd name="connsiteX19" fmla="*/ 500184 w 12191994"/>
              <a:gd name="connsiteY19" fmla="*/ 3043554 h 4242818"/>
              <a:gd name="connsiteX20" fmla="*/ 0 w 12191994"/>
              <a:gd name="connsiteY20" fmla="*/ 2813437 h 4242818"/>
              <a:gd name="connsiteX21" fmla="*/ 0 w 12191994"/>
              <a:gd name="connsiteY21" fmla="*/ 0 h 4242818"/>
              <a:gd name="connsiteX0" fmla="*/ 3009998 w 12191994"/>
              <a:gd name="connsiteY0" fmla="*/ 4228754 h 4234148"/>
              <a:gd name="connsiteX1" fmla="*/ 2899539 w 12191994"/>
              <a:gd name="connsiteY1" fmla="*/ 4233139 h 4234148"/>
              <a:gd name="connsiteX2" fmla="*/ 2823072 w 12191994"/>
              <a:gd name="connsiteY2" fmla="*/ 4234148 h 4234148"/>
              <a:gd name="connsiteX3" fmla="*/ 3009998 w 12191994"/>
              <a:gd name="connsiteY3" fmla="*/ 4228754 h 4234148"/>
              <a:gd name="connsiteX4" fmla="*/ 3675237 w 12191994"/>
              <a:gd name="connsiteY4" fmla="*/ 4200953 h 4234148"/>
              <a:gd name="connsiteX5" fmla="*/ 3622991 w 12191994"/>
              <a:gd name="connsiteY5" fmla="*/ 4204420 h 4234148"/>
              <a:gd name="connsiteX6" fmla="*/ 3510832 w 12191994"/>
              <a:gd name="connsiteY6" fmla="*/ 4208872 h 4234148"/>
              <a:gd name="connsiteX7" fmla="*/ 3675237 w 12191994"/>
              <a:gd name="connsiteY7" fmla="*/ 4200953 h 4234148"/>
              <a:gd name="connsiteX8" fmla="*/ 0 w 12191994"/>
              <a:gd name="connsiteY8" fmla="*/ 0 h 4234148"/>
              <a:gd name="connsiteX9" fmla="*/ 12191994 w 12191994"/>
              <a:gd name="connsiteY9" fmla="*/ 0 h 4234148"/>
              <a:gd name="connsiteX10" fmla="*/ 12191994 w 12191994"/>
              <a:gd name="connsiteY10" fmla="*/ 2062010 h 4234148"/>
              <a:gd name="connsiteX11" fmla="*/ 12172138 w 12191994"/>
              <a:gd name="connsiteY11" fmla="*/ 2073270 h 4234148"/>
              <a:gd name="connsiteX12" fmla="*/ 4335530 w 12191994"/>
              <a:gd name="connsiteY12" fmla="*/ 4157144 h 4234148"/>
              <a:gd name="connsiteX13" fmla="*/ 4303869 w 12191994"/>
              <a:gd name="connsiteY13" fmla="*/ 4159244 h 4234148"/>
              <a:gd name="connsiteX14" fmla="*/ 4393550 w 12191994"/>
              <a:gd name="connsiteY14" fmla="*/ 4151137 h 4234148"/>
              <a:gd name="connsiteX15" fmla="*/ 4199670 w 12191994"/>
              <a:gd name="connsiteY15" fmla="*/ 4117929 h 4234148"/>
              <a:gd name="connsiteX16" fmla="*/ 500184 w 12191994"/>
              <a:gd name="connsiteY16" fmla="*/ 3043554 h 4234148"/>
              <a:gd name="connsiteX17" fmla="*/ 0 w 12191994"/>
              <a:gd name="connsiteY17" fmla="*/ 2813437 h 4234148"/>
              <a:gd name="connsiteX18" fmla="*/ 0 w 12191994"/>
              <a:gd name="connsiteY18" fmla="*/ 0 h 4234148"/>
              <a:gd name="connsiteX0" fmla="*/ 3009998 w 12191994"/>
              <a:gd name="connsiteY0" fmla="*/ 4228754 h 4233139"/>
              <a:gd name="connsiteX1" fmla="*/ 2899539 w 12191994"/>
              <a:gd name="connsiteY1" fmla="*/ 4233139 h 4233139"/>
              <a:gd name="connsiteX2" fmla="*/ 3009998 w 12191994"/>
              <a:gd name="connsiteY2" fmla="*/ 4228754 h 4233139"/>
              <a:gd name="connsiteX3" fmla="*/ 3675237 w 12191994"/>
              <a:gd name="connsiteY3" fmla="*/ 4200953 h 4233139"/>
              <a:gd name="connsiteX4" fmla="*/ 3622991 w 12191994"/>
              <a:gd name="connsiteY4" fmla="*/ 4204420 h 4233139"/>
              <a:gd name="connsiteX5" fmla="*/ 3510832 w 12191994"/>
              <a:gd name="connsiteY5" fmla="*/ 4208872 h 4233139"/>
              <a:gd name="connsiteX6" fmla="*/ 3675237 w 12191994"/>
              <a:gd name="connsiteY6" fmla="*/ 4200953 h 4233139"/>
              <a:gd name="connsiteX7" fmla="*/ 0 w 12191994"/>
              <a:gd name="connsiteY7" fmla="*/ 0 h 4233139"/>
              <a:gd name="connsiteX8" fmla="*/ 12191994 w 12191994"/>
              <a:gd name="connsiteY8" fmla="*/ 0 h 4233139"/>
              <a:gd name="connsiteX9" fmla="*/ 12191994 w 12191994"/>
              <a:gd name="connsiteY9" fmla="*/ 2062010 h 4233139"/>
              <a:gd name="connsiteX10" fmla="*/ 12172138 w 12191994"/>
              <a:gd name="connsiteY10" fmla="*/ 2073270 h 4233139"/>
              <a:gd name="connsiteX11" fmla="*/ 4335530 w 12191994"/>
              <a:gd name="connsiteY11" fmla="*/ 4157144 h 4233139"/>
              <a:gd name="connsiteX12" fmla="*/ 4303869 w 12191994"/>
              <a:gd name="connsiteY12" fmla="*/ 4159244 h 4233139"/>
              <a:gd name="connsiteX13" fmla="*/ 4393550 w 12191994"/>
              <a:gd name="connsiteY13" fmla="*/ 4151137 h 4233139"/>
              <a:gd name="connsiteX14" fmla="*/ 4199670 w 12191994"/>
              <a:gd name="connsiteY14" fmla="*/ 4117929 h 4233139"/>
              <a:gd name="connsiteX15" fmla="*/ 500184 w 12191994"/>
              <a:gd name="connsiteY15" fmla="*/ 3043554 h 4233139"/>
              <a:gd name="connsiteX16" fmla="*/ 0 w 12191994"/>
              <a:gd name="connsiteY16" fmla="*/ 2813437 h 4233139"/>
              <a:gd name="connsiteX17" fmla="*/ 0 w 12191994"/>
              <a:gd name="connsiteY17" fmla="*/ 0 h 4233139"/>
              <a:gd name="connsiteX0" fmla="*/ 3675237 w 12191994"/>
              <a:gd name="connsiteY0" fmla="*/ 4200953 h 4208872"/>
              <a:gd name="connsiteX1" fmla="*/ 3622991 w 12191994"/>
              <a:gd name="connsiteY1" fmla="*/ 4204420 h 4208872"/>
              <a:gd name="connsiteX2" fmla="*/ 3510832 w 12191994"/>
              <a:gd name="connsiteY2" fmla="*/ 4208872 h 4208872"/>
              <a:gd name="connsiteX3" fmla="*/ 3675237 w 12191994"/>
              <a:gd name="connsiteY3" fmla="*/ 4200953 h 4208872"/>
              <a:gd name="connsiteX4" fmla="*/ 0 w 12191994"/>
              <a:gd name="connsiteY4" fmla="*/ 0 h 4208872"/>
              <a:gd name="connsiteX5" fmla="*/ 12191994 w 12191994"/>
              <a:gd name="connsiteY5" fmla="*/ 0 h 4208872"/>
              <a:gd name="connsiteX6" fmla="*/ 12191994 w 12191994"/>
              <a:gd name="connsiteY6" fmla="*/ 2062010 h 4208872"/>
              <a:gd name="connsiteX7" fmla="*/ 12172138 w 12191994"/>
              <a:gd name="connsiteY7" fmla="*/ 2073270 h 4208872"/>
              <a:gd name="connsiteX8" fmla="*/ 4335530 w 12191994"/>
              <a:gd name="connsiteY8" fmla="*/ 4157144 h 4208872"/>
              <a:gd name="connsiteX9" fmla="*/ 4303869 w 12191994"/>
              <a:gd name="connsiteY9" fmla="*/ 4159244 h 4208872"/>
              <a:gd name="connsiteX10" fmla="*/ 4393550 w 12191994"/>
              <a:gd name="connsiteY10" fmla="*/ 4151137 h 4208872"/>
              <a:gd name="connsiteX11" fmla="*/ 4199670 w 12191994"/>
              <a:gd name="connsiteY11" fmla="*/ 4117929 h 4208872"/>
              <a:gd name="connsiteX12" fmla="*/ 500184 w 12191994"/>
              <a:gd name="connsiteY12" fmla="*/ 3043554 h 4208872"/>
              <a:gd name="connsiteX13" fmla="*/ 0 w 12191994"/>
              <a:gd name="connsiteY13" fmla="*/ 2813437 h 4208872"/>
              <a:gd name="connsiteX14" fmla="*/ 0 w 12191994"/>
              <a:gd name="connsiteY14" fmla="*/ 0 h 4208872"/>
              <a:gd name="connsiteX0" fmla="*/ 3675237 w 12191994"/>
              <a:gd name="connsiteY0" fmla="*/ 4200953 h 4204420"/>
              <a:gd name="connsiteX1" fmla="*/ 3622991 w 12191994"/>
              <a:gd name="connsiteY1" fmla="*/ 4204420 h 4204420"/>
              <a:gd name="connsiteX2" fmla="*/ 3675237 w 12191994"/>
              <a:gd name="connsiteY2" fmla="*/ 4200953 h 4204420"/>
              <a:gd name="connsiteX3" fmla="*/ 0 w 12191994"/>
              <a:gd name="connsiteY3" fmla="*/ 0 h 4204420"/>
              <a:gd name="connsiteX4" fmla="*/ 12191994 w 12191994"/>
              <a:gd name="connsiteY4" fmla="*/ 0 h 4204420"/>
              <a:gd name="connsiteX5" fmla="*/ 12191994 w 12191994"/>
              <a:gd name="connsiteY5" fmla="*/ 2062010 h 4204420"/>
              <a:gd name="connsiteX6" fmla="*/ 12172138 w 12191994"/>
              <a:gd name="connsiteY6" fmla="*/ 2073270 h 4204420"/>
              <a:gd name="connsiteX7" fmla="*/ 4335530 w 12191994"/>
              <a:gd name="connsiteY7" fmla="*/ 4157144 h 4204420"/>
              <a:gd name="connsiteX8" fmla="*/ 4303869 w 12191994"/>
              <a:gd name="connsiteY8" fmla="*/ 4159244 h 4204420"/>
              <a:gd name="connsiteX9" fmla="*/ 4393550 w 12191994"/>
              <a:gd name="connsiteY9" fmla="*/ 4151137 h 4204420"/>
              <a:gd name="connsiteX10" fmla="*/ 4199670 w 12191994"/>
              <a:gd name="connsiteY10" fmla="*/ 4117929 h 4204420"/>
              <a:gd name="connsiteX11" fmla="*/ 500184 w 12191994"/>
              <a:gd name="connsiteY11" fmla="*/ 3043554 h 4204420"/>
              <a:gd name="connsiteX12" fmla="*/ 0 w 12191994"/>
              <a:gd name="connsiteY12" fmla="*/ 2813437 h 4204420"/>
              <a:gd name="connsiteX13" fmla="*/ 0 w 12191994"/>
              <a:gd name="connsiteY13" fmla="*/ 0 h 4204420"/>
              <a:gd name="connsiteX0" fmla="*/ 0 w 12191994"/>
              <a:gd name="connsiteY0" fmla="*/ 0 h 4159244"/>
              <a:gd name="connsiteX1" fmla="*/ 12191994 w 12191994"/>
              <a:gd name="connsiteY1" fmla="*/ 0 h 4159244"/>
              <a:gd name="connsiteX2" fmla="*/ 12191994 w 12191994"/>
              <a:gd name="connsiteY2" fmla="*/ 2062010 h 4159244"/>
              <a:gd name="connsiteX3" fmla="*/ 12172138 w 12191994"/>
              <a:gd name="connsiteY3" fmla="*/ 2073270 h 4159244"/>
              <a:gd name="connsiteX4" fmla="*/ 4335530 w 12191994"/>
              <a:gd name="connsiteY4" fmla="*/ 4157144 h 4159244"/>
              <a:gd name="connsiteX5" fmla="*/ 4303869 w 12191994"/>
              <a:gd name="connsiteY5" fmla="*/ 4159244 h 4159244"/>
              <a:gd name="connsiteX6" fmla="*/ 4393550 w 12191994"/>
              <a:gd name="connsiteY6" fmla="*/ 4151137 h 4159244"/>
              <a:gd name="connsiteX7" fmla="*/ 4199670 w 12191994"/>
              <a:gd name="connsiteY7" fmla="*/ 4117929 h 4159244"/>
              <a:gd name="connsiteX8" fmla="*/ 500184 w 12191994"/>
              <a:gd name="connsiteY8" fmla="*/ 3043554 h 4159244"/>
              <a:gd name="connsiteX9" fmla="*/ 0 w 12191994"/>
              <a:gd name="connsiteY9" fmla="*/ 2813437 h 4159244"/>
              <a:gd name="connsiteX10" fmla="*/ 0 w 12191994"/>
              <a:gd name="connsiteY10" fmla="*/ 0 h 41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4" h="4159244">
                <a:moveTo>
                  <a:pt x="0" y="0"/>
                </a:moveTo>
                <a:lnTo>
                  <a:pt x="12191994" y="0"/>
                </a:lnTo>
                <a:lnTo>
                  <a:pt x="12191994" y="2062010"/>
                </a:lnTo>
                <a:lnTo>
                  <a:pt x="12172138" y="2073270"/>
                </a:lnTo>
                <a:cubicBezTo>
                  <a:pt x="10126645" y="3159296"/>
                  <a:pt x="7398182" y="3912771"/>
                  <a:pt x="4335530" y="4157144"/>
                </a:cubicBezTo>
                <a:lnTo>
                  <a:pt x="4303869" y="4159244"/>
                </a:lnTo>
                <a:lnTo>
                  <a:pt x="4393550" y="4151137"/>
                </a:lnTo>
                <a:lnTo>
                  <a:pt x="4199670" y="4117929"/>
                </a:lnTo>
                <a:cubicBezTo>
                  <a:pt x="2842546" y="3866392"/>
                  <a:pt x="1594227" y="3500596"/>
                  <a:pt x="500184" y="3043554"/>
                </a:cubicBezTo>
                <a:lnTo>
                  <a:pt x="0" y="281343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A8ECF8-9EC0-4371-9073-B718C78D330B}"/>
              </a:ext>
            </a:extLst>
          </p:cNvPr>
          <p:cNvSpPr/>
          <p:nvPr userDrawn="1"/>
        </p:nvSpPr>
        <p:spPr>
          <a:xfrm>
            <a:off x="4490376" y="6021955"/>
            <a:ext cx="4653624" cy="836047"/>
          </a:xfrm>
          <a:custGeom>
            <a:avLst/>
            <a:gdLst>
              <a:gd name="connsiteX0" fmla="*/ 0 w 6204832"/>
              <a:gd name="connsiteY0" fmla="*/ 0 h 836047"/>
              <a:gd name="connsiteX1" fmla="*/ 304730 w 6204832"/>
              <a:gd name="connsiteY1" fmla="*/ 38149 h 836047"/>
              <a:gd name="connsiteX2" fmla="*/ 3397819 w 6204832"/>
              <a:gd name="connsiteY2" fmla="*/ 210757 h 836047"/>
              <a:gd name="connsiteX3" fmla="*/ 5889052 w 6204832"/>
              <a:gd name="connsiteY3" fmla="*/ 99488 h 836047"/>
              <a:gd name="connsiteX4" fmla="*/ 6204832 w 6204832"/>
              <a:gd name="connsiteY4" fmla="*/ 63660 h 836047"/>
              <a:gd name="connsiteX5" fmla="*/ 6204832 w 6204832"/>
              <a:gd name="connsiteY5" fmla="*/ 741992 h 836047"/>
              <a:gd name="connsiteX6" fmla="*/ 6204831 w 6204832"/>
              <a:gd name="connsiteY6" fmla="*/ 741992 h 836047"/>
              <a:gd name="connsiteX7" fmla="*/ 6204831 w 6204832"/>
              <a:gd name="connsiteY7" fmla="*/ 836047 h 836047"/>
              <a:gd name="connsiteX8" fmla="*/ 2954095 w 6204832"/>
              <a:gd name="connsiteY8" fmla="*/ 836047 h 836047"/>
              <a:gd name="connsiteX9" fmla="*/ 2930417 w 6204832"/>
              <a:gd name="connsiteY9" fmla="*/ 833175 h 836047"/>
              <a:gd name="connsiteX10" fmla="*/ 165022 w 6204832"/>
              <a:gd name="connsiteY10" fmla="*/ 73132 h 8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4832" h="836047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A6D83-D876-44E9-844F-067A0C9D2F58}"/>
              </a:ext>
            </a:extLst>
          </p:cNvPr>
          <p:cNvSpPr/>
          <p:nvPr userDrawn="1"/>
        </p:nvSpPr>
        <p:spPr>
          <a:xfrm>
            <a:off x="0" y="2240554"/>
            <a:ext cx="9144000" cy="3861530"/>
          </a:xfrm>
          <a:custGeom>
            <a:avLst/>
            <a:gdLst>
              <a:gd name="connsiteX0" fmla="*/ 4072878 w 4072878"/>
              <a:gd name="connsiteY0" fmla="*/ 0 h 2548371"/>
              <a:gd name="connsiteX1" fmla="*/ 4072878 w 4072878"/>
              <a:gd name="connsiteY1" fmla="*/ 2451296 h 2548371"/>
              <a:gd name="connsiteX2" fmla="*/ 3967388 w 4072878"/>
              <a:gd name="connsiteY2" fmla="*/ 2474940 h 2548371"/>
              <a:gd name="connsiteX3" fmla="*/ 3135163 w 4072878"/>
              <a:gd name="connsiteY3" fmla="*/ 2548371 h 2548371"/>
              <a:gd name="connsiteX4" fmla="*/ 144639 w 4072878"/>
              <a:gd name="connsiteY4" fmla="*/ 1474801 h 2548371"/>
              <a:gd name="connsiteX5" fmla="*/ 0 w 4072878"/>
              <a:gd name="connsiteY5" fmla="*/ 1349511 h 2548371"/>
              <a:gd name="connsiteX6" fmla="*/ 7645 w 4072878"/>
              <a:gd name="connsiteY6" fmla="*/ 1350876 h 2548371"/>
              <a:gd name="connsiteX7" fmla="*/ 723622 w 4072878"/>
              <a:gd name="connsiteY7" fmla="*/ 1405047 h 2548371"/>
              <a:gd name="connsiteX8" fmla="*/ 3884734 w 4072878"/>
              <a:gd name="connsiteY8" fmla="*/ 183710 h 25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2878" h="2548371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BCC98-1580-4C28-8EDC-0F8AF5CA9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8" y="2814638"/>
            <a:ext cx="6858000" cy="2387600"/>
          </a:xfrm>
        </p:spPr>
        <p:txBody>
          <a:bodyPr rIns="365760" anchor="b">
            <a:normAutofit/>
          </a:bodyPr>
          <a:lstStyle>
            <a:lvl1pPr algn="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19115-C742-440E-8A08-171CBD18F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8" y="5202238"/>
            <a:ext cx="6858000" cy="899846"/>
          </a:xfrm>
        </p:spPr>
        <p:txBody>
          <a:bodyPr rIns="365760">
            <a:normAutofit/>
          </a:bodyPr>
          <a:lstStyle>
            <a:lvl1pPr marL="0" indent="0" algn="r">
              <a:buNone/>
              <a:defRPr sz="20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0A06-6586-46C1-B5BF-0E56DC48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BDF8E-04ED-4796-A02C-D6887C62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07708-0653-4BFE-BDCB-7EDB4C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74A6-9ACF-48E9-94B2-A31C5D9D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C8485-679C-4CBF-96E0-7B94ACE0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C0E27-1D0F-4482-BEB4-7B35D130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A8B8C-412F-4976-86BF-30269820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5394-D95D-4871-B12A-BAB69CEA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251-DB04-4CC3-8D3F-72EFC2D5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641-9EB4-47B3-96C0-8C6296E9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5125-47C4-4402-8ECD-A77221001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04F91-84C2-4779-B493-9A846A0B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BC727-52D8-44D1-9315-E16DC5F8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21E5-8C17-46A9-941A-D3D45533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FAE64-06A5-4DE1-81C2-B4718D55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7C73-0918-49E5-B934-2FDB393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601DD-4B31-4C85-8BF4-8E25AA335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22BC-0AD6-44A3-B05F-C1991EE0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789E-B678-4E09-BDB1-7B16B525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1187-E69A-4C50-93EC-72399E5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6490-53E5-4B7C-B69A-D1843F524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891A-25FC-4192-AC93-F8C596742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5203-0495-4DDC-A983-D66926B4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432-3913-4AEC-96D5-1119D47A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639B-5ED7-488C-9414-EABF4BC8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A42C-1703-445C-8CED-F1A330505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0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747213" y="6121399"/>
            <a:ext cx="36495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</a:t>
            </a:r>
            <a:r>
              <a:rPr lang="en-US" baseline="0">
                <a:solidFill>
                  <a:srgbClr val="A5CD00"/>
                </a:solidFill>
              </a:rPr>
              <a:t>free PowerPoint template </a:t>
            </a:r>
            <a:r>
              <a:rPr lang="en-US" baseline="0" dirty="0">
                <a:solidFill>
                  <a:srgbClr val="A5CD00"/>
                </a:solidFill>
              </a:rPr>
              <a:t>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4A42C-1703-445C-8CED-F1A330505A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487"/>
            <a:ext cx="78867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33844" y="-241"/>
            <a:ext cx="9110156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3296950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3FB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9"/>
            <a:ext cx="851535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85998" y="1018599"/>
            <a:ext cx="6858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750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487"/>
            <a:ext cx="78867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33844" y="-241"/>
            <a:ext cx="9110156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3296950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9"/>
            <a:ext cx="851535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85998" y="1018599"/>
            <a:ext cx="6858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339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487"/>
            <a:ext cx="78867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33844" y="-241"/>
            <a:ext cx="9110156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3296950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048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9"/>
            <a:ext cx="851535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85998" y="1018599"/>
            <a:ext cx="6858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85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6487"/>
            <a:ext cx="78867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FB3E6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33844" y="-241"/>
            <a:ext cx="9110156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31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3" y="60425"/>
            <a:ext cx="3296950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59"/>
            <a:ext cx="851535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85998" y="1018599"/>
            <a:ext cx="6858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33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AC-9159-4934-8481-28CFB4B4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811C-389E-4C9A-9545-FD7B79A7D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2F26-D929-4224-B7D5-F9CC419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DAD2-3D9E-4B72-AB17-C033F18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86D7-6C7E-4A29-AFAD-F8AF921E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26FE-2A1A-42E8-8EB8-E8C2F1FF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A07FC-5F80-4767-A8D4-75E008AE6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EDFBF-95C8-482A-B30A-04986A025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208A8-1524-4742-BDE9-246AD4B9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00CFF-B864-4717-99A5-43C9EA07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6820-5E3F-49A9-8E44-8ECF083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783B-03A0-409F-8573-D57329B5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7087-5633-49FA-8485-A981586B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79E2C-033B-4FBA-A3E2-A445B074A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FFF85-E5C7-4BEE-B6C4-60A80C3B6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009E7-C5BE-40E0-9D13-EBAA5DE9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01D6F-9B4A-4DA8-874F-D47E161C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3727-9126-450C-9166-FA163FBC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D302A-A571-4F55-8B61-EA8AB97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8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D749-FDF9-4F94-A421-8EABE309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4008-8BD8-4542-8DFA-D33857B3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89E25-02BB-4E6D-A193-F5D306F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C2355-36B6-4F9E-BA79-5CA5E9C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1EAFB-B6A5-4380-9C39-01D3761D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5C40-FDBA-43C0-90CF-DDBB124A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6155-F780-4D68-868D-D48E5912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hyperlink" Target="http://www.presentationgo.com/" TargetMode="Externa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8.xml" /><Relationship Id="rId3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7.xml" /><Relationship Id="rId17" Type="http://schemas.openxmlformats.org/officeDocument/2006/relationships/hyperlink" Target="http://www.presentationgo.com/" TargetMode="External" /><Relationship Id="rId2" Type="http://schemas.openxmlformats.org/officeDocument/2006/relationships/slideLayout" Target="../slideLayouts/slideLayout17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0.xml" /><Relationship Id="rId15" Type="http://schemas.openxmlformats.org/officeDocument/2006/relationships/image" Target="../media/image3.jpeg" /><Relationship Id="rId10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4.xml" /><Relationship Id="rId14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E5A5-FAF5-42E9-A705-A2830C62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365760" bIns="45720" rtlCol="0" anchor="b">
            <a:normAutofit/>
          </a:bodyPr>
          <a:lstStyle/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E322A-EE1B-4EA9-BECD-220E5044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6965-5A0F-4C0C-9415-32EBA327B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DA46F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338F-E89C-43B8-B0CB-A1D888EA8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DA46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7CEF-ACB9-4347-8B7A-F5C82419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DA46F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67DC16-0617-4BAD-B279-658D1101462B}"/>
              </a:ext>
            </a:extLst>
          </p:cNvPr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B52455-0488-44FB-AC45-0F087666BC27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F69A73-B888-43F4-AAFD-7161DCD25AE3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F6F4D3-BBCF-41EB-815A-CB952A23C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8665C17-6FB6-48DB-B536-80F00E337511}"/>
              </a:ext>
            </a:extLst>
          </p:cNvPr>
          <p:cNvSpPr/>
          <p:nvPr/>
        </p:nvSpPr>
        <p:spPr>
          <a:xfrm>
            <a:off x="-66674" y="6959601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17" tooltip="PresentationGo!"/>
              </a:rPr>
              <a:t>presentationgo.com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1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80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1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b="1" kern="1200" cap="all" baseline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r="64493"/>
          <a:stretch/>
        </p:blipFill>
        <p:spPr>
          <a:xfrm>
            <a:off x="0" y="0"/>
            <a:ext cx="1577009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577009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009" y="1465729"/>
            <a:ext cx="6938342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188" y="291547"/>
            <a:ext cx="6953161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4267DC16-0617-4BAD-B279-658D1101462B}"/>
              </a:ext>
            </a:extLst>
          </p:cNvPr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B52455-0488-44FB-AC45-0F087666BC27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F69A73-B888-43F4-AAFD-7161DCD25AE3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BFF6F4D3-BBCF-41EB-815A-CB952A23C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4" name="Rectangle 35">
            <a:extLst>
              <a:ext uri="{FF2B5EF4-FFF2-40B4-BE49-F238E27FC236}">
                <a16:creationId xmlns:a16="http://schemas.microsoft.com/office/drawing/2014/main" id="{38665C17-6FB6-48DB-B536-80F00E337511}"/>
              </a:ext>
            </a:extLst>
          </p:cNvPr>
          <p:cNvSpPr/>
          <p:nvPr/>
        </p:nvSpPr>
        <p:spPr>
          <a:xfrm>
            <a:off x="-66674" y="6959601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17" tooltip="PresentationGo!"/>
              </a:rPr>
              <a:t>presentationgo.com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4" r:id="rId12"/>
    <p:sldLayoutId id="21474838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2.xml" /><Relationship Id="rId4" Type="http://schemas.openxmlformats.org/officeDocument/2006/relationships/chart" Target="../charts/chart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17.xml" /><Relationship Id="rId4" Type="http://schemas.openxmlformats.org/officeDocument/2006/relationships/chart" Target="../charts/char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7.xml" /><Relationship Id="rId5" Type="http://schemas.openxmlformats.org/officeDocument/2006/relationships/image" Target="../media/image10.png" /><Relationship Id="rId4" Type="http://schemas.openxmlformats.org/officeDocument/2006/relationships/image" Target="../media/image9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1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ob_koksh@akmzdrav.kz" TargetMode="External" /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19.xml" /><Relationship Id="rId4" Type="http://schemas.openxmlformats.org/officeDocument/2006/relationships/image" Target="../media/image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800" y="847164"/>
            <a:ext cx="5239025" cy="124553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ИТОГИ ДЕЯТЕЛЬНОСТИ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ГКП на ПХВ «Многопрофильная областная больница» за  2021 год</a:t>
            </a:r>
            <a:endParaRPr lang="en-US" sz="2400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2400300"/>
            <a:ext cx="255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Директор: Жаров Н.К.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9782" y="145473"/>
            <a:ext cx="4426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 по отделениям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24299352"/>
              </p:ext>
            </p:extLst>
          </p:nvPr>
        </p:nvGraphicFramePr>
        <p:xfrm>
          <a:off x="-1" y="2060848"/>
          <a:ext cx="3042459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55249613"/>
              </p:ext>
            </p:extLst>
          </p:nvPr>
        </p:nvGraphicFramePr>
        <p:xfrm>
          <a:off x="2705100" y="419100"/>
          <a:ext cx="6438900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28925" y="78798"/>
            <a:ext cx="5689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по  отделениям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3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6045" y="169718"/>
            <a:ext cx="711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целевых показателей  Меморандума с ОУЗ  за 2021 год.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Всего показателей 26. Достигнуто - 21 (73,1%). Не достигнуто – 7 (26,9%)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63600"/>
          <a:ext cx="9144001" cy="616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3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 достижения индикаторов и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 для достижения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4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вскрытия,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: проведение разъяснительной работы с родственниками</a:t>
                      </a:r>
                    </a:p>
                    <a:p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Причина: инсультный-11,4%(из70умерших 8вскр), нефрология -7,7%(из 13умерших 1вскр), паллиативная помощь 4%(из 25ум 1вскр), </a:t>
                      </a:r>
                      <a:r>
                        <a:rPr lang="ru-RU" sz="14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хир.онко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0% (из3ум вскр0), химиотерапия 0%(из2ум вскр0), эндокринология 0%(из4ум вскр0), урология 0% (2ум вскр0)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обоснованных жалоб,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абс.число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Решение: 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разъяснительной работы с пациентами, 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лучшение лечебно-диагностического процесса, соблюдение этики и деонтологии.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Летальность при травме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Улучшение лечебно-диагностического процесса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пребывание дней до операций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Улучшение работы с ПМСП, повышение удельного веса плановых больных, улучшение диагностики на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догоспитальном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 госпитальном уровнях.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Причина: ортопедия 6,5, торакальная хирургия 5,9, нейрохирургия 3,4, травматология -4,8, кардиохирургия 2,9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7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коэффициента совмещения врачебного персонала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Решение: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  Внести изменения штатное расписания на 2022г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1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% нейрохирургической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активности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12,6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Улучшение лечебно-диагностического процесса. Обучение врача нейрохирурга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37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Снижение %экстренной госпитализации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Улучшение лечебно-диагностического процесса</a:t>
                      </a:r>
                    </a:p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Причины:</a:t>
                      </a:r>
                      <a:r>
                        <a:rPr lang="en-US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травматология 69,3, нейрохирургия 65,7, ЧЛХ-67,3, хирургия 61,5, гинекология 53,7,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53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88641"/>
            <a:ext cx="8724900" cy="370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новых технологий: мастер классы за 2021 год.  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4775" y="638175"/>
          <a:ext cx="8886826" cy="6105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9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ОТДЕЛЕНИЕ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Операция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Бентал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 Боне, протезирование аортального клапана с заменой восходящей части аорты,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вальвулопластика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митрального клапана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Кардиохирургическое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отделение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Ведущий кардиохирург Литвы, профессор Каунасского медицинского университета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Алгимантис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Будрикис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 ноября 2021 г.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Эндовазальная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эндовенозная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лазерная коагуляция варикозных вен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Ангиохирургическое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отделение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доктор MBA,  сосудистый хирург,  интервенционный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рентгенхирург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руководитель интервенционной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рентгенхирургии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ТОО «Национальный научный онкологический центр» города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Нур-Султана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Азат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Чиналиев13 ноября 2021 г.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7079" marR="470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Имплантация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кардиовертера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дефибриллятора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Кардиология №2  +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отделение РЭХ 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заведующий отделением интервенционной </a:t>
                      </a:r>
                      <a:r>
                        <a:rPr lang="ru-RU" sz="11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аритмологии</a:t>
                      </a: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Национального научного кардиохирургического центра, Президент Казахского общества </a:t>
                      </a:r>
                      <a:r>
                        <a:rPr lang="ru-RU" sz="11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аритмологов</a:t>
                      </a: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сопредседатель комитета национальных обществ европейской ассоциации сердечного ритма (EHRA ESC) 2020-2022, член общества сердечного ритма (HRS, USA), главный внештатный </a:t>
                      </a:r>
                      <a:r>
                        <a:rPr lang="ru-RU" sz="11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аритмолог</a:t>
                      </a: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МЗ РК, д.м.н., профессор </a:t>
                      </a:r>
                      <a:r>
                        <a:rPr lang="ru-RU" sz="11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Аян</a:t>
                      </a: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Абдрахманов</a:t>
                      </a:r>
                      <a:r>
                        <a:rPr lang="ru-RU" sz="11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29 ноября 2021 г.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7079" marR="470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Бариатрические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операции при ожирении и метаболическом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синдроме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Хирургическое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отделение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профессор, доктор медицинских наук, врач-хирург высшей категории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Оспанов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Орал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Базарбаевич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Президент Республиканского Общественного Объединения «Казахстанское общество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бариатрических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метаболических хирургов (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КОБиМХ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)».15 декабря 2021 г.</a:t>
                      </a: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7079" marR="470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Эмболизация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щитовидной железы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Хирургическое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отделение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эндоваскулярный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хирург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Е, ГБ№1 </a:t>
                      </a:r>
                      <a:r>
                        <a:rPr lang="ru-RU" sz="1100" baseline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г.Нур-султан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079" marR="4707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408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TVT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Чрезвлагалищная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коррекция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уретровезикулярного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сегмента синтетической петлей с целью устранения недержания мочи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Гинекологическое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отделение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Врач  гинеколог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отделения Женских болезнь Центра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Материнства и  детства г.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Нур-султан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Токтарбеков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Г.М.  Ноябрь 2021 г. 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08000" y="99741"/>
            <a:ext cx="8188234" cy="5670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2021 года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275" y="3136474"/>
            <a:ext cx="416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за 2021 год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08600" y="3924300"/>
          <a:ext cx="36195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78400" y="3133725"/>
            <a:ext cx="416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медицинского оборудования (тыс.тенге)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95275" y="3832224"/>
          <a:ext cx="4695825" cy="302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00025" y="596900"/>
          <a:ext cx="8582025" cy="243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948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3316" y="0"/>
            <a:ext cx="7913484" cy="47625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Строительство, ремонт и ввод новых объектов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99" y="2766784"/>
            <a:ext cx="3543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Введен</a:t>
            </a:r>
            <a:r>
              <a:rPr lang="kk-KZ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в эксплуатацию </a:t>
            </a:r>
          </a:p>
          <a:p>
            <a:pPr algn="ctr"/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онкологическая  поликлиника </a:t>
            </a:r>
          </a:p>
          <a:p>
            <a:pPr algn="ctr"/>
            <a:r>
              <a:rPr lang="ru-RU" b="1" dirty="0">
                <a:solidFill>
                  <a:srgbClr val="073E8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150 посещений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93398" y="2771194"/>
            <a:ext cx="4287102" cy="924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 капитальный ремонт                   4-этажного гинекологического корпуса перинатального центра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5226050" y="5877982"/>
            <a:ext cx="353695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текущий  ремонт операционного блока хирургического корпуса</a:t>
            </a:r>
            <a:endParaRPr lang="ru-RU" sz="1700" b="1" dirty="0">
              <a:solidFill>
                <a:srgbClr val="073E8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50" y="6131123"/>
            <a:ext cx="36004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 ангиографический  аппарат </a:t>
            </a:r>
            <a:r>
              <a:rPr lang="en-US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Innova</a:t>
            </a:r>
            <a:r>
              <a:rPr lang="en-US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IGS 5</a:t>
            </a:r>
          </a:p>
        </p:txBody>
      </p:sp>
      <p:pic>
        <p:nvPicPr>
          <p:cNvPr id="9" name="Picture 2" descr="G:\Фасад обл больницы\SAM_1717.JPG"/>
          <p:cNvPicPr>
            <a:picLocks noChangeAspect="1" noChangeArrowheads="1"/>
          </p:cNvPicPr>
          <p:nvPr/>
        </p:nvPicPr>
        <p:blipFill>
          <a:blip r:embed="rId2" cstate="print"/>
          <a:srcRect t="9704" b="4120"/>
          <a:stretch>
            <a:fillRect/>
          </a:stretch>
        </p:blipFill>
        <p:spPr bwMode="auto">
          <a:xfrm>
            <a:off x="843642" y="763812"/>
            <a:ext cx="3702958" cy="1996371"/>
          </a:xfrm>
          <a:prstGeom prst="rect">
            <a:avLst/>
          </a:prstGeom>
          <a:noFill/>
        </p:spPr>
      </p:pic>
      <p:pic>
        <p:nvPicPr>
          <p:cNvPr id="7170" name="Picture 2" descr="Innova IGS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609975"/>
            <a:ext cx="3743324" cy="2562225"/>
          </a:xfrm>
          <a:prstGeom prst="rect">
            <a:avLst/>
          </a:prstGeom>
          <a:noFill/>
        </p:spPr>
      </p:pic>
      <p:pic>
        <p:nvPicPr>
          <p:cNvPr id="1026" name="Picture 2" descr="C:\Users\User\Desktop\WhatsApp Image 2022-01-25 at 13.12.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600" y="698500"/>
            <a:ext cx="3698874" cy="20447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24299"/>
            <a:ext cx="3733134" cy="184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4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6825" y="0"/>
            <a:ext cx="684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материально- технической базы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558801"/>
            <a:ext cx="3581400" cy="6095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 счет собственных средств на сумму  92 441 тыс. тенге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0475" y="533401"/>
            <a:ext cx="3619500" cy="6477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 счет средств местного бюджета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сумму  968 632 тыс. тенге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05000" y="1241425"/>
            <a:ext cx="19050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26250" y="1206500"/>
            <a:ext cx="19050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2401" y="1409707"/>
          <a:ext cx="3924298" cy="5448290"/>
        </p:xfrm>
        <a:graphic>
          <a:graphicData uri="http://schemas.openxmlformats.org/drawingml/2006/table">
            <a:tbl>
              <a:tblPr/>
              <a:tblGrid>
                <a:gridCol w="24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Общая сумма в тыс.тенге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Пила хирургическая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стернотомная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10 197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Отсасыватель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медицинский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5 279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Офтальмоскоп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Лабораторная центрифуга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Система автоматизированная (обогрев пациента)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1 539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Дефибриллятор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10 000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Электрокардиограф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1 175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Монитор пациента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10 623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Стерилизатор паровой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3 530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Артроскоп медицинский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2 336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электрокардиостимулятор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4 480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Дрель ортопедическая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1 931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Облучатель настенный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1 980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Рециркулятор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3 045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Облучатель передвижной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Термометр инфракрасный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Отсасыватель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528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34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Работы по ремонту медицинского оборудования ангиограф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Siemens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заменой рентген трубки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33 401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49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92 441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92600" y="1422397"/>
          <a:ext cx="4851400" cy="5463860"/>
        </p:xfrm>
        <a:graphic>
          <a:graphicData uri="http://schemas.openxmlformats.org/drawingml/2006/table">
            <a:tbl>
              <a:tblPr/>
              <a:tblGrid>
                <a:gridCol w="18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сумма в тыс.тенге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Видеоэндоскопический комплекс для урологии и гинекологии с принадлежностями.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94 096 000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Монитор прикроватный реаниматолога и анестезиолога переносной МПР6-03- «Тритон»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11 142 000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Открытая реанимационная система для новорожденных Lullaby Warmer с принадлежностями.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34 280 000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Cистема дыхательная назальная для новорожденных nCPAP вариант исполнения «Medin CNO».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18 650 000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Цифровая рентгеновская система INNOVISION-DX II.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Производитель-DK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Medical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Sistem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Ltd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Республика Корея.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43 400 000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Установка ангиографическая, вариант исполнения Innova IGS 5,  с принадлежностями.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595 000 000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Модульное устройство объективного аудиологического скрининга и диагностики слуховой Функции  г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5 464 103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Стол операционный  универсальный ОУК-03 Производитель: Белорусь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9 456 103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Хирургический лазерный аппарат Leonardo (Производитель: CeramOptec GmbH, Германия)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20 122 000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Операционный светодиодный светильник Honey Lux LED 160RK+120RK Производитель: «JW Bio Science Corporation», Республика Корея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16 800 000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Проведены работы по ремонту КТ аппарата 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Siemens 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многопрофильной службы</a:t>
                      </a: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82 992 000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40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Проведены работы по ремонту КТ аппарата производства 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 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онкологической  службы</a:t>
                      </a: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37 230 000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12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968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632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3820" marR="138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800"/>
            <a:ext cx="8452172" cy="850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3855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 на 202</a:t>
            </a:r>
            <a:r>
              <a:rPr lang="en-US" sz="2000" b="1" dirty="0">
                <a:solidFill>
                  <a:srgbClr val="3855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3855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в рамках ГОБМП и в системе ОСМС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21061"/>
              </p:ext>
            </p:extLst>
          </p:nvPr>
        </p:nvGraphicFramePr>
        <p:xfrm>
          <a:off x="74814" y="901702"/>
          <a:ext cx="8936182" cy="58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30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 (%)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8 157 897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7 996 137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(круглосуточный стационар)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4 528 126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4 587 494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Стационарозамещающая помощь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200 486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Приемный покой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1 672 994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7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Паллиативная помощь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080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Восстановительное лечение и реабилитация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5959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Клинико-диагностические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15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162299" y="2181226"/>
            <a:ext cx="2905125" cy="17621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перспективы  развития на 2022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4" y="1104900"/>
            <a:ext cx="2638425" cy="1971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Реализация  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ационального  проекта «Качественное и доступное здравоохранение для каждого гражданина «Здоровая нация» на 2021-2025 годы 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8800" y="177800"/>
            <a:ext cx="3048000" cy="16383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Дальнейшее совершенствование материально-технической базы:  приобретение и модернизация  оборудования, улучшение условий госпитальной базы.</a:t>
            </a:r>
            <a:endParaRPr 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4400" y="4857749"/>
            <a:ext cx="3340099" cy="1647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выполнение индикаторов Меморандума между МОБ и УЗ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77000" y="962026"/>
            <a:ext cx="2514600" cy="1685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Полное освоение финансирования в рамках договора ФСМС, не допущение снижения объемов и качества оказания медицинской помощи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62500" y="4810124"/>
            <a:ext cx="3886200" cy="16351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организационных, противоэпидемических мероприятий по недопущению распространения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недопущение случаев внутрибольничного заражения сотрудников,  увеличение охвата  вакцинацией и  ревакцинацией сотрудников</a:t>
            </a:r>
            <a:endParaRPr lang="ru-RU" sz="1400" b="1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4546600" y="1857375"/>
            <a:ext cx="203200" cy="24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2847975" y="2425700"/>
            <a:ext cx="215900" cy="203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172200" y="2359025"/>
            <a:ext cx="2540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708400" y="4060824"/>
            <a:ext cx="168275" cy="26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346700" y="4086225"/>
            <a:ext cx="168275" cy="238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2895600" y="3695700"/>
            <a:ext cx="238125" cy="180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086475" y="3733800"/>
            <a:ext cx="2095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" y="3543300"/>
            <a:ext cx="222885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Прохождение национальной аккредитации в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квартале 2022г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00800" y="3495675"/>
            <a:ext cx="2476500" cy="981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новой МОБ в рамках проекта ГЧП на 630коек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53576"/>
            <a:ext cx="8686800" cy="52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Начато  строительство новой многопрофильной областной больницы на 630 койко-мест в рамках проекта ГЧП, на земельном участке в 17 гектар, расположенном  в микрорайоне 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Сарыарка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066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ln w="0"/>
                <a:solidFill>
                  <a:srgbClr val="3855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3600" b="1" i="1" dirty="0">
                <a:ln w="0"/>
                <a:solidFill>
                  <a:srgbClr val="38559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753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00" y="15390"/>
            <a:ext cx="86808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0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«Многопрофильной областной больницы»</a:t>
            </a:r>
            <a:r>
              <a:rPr sz="2000" b="1" spc="-2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15151"/>
              </p:ext>
            </p:extLst>
          </p:nvPr>
        </p:nvGraphicFramePr>
        <p:xfrm>
          <a:off x="0" y="358589"/>
          <a:ext cx="9144000" cy="6457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811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Полное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Государственное </a:t>
                      </a:r>
                      <a:r>
                        <a:rPr sz="14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коммунальное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предприятие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праве</a:t>
                      </a:r>
                      <a:r>
                        <a:rPr sz="1400" spc="2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хозяйственного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14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ведения «Многопрофильная областная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больница</a:t>
                      </a:r>
                      <a:r>
                        <a:rPr sz="1400" spc="1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управлении здравоохранения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 </a:t>
                      </a: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акимата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Акмолинской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 №А2/80 от 15.02.2018 года «О реорганизации медицинских организаций» 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0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Адрес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медорганизации</a:t>
                      </a:r>
                      <a:endParaRPr lang="ru-RU" sz="1400" b="1" spc="-5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14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hlinkClick r:id="rId2"/>
                        </a:rPr>
                        <a:t>Aob_koksh@akmzdrav.kz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spc="-9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г. </a:t>
                      </a:r>
                      <a:r>
                        <a:rPr lang="ru-RU" sz="1400" spc="-9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Кокшетау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spc="-5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МОБ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расположена в нескольких  корпусах, находящихся  по адресам: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ул.Сабатаева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1; ул.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А.Серы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1а; ул.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А.Серы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1б; ул.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Н.Назарбаева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158а</a:t>
                      </a:r>
                    </a:p>
                  </a:txBody>
                  <a:tcPr marL="0" marR="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0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Гос</a:t>
                      </a:r>
                      <a:r>
                        <a:rPr lang="ru-RU"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400" b="1" spc="-2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лицензия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6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ГЛ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18012977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выдана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r>
                        <a:rPr sz="14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.1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г.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приложениями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занятие медицинской деятельности 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62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Штатная</a:t>
                      </a:r>
                      <a:r>
                        <a:rPr sz="1400" b="1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численность</a:t>
                      </a: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1841 штатных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единиц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физических лиц  1443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т.ч. </a:t>
                      </a:r>
                      <a:r>
                        <a:rPr sz="14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врачей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233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СМР–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652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28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Аккредитация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Пройдена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в декабре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2019года,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присвоена первая категория. Следующее прохождение национальной аккредитации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квартал 2022г.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22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Коечная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мощность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725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круглосуточных коек для ГОБМП и ОСМС, 22 хозрасчетные, 130 СЗТ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992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Клинические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отделения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28 клинических отделений,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их них по профилю: 9 хирургического, 9 терапевтического, 4акушерско-гинекологического , 5 онкологического, 1 дерматовенерологического</a:t>
                      </a: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 </a:t>
                      </a:r>
                      <a:r>
                        <a:rPr lang="ru-RU" sz="1400" baseline="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параклинических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подразделений 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185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Миссия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Оказывать специализированную и высокотехнологичную доступную медицинскую  помощь, основанную на высокоинтеллектуальном капитале, современном оборудовании и инновационных технологиях.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3376">
                <a:tc>
                  <a:txBody>
                    <a:bodyPr/>
                    <a:lstStyle/>
                    <a:p>
                      <a:pPr marL="51435" algn="l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Наше видение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Лидирующая медицинская организация Северного региона с качественной интеграцией практики,  науки и образования, как основа эффективной системы оказания специализированной и высокотехнологичной помощи населению области </a:t>
                      </a:r>
                    </a:p>
                  </a:txBody>
                  <a:tcPr marL="0" marR="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7928">
                <a:tc>
                  <a:txBody>
                    <a:bodyPr/>
                    <a:lstStyle/>
                    <a:p>
                      <a:pPr marL="51435" algn="l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Стратегические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направления 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</a:t>
                      </a:r>
                      <a:r>
                        <a:rPr kumimoji="0" lang="ru-RU" sz="14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здоровья населения</a:t>
                      </a:r>
                      <a:r>
                        <a:rPr kumimoji="0" lang="ru-RU" sz="14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области; </a:t>
                      </a: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безопасности и качества медицинских услуг; Улучшение материально-технической базы больницы;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инновационного потенциала (ВСМП,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ВТМУ, малоинвазивных технологий).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Кадровая</a:t>
                      </a:r>
                      <a:r>
                        <a:rPr kumimoji="0" lang="ru-RU" sz="14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политика; </a:t>
                      </a:r>
                      <a:r>
                        <a:rPr kumimoji="0" lang="ru-RU" sz="14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 эффективность, повышение доходности.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8002">
                <a:tc gridSpan="2">
                  <a:txBody>
                    <a:bodyPr/>
                    <a:lstStyle/>
                    <a:p>
                      <a:pPr algn="ctr"/>
                      <a:r>
                        <a:rPr sz="1400" spc="-1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 базой </a:t>
                      </a:r>
                      <a:r>
                        <a:rPr sz="1400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 </a:t>
                      </a:r>
                      <a:r>
                        <a:rPr sz="14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студентов, 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интернов</a:t>
                      </a:r>
                      <a:r>
                        <a:rPr lang="ru-RU" sz="1400" spc="-2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400" spc="-15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</a:t>
                      </a:r>
                      <a:r>
                        <a:rPr sz="1400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Кокшетауского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высшего медицинского колледжа; Факультета Общей медицины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Кокшетауского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университета им. Ш.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Уалиханова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студентов МУА, МУК является базой для прохождения 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резидентуры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7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1075" y="6596063"/>
            <a:ext cx="98425" cy="139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lang="ru" sz="1150">
                <a:solidFill>
                  <a:srgbClr val="045C75"/>
                </a:solidFill>
                <a:latin typeface="Sylfaen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ГКП на ПХВ «Многопрофильная областная больница»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4664"/>
            <a:ext cx="9113981" cy="626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7650" y="2996952"/>
            <a:ext cx="259615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Онкологическая служба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11960" y="1844824"/>
            <a:ext cx="187220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Многопрофильный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стационар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0232" y="5892800"/>
            <a:ext cx="201622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Кардиологический центр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9988" y="6488113"/>
            <a:ext cx="182030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Инсультный центр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03763"/>
            <a:ext cx="1979712" cy="5857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Травматологическая помощь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8304" y="2276872"/>
            <a:ext cx="18356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Перинатальный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8820150" cy="7143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ГКП на ПХВ «Многопрофильная  областная больница»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33" name="Picture 137" descr="C:\Users\User\Desktop\Структура предприятия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"/>
            <a:ext cx="9144000" cy="6362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45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550" y="152401"/>
            <a:ext cx="7886700" cy="444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Кадровые ресурсы </a:t>
            </a:r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4294967295"/>
          </p:nvPr>
        </p:nvGraphicFramePr>
        <p:xfrm>
          <a:off x="0" y="698500"/>
          <a:ext cx="9144000" cy="318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4500" y="3886200"/>
            <a:ext cx="322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Дефицит  врачебных кадров: 16 врачей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Акушер-гинеколог-4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Анестезиолог-5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Ревматолог-1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Трансфузиолог-1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Неонотолог-1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Кардиолог-1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Пульмонолог-1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Аллерголог-1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Врач ЛД-1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454400" y="4597400"/>
          <a:ext cx="5689600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79900" y="4064000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 УСО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4" y="752479"/>
          <a:ext cx="9144003" cy="616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53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66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2951" marR="52951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АОБ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АОКВД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ОПЦ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коек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Выписано 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23607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26412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11173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13176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3359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8333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8411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к\д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193402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212362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101260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116414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41039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38993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10062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42438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47693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койки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( 80,8 )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292,9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(88,8)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(82,9)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311,3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(94,3)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(75,4)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234,8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(71,1)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(65,6)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287,5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(87,1)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(85,7)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(96,3)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СДПБ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 больных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Летальность(%)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Аутопсии (%)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(38,8%)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6953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операций, </a:t>
                      </a:r>
                      <a:r>
                        <a:rPr lang="ru-RU" sz="1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хир.активность,%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10 784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76,4%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11 480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6 168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88,8%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6 667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87,2%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865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3 736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3 948</a:t>
                      </a:r>
                    </a:p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52,8%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СЗТ пролечено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3242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3727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1052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9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койки СЗТ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230,1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69,7%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(42,4)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179,5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(54,4)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(104,2)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405,0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(122,7)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(51,9)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264,2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(80,1)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(30,6)</a:t>
                      </a:r>
                    </a:p>
                  </a:txBody>
                  <a:tcPr marL="52951" marR="52951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 (23,2)</a:t>
                      </a:r>
                    </a:p>
                  </a:txBody>
                  <a:tcPr marL="52951" marR="52951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9274" y="15959"/>
            <a:ext cx="7324725" cy="927016"/>
          </a:xfrm>
        </p:spPr>
        <p:txBody>
          <a:bodyPr>
            <a:normAutofit/>
          </a:bodyPr>
          <a:lstStyle/>
          <a:p>
            <a:pPr algn="ctr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ГКП на ПХВ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«Многопрофильная областная больница»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 12 месяцев 2020 - 2021 года</a:t>
            </a:r>
            <a:br>
              <a:rPr lang="ru-RU" sz="1800" dirty="0"/>
            </a:br>
            <a:endParaRPr lang="ru-RU" sz="1800" dirty="0"/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V="1">
            <a:off x="3060080" y="2300436"/>
            <a:ext cx="0" cy="2606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Прямая со стрелкой 5"/>
          <p:cNvCxnSpPr/>
          <p:nvPr/>
        </p:nvCxnSpPr>
        <p:spPr bwMode="auto">
          <a:xfrm flipV="1">
            <a:off x="3072780" y="3113236"/>
            <a:ext cx="0" cy="2606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 flipV="1">
            <a:off x="3072780" y="3506936"/>
            <a:ext cx="0" cy="2606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3034680" y="3970784"/>
            <a:ext cx="620" cy="2837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2958480" y="4770884"/>
            <a:ext cx="620" cy="2837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3060700" y="5791200"/>
            <a:ext cx="0" cy="266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3085480" y="5304284"/>
            <a:ext cx="620" cy="2837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3035300" y="6223000"/>
            <a:ext cx="12700" cy="279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3098180" y="6616700"/>
            <a:ext cx="620" cy="241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3060080" y="4377184"/>
            <a:ext cx="620" cy="2837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инфекционного стационара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850" y="962027"/>
          <a:ext cx="7562850" cy="242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38176" y="3743324"/>
          <a:ext cx="489585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Picture 4" descr="&amp;Tcy;&amp;rcy;&amp;icy; &amp;ocy;&amp;tcy;&amp;dcy;&amp;iecy;&amp;lcy;&amp;iecy;&amp;ncy;&amp;icy;&amp;yacy; &amp;Ncy;&amp;Ncy;&amp;TScy;&amp;Tcy;&amp;Ocy; &amp;rcy;&amp;iecy;&amp;ocy;&amp;rcy;&amp;gcy;&amp;acy;&amp;ncy;&amp;icy;&amp;zcy;&amp;ocy;&amp;vcy;&amp;acy;&amp;ncy;&amp;ycy; &amp;vcy; &amp;icy;&amp;ncy;&amp;fcy;&amp;iecy;&amp;kcy;&amp;tscy;&amp;icy;&amp;ocy;&amp;ncy;&amp;ncy;&amp;ycy;&amp;jcy; &amp;gcy;&amp;ocy;&amp;scy;&amp;pcy;&amp;icy;&amp;tcy;&amp;acy;&amp;lcy;&amp;sof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4" y="3533774"/>
            <a:ext cx="434657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60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955" y="328044"/>
            <a:ext cx="6587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 пролеченных пациентов  по нозологиям  преобладают следующие классы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923179"/>
              </p:ext>
            </p:extLst>
          </p:nvPr>
        </p:nvGraphicFramePr>
        <p:xfrm>
          <a:off x="145472" y="1282700"/>
          <a:ext cx="8905010" cy="557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753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44418793"/>
              </p:ext>
            </p:extLst>
          </p:nvPr>
        </p:nvGraphicFramePr>
        <p:xfrm>
          <a:off x="0" y="3314700"/>
          <a:ext cx="8884227" cy="354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18884575"/>
              </p:ext>
            </p:extLst>
          </p:nvPr>
        </p:nvGraphicFramePr>
        <p:xfrm>
          <a:off x="209550" y="0"/>
          <a:ext cx="893445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Medical-4_3" id="{7A6FF299-E913-4608-A27C-94FD83B95ABA}" vid="{E0457EBA-B2E3-41E1-95A3-BF936EAF0B1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02_T_PGO_Template-Medical-4_3" id="{7A6FF299-E913-4608-A27C-94FD83B95ABA}" vid="{D5817B8A-844D-42AC-AD64-D23C4972E51A}"/>
    </a:ext>
  </a:extLst>
</a:theme>
</file>

<file path=ppt/theme/theme3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457</Template>
  <TotalTime>1142</TotalTime>
  <Words>2001</Words>
  <Application>Microsoft Office PowerPoint</Application>
  <PresentationFormat>Экран (4:3)</PresentationFormat>
  <Paragraphs>608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1_Custom Design</vt:lpstr>
      <vt:lpstr>Custom Design</vt:lpstr>
      <vt:lpstr>Тема1</vt:lpstr>
      <vt:lpstr>ИТОГИ ДЕЯТЕЛЬНОСТИ  ГКП на ПХВ «Многопрофильная областная больница» за  2021 год</vt:lpstr>
      <vt:lpstr>ПАСПОРТ   «Многопрофильной областной больницы» </vt:lpstr>
      <vt:lpstr>Презентация PowerPoint</vt:lpstr>
      <vt:lpstr>Структура ГКП на ПХВ «Многопрофильная  областная больница» </vt:lpstr>
      <vt:lpstr>Кадровые ресурсы </vt:lpstr>
      <vt:lpstr>Анализ деятельности ГКП на ПХВ «Многопрофильная областная больница»  за  12 месяцев 2020 - 2021 года </vt:lpstr>
      <vt:lpstr>Анализ деятельности инфекционного стационара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новых технологий: мастер классы за 2021 год.  </vt:lpstr>
      <vt:lpstr>Среднемесячная заработная плата 2021 года</vt:lpstr>
      <vt:lpstr>Строительство, ремонт и ввод новых объектов</vt:lpstr>
      <vt:lpstr>Презентация PowerPoint</vt:lpstr>
      <vt:lpstr>Финансирование  на 2022 год в рамках ГОБМП и в системе ОСМС</vt:lpstr>
      <vt:lpstr>Презентация PowerPoint</vt:lpstr>
      <vt:lpstr>  Начато  строительство новой многопрофильной областной больницы на 630 койко-мест в рамках проекта ГЧП, на земельном участке в 17 гектар, расположенном  в микрорайоне «Сарыарка».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User</dc:creator>
  <dc:description>© Copyright PresentationGo.com</dc:description>
  <cp:lastModifiedBy>Неизвестный пользователь</cp:lastModifiedBy>
  <cp:revision>140</cp:revision>
  <cp:lastPrinted>2021-01-27T07:21:59Z</cp:lastPrinted>
  <dcterms:created xsi:type="dcterms:W3CDTF">2019-02-21T14:59:22Z</dcterms:created>
  <dcterms:modified xsi:type="dcterms:W3CDTF">2022-04-21T06:13:19Z</dcterms:modified>
  <cp:category>Templates</cp:category>
</cp:coreProperties>
</file>