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69" r:id="rId3"/>
    <p:sldId id="272" r:id="rId4"/>
    <p:sldId id="273" r:id="rId5"/>
    <p:sldId id="274" r:id="rId6"/>
    <p:sldId id="275" r:id="rId7"/>
    <p:sldId id="276" r:id="rId8"/>
    <p:sldId id="277" r:id="rId9"/>
    <p:sldId id="280" r:id="rId10"/>
    <p:sldId id="281" r:id="rId11"/>
    <p:sldId id="278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00B050"/>
    <a:srgbClr val="C0000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EFFFE-FCDE-4499-B4B1-930848551D6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0E485-F858-4267-B0EC-E3FED4F451C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Врач оперирует </a:t>
          </a:r>
          <a:r>
            <a:rPr lang="ru-RU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только клинической </a:t>
          </a: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информацией</a:t>
          </a:r>
          <a:endParaRPr lang="ru-RU" sz="2400" b="1" kern="1200" dirty="0">
            <a:solidFill>
              <a:srgbClr val="2C4A6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0E2D4B-0C70-4220-A5CE-3E3F8249CE5F}" type="parTrans" cxnId="{029D7766-D28D-48E4-BF03-47D63FFF0E8A}">
      <dgm:prSet/>
      <dgm:spPr/>
      <dgm:t>
        <a:bodyPr/>
        <a:lstStyle/>
        <a:p>
          <a:endParaRPr lang="ru-RU"/>
        </a:p>
      </dgm:t>
    </dgm:pt>
    <dgm:pt modelId="{FD26F648-D680-4C95-9422-26968FFC1D5B}" type="sibTrans" cxnId="{029D7766-D28D-48E4-BF03-47D63FFF0E8A}">
      <dgm:prSet/>
      <dgm:spPr/>
      <dgm:t>
        <a:bodyPr/>
        <a:lstStyle/>
        <a:p>
          <a:endParaRPr lang="ru-RU"/>
        </a:p>
      </dgm:t>
    </dgm:pt>
    <dgm:pt modelId="{72DCD308-5B14-44EC-828E-59A60BEE55B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Источник финансирования </a:t>
          </a:r>
          <a:r>
            <a:rPr lang="ru-RU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автоматически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определяет ИС «Единая платежная система»</a:t>
          </a:r>
          <a:endParaRPr lang="ru-RU" sz="2400" b="1" kern="1200" dirty="0">
            <a:solidFill>
              <a:srgbClr val="2C4A6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1BD610-D571-45DF-BA83-66AA2FC174DC}" type="parTrans" cxnId="{2B2F824B-5064-4752-8D4D-8D0EC49E04C6}">
      <dgm:prSet/>
      <dgm:spPr/>
      <dgm:t>
        <a:bodyPr/>
        <a:lstStyle/>
        <a:p>
          <a:endParaRPr lang="ru-RU"/>
        </a:p>
      </dgm:t>
    </dgm:pt>
    <dgm:pt modelId="{D3510521-12E9-472B-A730-04FB6EB81EE0}" type="sibTrans" cxnId="{2B2F824B-5064-4752-8D4D-8D0EC49E04C6}">
      <dgm:prSet/>
      <dgm:spPr/>
      <dgm:t>
        <a:bodyPr/>
        <a:lstStyle/>
        <a:p>
          <a:endParaRPr lang="ru-RU"/>
        </a:p>
      </dgm:t>
    </dgm:pt>
    <dgm:pt modelId="{1B02E10D-E147-4D3B-90FF-603D452A983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Главная единица учета - </a:t>
          </a:r>
          <a:r>
            <a:rPr lang="ru-RU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услуга</a:t>
          </a:r>
          <a:endParaRPr lang="ru-RU" sz="2400" b="1" kern="12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8EF9D7-6B59-4996-BA7C-6029F09FA258}" type="parTrans" cxnId="{4F39699D-A766-4778-90A0-8C3B0EFD66EB}">
      <dgm:prSet/>
      <dgm:spPr/>
      <dgm:t>
        <a:bodyPr/>
        <a:lstStyle/>
        <a:p>
          <a:endParaRPr lang="ru-RU"/>
        </a:p>
      </dgm:t>
    </dgm:pt>
    <dgm:pt modelId="{6AE38BC3-7BCF-4959-A69E-50A4E1A8316E}" type="sibTrans" cxnId="{4F39699D-A766-4778-90A0-8C3B0EFD66EB}">
      <dgm:prSet/>
      <dgm:spPr/>
      <dgm:t>
        <a:bodyPr/>
        <a:lstStyle/>
        <a:p>
          <a:endParaRPr lang="ru-RU"/>
        </a:p>
      </dgm:t>
    </dgm:pt>
    <dgm:pt modelId="{91661CEE-9FCE-4C3A-8EFD-36B8FB718144}" type="pres">
      <dgm:prSet presAssocID="{448EFFFE-FCDE-4499-B4B1-930848551D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DE380-79D0-46DE-9E4D-BAF550C335CE}" type="pres">
      <dgm:prSet presAssocID="{9280E485-F858-4267-B0EC-E3FED4F451C6}" presName="node" presStyleLbl="node1" presStyleIdx="0" presStyleCnt="3" custLinFactNeighborX="300" custLinFactNeighborY="4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9FEA5-DDD1-4F9F-83AA-5349E1B0DAB1}" type="pres">
      <dgm:prSet presAssocID="{FD26F648-D680-4C95-9422-26968FFC1D5B}" presName="sibTrans" presStyleCnt="0"/>
      <dgm:spPr/>
    </dgm:pt>
    <dgm:pt modelId="{C7DB1BC6-1CE3-4EAA-B5EB-F9920A98F5DC}" type="pres">
      <dgm:prSet presAssocID="{72DCD308-5B14-44EC-828E-59A60BEE55B1}" presName="node" presStyleLbl="node1" presStyleIdx="1" presStyleCnt="3" custLinFactNeighborX="300" custLinFactNeighborY="4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BE6BA-AF4B-45B6-B233-101AE36BFCD3}" type="pres">
      <dgm:prSet presAssocID="{D3510521-12E9-472B-A730-04FB6EB81EE0}" presName="sibTrans" presStyleCnt="0"/>
      <dgm:spPr/>
    </dgm:pt>
    <dgm:pt modelId="{4CB995B9-66E4-44BC-89A3-0F626718E1EE}" type="pres">
      <dgm:prSet presAssocID="{1B02E10D-E147-4D3B-90FF-603D452A9832}" presName="node" presStyleLbl="node1" presStyleIdx="2" presStyleCnt="3" custLinFactNeighborX="-1484" custLinFactNeighborY="-6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F824B-5064-4752-8D4D-8D0EC49E04C6}" srcId="{448EFFFE-FCDE-4499-B4B1-930848551D66}" destId="{72DCD308-5B14-44EC-828E-59A60BEE55B1}" srcOrd="1" destOrd="0" parTransId="{FC1BD610-D571-45DF-BA83-66AA2FC174DC}" sibTransId="{D3510521-12E9-472B-A730-04FB6EB81EE0}"/>
    <dgm:cxn modelId="{D612B291-0D45-4D81-8296-12B9341BDC8A}" type="presOf" srcId="{1B02E10D-E147-4D3B-90FF-603D452A9832}" destId="{4CB995B9-66E4-44BC-89A3-0F626718E1EE}" srcOrd="0" destOrd="0" presId="urn:microsoft.com/office/officeart/2005/8/layout/default#1"/>
    <dgm:cxn modelId="{E4787C9B-E955-4CAC-AE3C-07B4A3896095}" type="presOf" srcId="{448EFFFE-FCDE-4499-B4B1-930848551D66}" destId="{91661CEE-9FCE-4C3A-8EFD-36B8FB718144}" srcOrd="0" destOrd="0" presId="urn:microsoft.com/office/officeart/2005/8/layout/default#1"/>
    <dgm:cxn modelId="{029D7766-D28D-48E4-BF03-47D63FFF0E8A}" srcId="{448EFFFE-FCDE-4499-B4B1-930848551D66}" destId="{9280E485-F858-4267-B0EC-E3FED4F451C6}" srcOrd="0" destOrd="0" parTransId="{FC0E2D4B-0C70-4220-A5CE-3E3F8249CE5F}" sibTransId="{FD26F648-D680-4C95-9422-26968FFC1D5B}"/>
    <dgm:cxn modelId="{1E547260-77DD-4BE7-9059-0A51CBC8D7BE}" type="presOf" srcId="{72DCD308-5B14-44EC-828E-59A60BEE55B1}" destId="{C7DB1BC6-1CE3-4EAA-B5EB-F9920A98F5DC}" srcOrd="0" destOrd="0" presId="urn:microsoft.com/office/officeart/2005/8/layout/default#1"/>
    <dgm:cxn modelId="{4DEED8E1-0CE9-4DEC-8A2B-34577C9A4A9A}" type="presOf" srcId="{9280E485-F858-4267-B0EC-E3FED4F451C6}" destId="{B2BDE380-79D0-46DE-9E4D-BAF550C335CE}" srcOrd="0" destOrd="0" presId="urn:microsoft.com/office/officeart/2005/8/layout/default#1"/>
    <dgm:cxn modelId="{4F39699D-A766-4778-90A0-8C3B0EFD66EB}" srcId="{448EFFFE-FCDE-4499-B4B1-930848551D66}" destId="{1B02E10D-E147-4D3B-90FF-603D452A9832}" srcOrd="2" destOrd="0" parTransId="{378EF9D7-6B59-4996-BA7C-6029F09FA258}" sibTransId="{6AE38BC3-7BCF-4959-A69E-50A4E1A8316E}"/>
    <dgm:cxn modelId="{865E4369-A4D9-452D-B687-B921AAF99482}" type="presParOf" srcId="{91661CEE-9FCE-4C3A-8EFD-36B8FB718144}" destId="{B2BDE380-79D0-46DE-9E4D-BAF550C335CE}" srcOrd="0" destOrd="0" presId="urn:microsoft.com/office/officeart/2005/8/layout/default#1"/>
    <dgm:cxn modelId="{75746265-1306-4129-97F7-F72534F267DF}" type="presParOf" srcId="{91661CEE-9FCE-4C3A-8EFD-36B8FB718144}" destId="{CAB9FEA5-DDD1-4F9F-83AA-5349E1B0DAB1}" srcOrd="1" destOrd="0" presId="urn:microsoft.com/office/officeart/2005/8/layout/default#1"/>
    <dgm:cxn modelId="{1A52840F-0EE1-49A9-92A8-9EB203D65887}" type="presParOf" srcId="{91661CEE-9FCE-4C3A-8EFD-36B8FB718144}" destId="{C7DB1BC6-1CE3-4EAA-B5EB-F9920A98F5DC}" srcOrd="2" destOrd="0" presId="urn:microsoft.com/office/officeart/2005/8/layout/default#1"/>
    <dgm:cxn modelId="{36904DED-BC24-439B-84A6-4EFE90A39448}" type="presParOf" srcId="{91661CEE-9FCE-4C3A-8EFD-36B8FB718144}" destId="{521BE6BA-AF4B-45B6-B233-101AE36BFCD3}" srcOrd="3" destOrd="0" presId="urn:microsoft.com/office/officeart/2005/8/layout/default#1"/>
    <dgm:cxn modelId="{25891D79-F299-4028-8F31-54CFF786194F}" type="presParOf" srcId="{91661CEE-9FCE-4C3A-8EFD-36B8FB718144}" destId="{4CB995B9-66E4-44BC-89A3-0F626718E1E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EFFFE-FCDE-4499-B4B1-930848551D6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0E485-F858-4267-B0EC-E3FED4F451C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Если </a:t>
          </a:r>
          <a:r>
            <a:rPr lang="ru-RU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подходит </a:t>
          </a: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ни под одно условие проставляется вид «на КДУ вне КПН»</a:t>
          </a:r>
          <a:endParaRPr lang="ru-RU" sz="2400" b="1" kern="1200" dirty="0">
            <a:solidFill>
              <a:srgbClr val="2C4A6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0E2D4B-0C70-4220-A5CE-3E3F8249CE5F}" type="parTrans" cxnId="{029D7766-D28D-48E4-BF03-47D63FFF0E8A}">
      <dgm:prSet/>
      <dgm:spPr/>
      <dgm:t>
        <a:bodyPr/>
        <a:lstStyle/>
        <a:p>
          <a:endParaRPr lang="ru-RU"/>
        </a:p>
      </dgm:t>
    </dgm:pt>
    <dgm:pt modelId="{FD26F648-D680-4C95-9422-26968FFC1D5B}" type="sibTrans" cxnId="{029D7766-D28D-48E4-BF03-47D63FFF0E8A}">
      <dgm:prSet/>
      <dgm:spPr/>
      <dgm:t>
        <a:bodyPr/>
        <a:lstStyle/>
        <a:p>
          <a:endParaRPr lang="ru-RU"/>
        </a:p>
      </dgm:t>
    </dgm:pt>
    <dgm:pt modelId="{72DCD308-5B14-44EC-828E-59A60BEE55B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дополнительных услуг (вторая выборка) вид дополнительной услуги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=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виду основной услуги</a:t>
          </a:r>
          <a:endParaRPr lang="ru-RU" sz="2400" b="1" kern="1200" dirty="0">
            <a:solidFill>
              <a:srgbClr val="2C4A6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1BD610-D571-45DF-BA83-66AA2FC174DC}" type="parTrans" cxnId="{2B2F824B-5064-4752-8D4D-8D0EC49E04C6}">
      <dgm:prSet/>
      <dgm:spPr/>
      <dgm:t>
        <a:bodyPr/>
        <a:lstStyle/>
        <a:p>
          <a:endParaRPr lang="ru-RU"/>
        </a:p>
      </dgm:t>
    </dgm:pt>
    <dgm:pt modelId="{D3510521-12E9-472B-A730-04FB6EB81EE0}" type="sibTrans" cxnId="{2B2F824B-5064-4752-8D4D-8D0EC49E04C6}">
      <dgm:prSet/>
      <dgm:spPr/>
      <dgm:t>
        <a:bodyPr/>
        <a:lstStyle/>
        <a:p>
          <a:endParaRPr lang="ru-RU"/>
        </a:p>
      </dgm:t>
    </dgm:pt>
    <dgm:pt modelId="{91661CEE-9FCE-4C3A-8EFD-36B8FB718144}" type="pres">
      <dgm:prSet presAssocID="{448EFFFE-FCDE-4499-B4B1-930848551D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DE380-79D0-46DE-9E4D-BAF550C335CE}" type="pres">
      <dgm:prSet presAssocID="{9280E485-F858-4267-B0EC-E3FED4F451C6}" presName="node" presStyleLbl="node1" presStyleIdx="0" presStyleCnt="2" custLinFactNeighborX="-1825" custLinFactNeighborY="-2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9FEA5-DDD1-4F9F-83AA-5349E1B0DAB1}" type="pres">
      <dgm:prSet presAssocID="{FD26F648-D680-4C95-9422-26968FFC1D5B}" presName="sibTrans" presStyleCnt="0"/>
      <dgm:spPr/>
    </dgm:pt>
    <dgm:pt modelId="{C7DB1BC6-1CE3-4EAA-B5EB-F9920A98F5DC}" type="pres">
      <dgm:prSet presAssocID="{72DCD308-5B14-44EC-828E-59A60BEE55B1}" presName="node" presStyleLbl="node1" presStyleIdx="1" presStyleCnt="2" custLinFactNeighborX="-2099" custLinFactNeighborY="-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2DFFC-DD9B-4B38-B55C-1D88CA6D7B18}" type="presOf" srcId="{9280E485-F858-4267-B0EC-E3FED4F451C6}" destId="{B2BDE380-79D0-46DE-9E4D-BAF550C335CE}" srcOrd="0" destOrd="0" presId="urn:microsoft.com/office/officeart/2005/8/layout/default#1"/>
    <dgm:cxn modelId="{4367D181-9ECB-4025-B375-60E3284E4EC1}" type="presOf" srcId="{72DCD308-5B14-44EC-828E-59A60BEE55B1}" destId="{C7DB1BC6-1CE3-4EAA-B5EB-F9920A98F5DC}" srcOrd="0" destOrd="0" presId="urn:microsoft.com/office/officeart/2005/8/layout/default#1"/>
    <dgm:cxn modelId="{029D7766-D28D-48E4-BF03-47D63FFF0E8A}" srcId="{448EFFFE-FCDE-4499-B4B1-930848551D66}" destId="{9280E485-F858-4267-B0EC-E3FED4F451C6}" srcOrd="0" destOrd="0" parTransId="{FC0E2D4B-0C70-4220-A5CE-3E3F8249CE5F}" sibTransId="{FD26F648-D680-4C95-9422-26968FFC1D5B}"/>
    <dgm:cxn modelId="{2B2F824B-5064-4752-8D4D-8D0EC49E04C6}" srcId="{448EFFFE-FCDE-4499-B4B1-930848551D66}" destId="{72DCD308-5B14-44EC-828E-59A60BEE55B1}" srcOrd="1" destOrd="0" parTransId="{FC1BD610-D571-45DF-BA83-66AA2FC174DC}" sibTransId="{D3510521-12E9-472B-A730-04FB6EB81EE0}"/>
    <dgm:cxn modelId="{1A064524-DBC3-4AA7-8CF0-E655E1A72CC3}" type="presOf" srcId="{448EFFFE-FCDE-4499-B4B1-930848551D66}" destId="{91661CEE-9FCE-4C3A-8EFD-36B8FB718144}" srcOrd="0" destOrd="0" presId="urn:microsoft.com/office/officeart/2005/8/layout/default#1"/>
    <dgm:cxn modelId="{802E9586-D089-4E34-8F22-8E775AFF5C4A}" type="presParOf" srcId="{91661CEE-9FCE-4C3A-8EFD-36B8FB718144}" destId="{B2BDE380-79D0-46DE-9E4D-BAF550C335CE}" srcOrd="0" destOrd="0" presId="urn:microsoft.com/office/officeart/2005/8/layout/default#1"/>
    <dgm:cxn modelId="{7FB4F184-F0E9-4F30-89F0-11D31AA94A5C}" type="presParOf" srcId="{91661CEE-9FCE-4C3A-8EFD-36B8FB718144}" destId="{CAB9FEA5-DDD1-4F9F-83AA-5349E1B0DAB1}" srcOrd="1" destOrd="0" presId="urn:microsoft.com/office/officeart/2005/8/layout/default#1"/>
    <dgm:cxn modelId="{CFC83558-586D-4265-8C04-159B5131D6A3}" type="presParOf" srcId="{91661CEE-9FCE-4C3A-8EFD-36B8FB718144}" destId="{C7DB1BC6-1CE3-4EAA-B5EB-F9920A98F5DC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DE380-79D0-46DE-9E4D-BAF550C335CE}">
      <dsp:nvSpPr>
        <dsp:cNvPr id="0" name=""/>
        <dsp:cNvSpPr/>
      </dsp:nvSpPr>
      <dsp:spPr>
        <a:xfrm>
          <a:off x="1132864" y="113883"/>
          <a:ext cx="4182018" cy="25092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Врач оперирует </a:t>
          </a:r>
          <a:r>
            <a:rPr lang="ru-RU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только клинической </a:t>
          </a: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информацией</a:t>
          </a:r>
          <a:endParaRPr lang="ru-RU" sz="2400" b="1" kern="1200" dirty="0">
            <a:solidFill>
              <a:srgbClr val="2C4A6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32864" y="113883"/>
        <a:ext cx="4182018" cy="2509210"/>
      </dsp:txXfrm>
    </dsp:sp>
    <dsp:sp modelId="{C7DB1BC6-1CE3-4EAA-B5EB-F9920A98F5DC}">
      <dsp:nvSpPr>
        <dsp:cNvPr id="0" name=""/>
        <dsp:cNvSpPr/>
      </dsp:nvSpPr>
      <dsp:spPr>
        <a:xfrm>
          <a:off x="5733083" y="113857"/>
          <a:ext cx="4182018" cy="25092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Источник финансирования </a:t>
          </a:r>
          <a:r>
            <a:rPr lang="ru-RU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автоматически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определяет ИС «Единая платежная система»</a:t>
          </a:r>
          <a:endParaRPr lang="ru-RU" sz="2400" b="1" kern="1200" dirty="0">
            <a:solidFill>
              <a:srgbClr val="2C4A6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33083" y="113857"/>
        <a:ext cx="4182018" cy="2509210"/>
      </dsp:txXfrm>
    </dsp:sp>
    <dsp:sp modelId="{4CB995B9-66E4-44BC-89A3-0F626718E1EE}">
      <dsp:nvSpPr>
        <dsp:cNvPr id="0" name=""/>
        <dsp:cNvSpPr/>
      </dsp:nvSpPr>
      <dsp:spPr>
        <a:xfrm>
          <a:off x="3358366" y="2769874"/>
          <a:ext cx="4182018" cy="25092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Главная единица учета - </a:t>
          </a:r>
          <a:r>
            <a:rPr lang="ru-RU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услуга</a:t>
          </a:r>
          <a:endParaRPr lang="ru-RU" sz="2400" b="1" kern="1200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58366" y="2769874"/>
        <a:ext cx="4182018" cy="2509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DE380-79D0-46DE-9E4D-BAF550C335CE}">
      <dsp:nvSpPr>
        <dsp:cNvPr id="0" name=""/>
        <dsp:cNvSpPr/>
      </dsp:nvSpPr>
      <dsp:spPr>
        <a:xfrm>
          <a:off x="0" y="506036"/>
          <a:ext cx="5247706" cy="31486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Если </a:t>
          </a:r>
          <a:r>
            <a:rPr lang="ru-RU" sz="2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подходит </a:t>
          </a: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ни под одно условие проставляется вид «на КДУ вне КПН»</a:t>
          </a:r>
          <a:endParaRPr lang="ru-RU" sz="2400" b="1" kern="1200" dirty="0">
            <a:solidFill>
              <a:srgbClr val="2C4A6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506036"/>
        <a:ext cx="5247706" cy="3148623"/>
      </dsp:txXfrm>
    </dsp:sp>
    <dsp:sp modelId="{C7DB1BC6-1CE3-4EAA-B5EB-F9920A98F5DC}">
      <dsp:nvSpPr>
        <dsp:cNvPr id="0" name=""/>
        <dsp:cNvSpPr/>
      </dsp:nvSpPr>
      <dsp:spPr>
        <a:xfrm>
          <a:off x="5663672" y="539443"/>
          <a:ext cx="5247706" cy="31486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дополнительных услуг (вторая выборка) вид дополнительной услуги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=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виду основной услуги</a:t>
          </a:r>
          <a:endParaRPr lang="ru-RU" sz="2400" b="1" kern="1200" dirty="0">
            <a:solidFill>
              <a:srgbClr val="2C4A64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63672" y="539443"/>
        <a:ext cx="5247706" cy="314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09390-770B-48F8-9E3C-E1F5D2F3A8F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4A6E-47C8-4F92-AEE2-96939E58A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9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8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9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3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1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9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4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3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7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5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ECCAD-35D3-4247-8C61-0EECDCB90E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4F2B-AAD0-443E-B15E-389B9826E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2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28576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ЦИФРОВАЯ ПОДДЕРЖКА РАЗДЕЛЬНОГО УЧЕТА ПАКЕТОВ ГОБМП И ОСМС</a:t>
            </a:r>
          </a:p>
          <a:p>
            <a:pPr lvl="0" algn="ctr">
              <a:spcBef>
                <a:spcPct val="0"/>
              </a:spcBef>
            </a:pPr>
            <a:r>
              <a:rPr lang="ru-RU" altLang="ru-RU" sz="2800" i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Амбулаторно-поликлиническая помощь</a:t>
            </a:r>
            <a:endParaRPr lang="ru-RU" altLang="ru-RU" sz="2800" i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8" y="128823"/>
            <a:ext cx="1161145" cy="1197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084" y="298296"/>
            <a:ext cx="11379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Semibold" panose="020B0702040204020203" pitchFamily="34" charset="0"/>
              </a:rPr>
              <a:t>QAZAQSTAN RESPÝBLIKASYNYŃ</a:t>
            </a:r>
            <a:r>
              <a:rPr lang="ru-RU" sz="1600" b="1" dirty="0" smtClean="0">
                <a:latin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</a:rPr>
              <a:t>DENSAÝLYQ SAQTAÝ MINISTRL</a:t>
            </a:r>
            <a:r>
              <a:rPr lang="ru-RU" sz="1600" b="1" dirty="0" smtClean="0">
                <a:latin typeface="Segoe UI Semibold" panose="020B0702040204020203" pitchFamily="34" charset="0"/>
              </a:rPr>
              <a:t>І</a:t>
            </a:r>
            <a:r>
              <a:rPr lang="en-US" sz="1600" b="1" dirty="0" smtClean="0">
                <a:latin typeface="Segoe UI Semibold" panose="020B0702040204020203" pitchFamily="34" charset="0"/>
              </a:rPr>
              <a:t>G</a:t>
            </a:r>
            <a:r>
              <a:rPr lang="ru-RU" sz="1600" b="1" dirty="0" smtClean="0">
                <a:latin typeface="Segoe UI Semibold" panose="020B0702040204020203" pitchFamily="34" charset="0"/>
              </a:rPr>
              <a:t>І</a:t>
            </a:r>
            <a:r>
              <a:rPr lang="en-US" sz="1600" b="1" dirty="0" smtClean="0">
                <a:latin typeface="Segoe UI Semibold" panose="020B0702040204020203" pitchFamily="34" charset="0"/>
              </a:rPr>
              <a:t>N</a:t>
            </a:r>
            <a:r>
              <a:rPr lang="ru-RU" sz="1600" b="1" dirty="0" smtClean="0">
                <a:latin typeface="Segoe UI Semibold" panose="020B0702040204020203" pitchFamily="34" charset="0"/>
              </a:rPr>
              <a:t>І</a:t>
            </a:r>
            <a:r>
              <a:rPr lang="en-US" sz="1600" b="1" dirty="0" smtClean="0">
                <a:latin typeface="Segoe UI Semibold" panose="020B0702040204020203" pitchFamily="34" charset="0"/>
              </a:rPr>
              <a:t>Ń</a:t>
            </a:r>
            <a:r>
              <a:rPr lang="ru-RU" sz="1600" b="1" dirty="0" smtClean="0">
                <a:latin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</a:rPr>
              <a:t>TSIFRLANDYRÝ KEŃSES</a:t>
            </a:r>
            <a:r>
              <a:rPr lang="ru-RU" sz="1600" b="1" dirty="0" smtClean="0">
                <a:latin typeface="Segoe UI Semibold" panose="020B0702040204020203" pitchFamily="34" charset="0"/>
              </a:rPr>
              <a:t>І</a:t>
            </a:r>
          </a:p>
          <a:p>
            <a:pPr algn="ctr"/>
            <a:r>
              <a:rPr lang="en-US" sz="1600" b="1" dirty="0" smtClean="0">
                <a:latin typeface="Segoe UI Semibold" panose="020B0702040204020203" pitchFamily="34" charset="0"/>
              </a:rPr>
              <a:t>DIGITAL OFFICE OF THE MINISTRY OF HEALTHCARE</a:t>
            </a:r>
            <a:r>
              <a:rPr lang="ru-RU" sz="1600" b="1" dirty="0" smtClean="0">
                <a:latin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</a:rPr>
              <a:t>OF THE REPUBLIC OF KAZAKHSTAN</a:t>
            </a:r>
            <a:endParaRPr lang="ru-RU" sz="1050" dirty="0">
              <a:latin typeface="Segoe UI Semibold" panose="020B0702040204020203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87" y="128822"/>
            <a:ext cx="1049756" cy="10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10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ВИДА КДУ вне КПН в ИС «Единая платежная система»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696740"/>
              </p:ext>
            </p:extLst>
          </p:nvPr>
        </p:nvGraphicFramePr>
        <p:xfrm>
          <a:off x="646612" y="990600"/>
          <a:ext cx="11022874" cy="543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742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плательщика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ИС «Единая платежная система»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10886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11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1935" y="1629346"/>
            <a:ext cx="10593665" cy="4193589"/>
            <a:chOff x="1793039" y="1798771"/>
            <a:chExt cx="8621440" cy="4199760"/>
          </a:xfrm>
        </p:grpSpPr>
        <p:sp>
          <p:nvSpPr>
            <p:cNvPr id="13" name="Полилиния 12"/>
            <p:cNvSpPr/>
            <p:nvPr/>
          </p:nvSpPr>
          <p:spPr>
            <a:xfrm>
              <a:off x="5095576" y="1951749"/>
              <a:ext cx="5318903" cy="825998"/>
            </a:xfrm>
            <a:custGeom>
              <a:avLst/>
              <a:gdLst>
                <a:gd name="connsiteX0" fmla="*/ 281360 w 1688129"/>
                <a:gd name="connsiteY0" fmla="*/ 0 h 5266944"/>
                <a:gd name="connsiteX1" fmla="*/ 1406769 w 1688129"/>
                <a:gd name="connsiteY1" fmla="*/ 0 h 5266944"/>
                <a:gd name="connsiteX2" fmla="*/ 1688129 w 1688129"/>
                <a:gd name="connsiteY2" fmla="*/ 281360 h 5266944"/>
                <a:gd name="connsiteX3" fmla="*/ 1688129 w 1688129"/>
                <a:gd name="connsiteY3" fmla="*/ 5266944 h 5266944"/>
                <a:gd name="connsiteX4" fmla="*/ 1688129 w 1688129"/>
                <a:gd name="connsiteY4" fmla="*/ 5266944 h 5266944"/>
                <a:gd name="connsiteX5" fmla="*/ 0 w 1688129"/>
                <a:gd name="connsiteY5" fmla="*/ 5266944 h 5266944"/>
                <a:gd name="connsiteX6" fmla="*/ 0 w 1688129"/>
                <a:gd name="connsiteY6" fmla="*/ 5266944 h 5266944"/>
                <a:gd name="connsiteX7" fmla="*/ 0 w 1688129"/>
                <a:gd name="connsiteY7" fmla="*/ 281360 h 5266944"/>
                <a:gd name="connsiteX8" fmla="*/ 281360 w 1688129"/>
                <a:gd name="connsiteY8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8129" h="5266944">
                  <a:moveTo>
                    <a:pt x="1688129" y="877841"/>
                  </a:moveTo>
                  <a:lnTo>
                    <a:pt x="1688129" y="4389103"/>
                  </a:lnTo>
                  <a:cubicBezTo>
                    <a:pt x="1688129" y="4873921"/>
                    <a:pt x="1647754" y="5266942"/>
                    <a:pt x="1597949" y="5266942"/>
                  </a:cubicBezTo>
                  <a:lnTo>
                    <a:pt x="0" y="5266942"/>
                  </a:lnTo>
                  <a:lnTo>
                    <a:pt x="0" y="526694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97949" y="2"/>
                  </a:lnTo>
                  <a:cubicBezTo>
                    <a:pt x="1647754" y="2"/>
                    <a:pt x="1688129" y="393023"/>
                    <a:pt x="1688129" y="877841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06233" rIns="330058" bIns="206234" numCol="1" spcCol="1270" anchor="ctr" anchorCtr="0">
              <a:noAutofit/>
            </a:bodyPr>
            <a:lstStyle/>
            <a:p>
              <a:pPr marL="542925" lvl="1" indent="-271463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Услуги не учитываются в финансовых документах</a:t>
              </a:r>
              <a:endParaRPr lang="ru-RU" sz="20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9342" y="1798771"/>
              <a:ext cx="3006098" cy="1161463"/>
            </a:xfrm>
            <a:custGeom>
              <a:avLst/>
              <a:gdLst>
                <a:gd name="connsiteX0" fmla="*/ 0 w 2962656"/>
                <a:gd name="connsiteY0" fmla="*/ 351701 h 2110162"/>
                <a:gd name="connsiteX1" fmla="*/ 351701 w 2962656"/>
                <a:gd name="connsiteY1" fmla="*/ 0 h 2110162"/>
                <a:gd name="connsiteX2" fmla="*/ 2610955 w 2962656"/>
                <a:gd name="connsiteY2" fmla="*/ 0 h 2110162"/>
                <a:gd name="connsiteX3" fmla="*/ 2962656 w 2962656"/>
                <a:gd name="connsiteY3" fmla="*/ 351701 h 2110162"/>
                <a:gd name="connsiteX4" fmla="*/ 2962656 w 2962656"/>
                <a:gd name="connsiteY4" fmla="*/ 1758461 h 2110162"/>
                <a:gd name="connsiteX5" fmla="*/ 2610955 w 2962656"/>
                <a:gd name="connsiteY5" fmla="*/ 2110162 h 2110162"/>
                <a:gd name="connsiteX6" fmla="*/ 351701 w 2962656"/>
                <a:gd name="connsiteY6" fmla="*/ 2110162 h 2110162"/>
                <a:gd name="connsiteX7" fmla="*/ 0 w 2962656"/>
                <a:gd name="connsiteY7" fmla="*/ 1758461 h 2110162"/>
                <a:gd name="connsiteX8" fmla="*/ 0 w 2962656"/>
                <a:gd name="connsiteY8" fmla="*/ 351701 h 21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656" h="2110162">
                  <a:moveTo>
                    <a:pt x="0" y="351701"/>
                  </a:moveTo>
                  <a:cubicBezTo>
                    <a:pt x="0" y="157462"/>
                    <a:pt x="157462" y="0"/>
                    <a:pt x="351701" y="0"/>
                  </a:cubicBezTo>
                  <a:lnTo>
                    <a:pt x="2610955" y="0"/>
                  </a:lnTo>
                  <a:cubicBezTo>
                    <a:pt x="2805194" y="0"/>
                    <a:pt x="2962656" y="157462"/>
                    <a:pt x="2962656" y="351701"/>
                  </a:cubicBezTo>
                  <a:lnTo>
                    <a:pt x="2962656" y="1758461"/>
                  </a:lnTo>
                  <a:cubicBezTo>
                    <a:pt x="2962656" y="1952700"/>
                    <a:pt x="2805194" y="2110162"/>
                    <a:pt x="2610955" y="2110162"/>
                  </a:cubicBezTo>
                  <a:lnTo>
                    <a:pt x="351701" y="2110162"/>
                  </a:lnTo>
                  <a:cubicBezTo>
                    <a:pt x="157462" y="2110162"/>
                    <a:pt x="0" y="1952700"/>
                    <a:pt x="0" y="1758461"/>
                  </a:cubicBezTo>
                  <a:lnTo>
                    <a:pt x="0" y="3517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590" tIns="137300" rIns="171590" bIns="1373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Источник финансирования услуги – НЕ ОПРЕДЕЛЕН</a:t>
              </a:r>
              <a:endParaRPr lang="ru-RU" sz="1100" b="1" kern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095576" y="3601073"/>
              <a:ext cx="5318903" cy="1277046"/>
            </a:xfrm>
            <a:custGeom>
              <a:avLst/>
              <a:gdLst>
                <a:gd name="connsiteX0" fmla="*/ 281360 w 1688129"/>
                <a:gd name="connsiteY0" fmla="*/ 0 h 5266944"/>
                <a:gd name="connsiteX1" fmla="*/ 1406769 w 1688129"/>
                <a:gd name="connsiteY1" fmla="*/ 0 h 5266944"/>
                <a:gd name="connsiteX2" fmla="*/ 1688129 w 1688129"/>
                <a:gd name="connsiteY2" fmla="*/ 281360 h 5266944"/>
                <a:gd name="connsiteX3" fmla="*/ 1688129 w 1688129"/>
                <a:gd name="connsiteY3" fmla="*/ 5266944 h 5266944"/>
                <a:gd name="connsiteX4" fmla="*/ 1688129 w 1688129"/>
                <a:gd name="connsiteY4" fmla="*/ 5266944 h 5266944"/>
                <a:gd name="connsiteX5" fmla="*/ 0 w 1688129"/>
                <a:gd name="connsiteY5" fmla="*/ 5266944 h 5266944"/>
                <a:gd name="connsiteX6" fmla="*/ 0 w 1688129"/>
                <a:gd name="connsiteY6" fmla="*/ 5266944 h 5266944"/>
                <a:gd name="connsiteX7" fmla="*/ 0 w 1688129"/>
                <a:gd name="connsiteY7" fmla="*/ 281360 h 5266944"/>
                <a:gd name="connsiteX8" fmla="*/ 281360 w 1688129"/>
                <a:gd name="connsiteY8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8129" h="5266944">
                  <a:moveTo>
                    <a:pt x="1688129" y="877841"/>
                  </a:moveTo>
                  <a:lnTo>
                    <a:pt x="1688129" y="4389103"/>
                  </a:lnTo>
                  <a:cubicBezTo>
                    <a:pt x="1688129" y="4873921"/>
                    <a:pt x="1647754" y="5266942"/>
                    <a:pt x="1597949" y="5266942"/>
                  </a:cubicBezTo>
                  <a:lnTo>
                    <a:pt x="0" y="5266942"/>
                  </a:lnTo>
                  <a:lnTo>
                    <a:pt x="0" y="526694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97949" y="2"/>
                  </a:lnTo>
                  <a:cubicBezTo>
                    <a:pt x="1647754" y="2"/>
                    <a:pt x="1688129" y="393023"/>
                    <a:pt x="1688129" y="877841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06233" rIns="330058" bIns="206234" numCol="1" spcCol="1270" anchor="ctr" anchorCtr="0">
              <a:noAutofit/>
            </a:bodyPr>
            <a:lstStyle/>
            <a:p>
              <a:pPr marL="542925" lvl="1" indent="-271463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Плательщик </a:t>
              </a:r>
              <a:r>
                <a:rPr lang="ru-RU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(поставщик в ИС «ЕПС»)</a:t>
              </a: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= филиалу НАО «ФСМС» МО, выполнившей услугу </a:t>
              </a:r>
              <a:r>
                <a:rPr lang="ru-RU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(субподрядчик в ИС «ЕПС»)</a:t>
              </a:r>
              <a:endParaRPr lang="ru-RU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793039" y="3126158"/>
              <a:ext cx="3075656" cy="2872373"/>
            </a:xfrm>
            <a:custGeom>
              <a:avLst/>
              <a:gdLst>
                <a:gd name="connsiteX0" fmla="*/ 0 w 2962656"/>
                <a:gd name="connsiteY0" fmla="*/ 351701 h 2110162"/>
                <a:gd name="connsiteX1" fmla="*/ 351701 w 2962656"/>
                <a:gd name="connsiteY1" fmla="*/ 0 h 2110162"/>
                <a:gd name="connsiteX2" fmla="*/ 2610955 w 2962656"/>
                <a:gd name="connsiteY2" fmla="*/ 0 h 2110162"/>
                <a:gd name="connsiteX3" fmla="*/ 2962656 w 2962656"/>
                <a:gd name="connsiteY3" fmla="*/ 351701 h 2110162"/>
                <a:gd name="connsiteX4" fmla="*/ 2962656 w 2962656"/>
                <a:gd name="connsiteY4" fmla="*/ 1758461 h 2110162"/>
                <a:gd name="connsiteX5" fmla="*/ 2610955 w 2962656"/>
                <a:gd name="connsiteY5" fmla="*/ 2110162 h 2110162"/>
                <a:gd name="connsiteX6" fmla="*/ 351701 w 2962656"/>
                <a:gd name="connsiteY6" fmla="*/ 2110162 h 2110162"/>
                <a:gd name="connsiteX7" fmla="*/ 0 w 2962656"/>
                <a:gd name="connsiteY7" fmla="*/ 1758461 h 2110162"/>
                <a:gd name="connsiteX8" fmla="*/ 0 w 2962656"/>
                <a:gd name="connsiteY8" fmla="*/ 351701 h 21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656" h="2110162">
                  <a:moveTo>
                    <a:pt x="0" y="351701"/>
                  </a:moveTo>
                  <a:cubicBezTo>
                    <a:pt x="0" y="157462"/>
                    <a:pt x="157462" y="0"/>
                    <a:pt x="351701" y="0"/>
                  </a:cubicBezTo>
                  <a:lnTo>
                    <a:pt x="2610955" y="0"/>
                  </a:lnTo>
                  <a:cubicBezTo>
                    <a:pt x="2805194" y="0"/>
                    <a:pt x="2962656" y="157462"/>
                    <a:pt x="2962656" y="351701"/>
                  </a:cubicBezTo>
                  <a:lnTo>
                    <a:pt x="2962656" y="1758461"/>
                  </a:lnTo>
                  <a:cubicBezTo>
                    <a:pt x="2962656" y="1952700"/>
                    <a:pt x="2805194" y="2110162"/>
                    <a:pt x="2610955" y="2110162"/>
                  </a:cubicBezTo>
                  <a:lnTo>
                    <a:pt x="351701" y="2110162"/>
                  </a:lnTo>
                  <a:cubicBezTo>
                    <a:pt x="157462" y="2110162"/>
                    <a:pt x="0" y="1952700"/>
                    <a:pt x="0" y="1758461"/>
                  </a:cubicBezTo>
                  <a:lnTo>
                    <a:pt x="0" y="3517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590" tIns="137300" rIns="171590" bIns="1373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 исполнителя услуги есть прямой договор по: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b="1" dirty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источнику финансирования </a:t>
              </a: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услуги;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виду </a:t>
              </a:r>
              <a:r>
                <a:rPr lang="ru-RU" b="1" dirty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КДУ вне </a:t>
              </a: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КПН услуги;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группе услуги (если ограничение установлено в договоре/</a:t>
              </a:r>
              <a:r>
                <a:rPr lang="ru-RU" b="1" dirty="0" err="1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доп.соглашении</a:t>
              </a: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85385" y="84615"/>
            <a:ext cx="10757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плательщика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КДУ вне КПН в ИС «Единая платежная система»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8111" y="845536"/>
            <a:ext cx="650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Плательщик дополнительной услуги = плательщику основной услуги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7153" y="5928780"/>
            <a:ext cx="1180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определении плательщика проводится сравнение ГОБМП в услуге=ГОБМП в договоре, ОСМС в услуге=ОСМС в договоре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9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плательщика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ИС «Единая платежная система»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49550" y="1449832"/>
            <a:ext cx="2242447" cy="1266373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2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договор соисполнения между направившей </a:t>
            </a: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 и МО, выполнившей услугу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12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95880" y="1125655"/>
            <a:ext cx="9884292" cy="5155401"/>
            <a:chOff x="1793040" y="3126157"/>
            <a:chExt cx="8044131" cy="4686014"/>
          </a:xfrm>
        </p:grpSpPr>
        <p:sp>
          <p:nvSpPr>
            <p:cNvPr id="15" name="Полилиния 14"/>
            <p:cNvSpPr/>
            <p:nvPr/>
          </p:nvSpPr>
          <p:spPr>
            <a:xfrm>
              <a:off x="4371044" y="3133989"/>
              <a:ext cx="5466127" cy="1996747"/>
            </a:xfrm>
            <a:custGeom>
              <a:avLst/>
              <a:gdLst>
                <a:gd name="connsiteX0" fmla="*/ 281360 w 1688129"/>
                <a:gd name="connsiteY0" fmla="*/ 0 h 5266944"/>
                <a:gd name="connsiteX1" fmla="*/ 1406769 w 1688129"/>
                <a:gd name="connsiteY1" fmla="*/ 0 h 5266944"/>
                <a:gd name="connsiteX2" fmla="*/ 1688129 w 1688129"/>
                <a:gd name="connsiteY2" fmla="*/ 281360 h 5266944"/>
                <a:gd name="connsiteX3" fmla="*/ 1688129 w 1688129"/>
                <a:gd name="connsiteY3" fmla="*/ 5266944 h 5266944"/>
                <a:gd name="connsiteX4" fmla="*/ 1688129 w 1688129"/>
                <a:gd name="connsiteY4" fmla="*/ 5266944 h 5266944"/>
                <a:gd name="connsiteX5" fmla="*/ 0 w 1688129"/>
                <a:gd name="connsiteY5" fmla="*/ 5266944 h 5266944"/>
                <a:gd name="connsiteX6" fmla="*/ 0 w 1688129"/>
                <a:gd name="connsiteY6" fmla="*/ 5266944 h 5266944"/>
                <a:gd name="connsiteX7" fmla="*/ 0 w 1688129"/>
                <a:gd name="connsiteY7" fmla="*/ 281360 h 5266944"/>
                <a:gd name="connsiteX8" fmla="*/ 281360 w 1688129"/>
                <a:gd name="connsiteY8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8129" h="5266944">
                  <a:moveTo>
                    <a:pt x="1688129" y="877841"/>
                  </a:moveTo>
                  <a:lnTo>
                    <a:pt x="1688129" y="4389103"/>
                  </a:lnTo>
                  <a:cubicBezTo>
                    <a:pt x="1688129" y="4873921"/>
                    <a:pt x="1647754" y="5266942"/>
                    <a:pt x="1597949" y="5266942"/>
                  </a:cubicBezTo>
                  <a:lnTo>
                    <a:pt x="0" y="5266942"/>
                  </a:lnTo>
                  <a:lnTo>
                    <a:pt x="0" y="526694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97949" y="2"/>
                  </a:lnTo>
                  <a:cubicBezTo>
                    <a:pt x="1647754" y="2"/>
                    <a:pt x="1688129" y="393023"/>
                    <a:pt x="1688129" y="877841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06233" rIns="330058" bIns="206234" numCol="1" spcCol="1270" anchor="ctr" anchorCtr="0">
              <a:noAutofit/>
            </a:bodyPr>
            <a:lstStyle/>
            <a:p>
              <a:pPr marL="542925" lvl="1" indent="-271463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Плательщик = филиалу НАО «ФСМС» </a:t>
              </a:r>
              <a:r>
                <a:rPr lang="ru-RU" b="1" kern="1200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направившей</a:t>
              </a:r>
              <a:r>
                <a:rPr lang="ru-RU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МО. Услуга учитывается:</a:t>
              </a:r>
            </a:p>
            <a:p>
              <a:pPr marL="542925" lvl="1" indent="-271463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в финансовых документах соисполнения;</a:t>
              </a:r>
            </a:p>
            <a:p>
              <a:pPr marL="542925" lvl="1" indent="-271463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финансовых документах между </a:t>
              </a:r>
              <a:r>
                <a:rPr lang="ru-RU" b="1" kern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направителем</a:t>
              </a:r>
              <a:r>
                <a:rPr lang="ru-RU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(ПМСП) и филиалом НАО «ФСМС» направителя (в рамках плановой суммы месяца) </a:t>
              </a:r>
              <a:endParaRPr lang="ru-RU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793040" y="3126157"/>
              <a:ext cx="2418591" cy="4686014"/>
            </a:xfrm>
            <a:custGeom>
              <a:avLst/>
              <a:gdLst>
                <a:gd name="connsiteX0" fmla="*/ 0 w 2962656"/>
                <a:gd name="connsiteY0" fmla="*/ 351701 h 2110162"/>
                <a:gd name="connsiteX1" fmla="*/ 351701 w 2962656"/>
                <a:gd name="connsiteY1" fmla="*/ 0 h 2110162"/>
                <a:gd name="connsiteX2" fmla="*/ 2610955 w 2962656"/>
                <a:gd name="connsiteY2" fmla="*/ 0 h 2110162"/>
                <a:gd name="connsiteX3" fmla="*/ 2962656 w 2962656"/>
                <a:gd name="connsiteY3" fmla="*/ 351701 h 2110162"/>
                <a:gd name="connsiteX4" fmla="*/ 2962656 w 2962656"/>
                <a:gd name="connsiteY4" fmla="*/ 1758461 h 2110162"/>
                <a:gd name="connsiteX5" fmla="*/ 2610955 w 2962656"/>
                <a:gd name="connsiteY5" fmla="*/ 2110162 h 2110162"/>
                <a:gd name="connsiteX6" fmla="*/ 351701 w 2962656"/>
                <a:gd name="connsiteY6" fmla="*/ 2110162 h 2110162"/>
                <a:gd name="connsiteX7" fmla="*/ 0 w 2962656"/>
                <a:gd name="connsiteY7" fmla="*/ 1758461 h 2110162"/>
                <a:gd name="connsiteX8" fmla="*/ 0 w 2962656"/>
                <a:gd name="connsiteY8" fmla="*/ 351701 h 21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656" h="2110162">
                  <a:moveTo>
                    <a:pt x="0" y="351701"/>
                  </a:moveTo>
                  <a:cubicBezTo>
                    <a:pt x="0" y="157462"/>
                    <a:pt x="157462" y="0"/>
                    <a:pt x="351701" y="0"/>
                  </a:cubicBezTo>
                  <a:lnTo>
                    <a:pt x="2610955" y="0"/>
                  </a:lnTo>
                  <a:cubicBezTo>
                    <a:pt x="2805194" y="0"/>
                    <a:pt x="2962656" y="157462"/>
                    <a:pt x="2962656" y="351701"/>
                  </a:cubicBezTo>
                  <a:lnTo>
                    <a:pt x="2962656" y="1758461"/>
                  </a:lnTo>
                  <a:cubicBezTo>
                    <a:pt x="2962656" y="1952700"/>
                    <a:pt x="2805194" y="2110162"/>
                    <a:pt x="2610955" y="2110162"/>
                  </a:cubicBezTo>
                  <a:lnTo>
                    <a:pt x="351701" y="2110162"/>
                  </a:lnTo>
                  <a:cubicBezTo>
                    <a:pt x="157462" y="2110162"/>
                    <a:pt x="0" y="1952700"/>
                    <a:pt x="0" y="1758461"/>
                  </a:cubicBezTo>
                  <a:lnTo>
                    <a:pt x="0" y="3517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590" tIns="137300" rIns="171590" bIns="1373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 исполнителя услуги </a:t>
              </a:r>
              <a:r>
                <a:rPr lang="ru-RU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нет</a:t>
              </a: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прямого договора по: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b="1" dirty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источнику финансирования </a:t>
              </a: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услуги;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виду </a:t>
              </a:r>
              <a:r>
                <a:rPr lang="ru-RU" b="1" dirty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КДУ вне </a:t>
              </a: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КПН услуги;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Группе услуги (если ограничение установлено в договоре/</a:t>
              </a:r>
              <a:r>
                <a:rPr lang="ru-RU" b="1" dirty="0" err="1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доп.соглашении</a:t>
              </a:r>
              <a:r>
                <a:rPr lang="ru-RU" b="1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85385" y="84615"/>
            <a:ext cx="10757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плательщика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КДУ вне КПН в ИС «Единая платежная система»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043" y="1524278"/>
            <a:ext cx="407690" cy="33981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9949549" y="3757807"/>
            <a:ext cx="2242447" cy="1266373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Нет договора соисполнения между направившей </a:t>
            </a: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 и МО, выполнившей услугу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363624" y="3429000"/>
            <a:ext cx="6716548" cy="2992726"/>
          </a:xfrm>
          <a:custGeom>
            <a:avLst/>
            <a:gdLst>
              <a:gd name="connsiteX0" fmla="*/ 281360 w 1688129"/>
              <a:gd name="connsiteY0" fmla="*/ 0 h 5266944"/>
              <a:gd name="connsiteX1" fmla="*/ 1406769 w 1688129"/>
              <a:gd name="connsiteY1" fmla="*/ 0 h 5266944"/>
              <a:gd name="connsiteX2" fmla="*/ 1688129 w 1688129"/>
              <a:gd name="connsiteY2" fmla="*/ 281360 h 5266944"/>
              <a:gd name="connsiteX3" fmla="*/ 1688129 w 1688129"/>
              <a:gd name="connsiteY3" fmla="*/ 5266944 h 5266944"/>
              <a:gd name="connsiteX4" fmla="*/ 1688129 w 1688129"/>
              <a:gd name="connsiteY4" fmla="*/ 5266944 h 5266944"/>
              <a:gd name="connsiteX5" fmla="*/ 0 w 1688129"/>
              <a:gd name="connsiteY5" fmla="*/ 5266944 h 5266944"/>
              <a:gd name="connsiteX6" fmla="*/ 0 w 1688129"/>
              <a:gd name="connsiteY6" fmla="*/ 5266944 h 5266944"/>
              <a:gd name="connsiteX7" fmla="*/ 0 w 1688129"/>
              <a:gd name="connsiteY7" fmla="*/ 281360 h 5266944"/>
              <a:gd name="connsiteX8" fmla="*/ 281360 w 1688129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129" h="5266944">
                <a:moveTo>
                  <a:pt x="1688129" y="877841"/>
                </a:moveTo>
                <a:lnTo>
                  <a:pt x="1688129" y="4389103"/>
                </a:lnTo>
                <a:cubicBezTo>
                  <a:pt x="1688129" y="4873921"/>
                  <a:pt x="1647754" y="5266942"/>
                  <a:pt x="1597949" y="5266942"/>
                </a:cubicBezTo>
                <a:lnTo>
                  <a:pt x="0" y="5266942"/>
                </a:lnTo>
                <a:lnTo>
                  <a:pt x="0" y="5266942"/>
                </a:lnTo>
                <a:lnTo>
                  <a:pt x="0" y="2"/>
                </a:lnTo>
                <a:lnTo>
                  <a:pt x="0" y="2"/>
                </a:lnTo>
                <a:lnTo>
                  <a:pt x="1597949" y="2"/>
                </a:lnTo>
                <a:cubicBezTo>
                  <a:pt x="1647754" y="2"/>
                  <a:pt x="1688129" y="393023"/>
                  <a:pt x="1688129" y="87784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06233" rIns="330058" bIns="206234" numCol="1" spcCol="1270" anchor="ctr" anchorCtr="0">
            <a:noAutofit/>
          </a:bodyPr>
          <a:lstStyle/>
          <a:p>
            <a:pPr marL="542925" lvl="1" indent="-271463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Плательщик = филиалу НАО «ФСМС» </a:t>
            </a:r>
            <a:r>
              <a:rPr lang="ru-RU" b="1" kern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направившей</a:t>
            </a:r>
            <a:r>
              <a:rPr lang="ru-RU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МО:</a:t>
            </a:r>
          </a:p>
          <a:p>
            <a:pPr marL="542925" lvl="1" indent="-271463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создается проект договора соисполнения;</a:t>
            </a:r>
          </a:p>
          <a:p>
            <a:pPr marL="542925" lvl="1" indent="-271463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услуга учитывается в финансовых документах соисполнения;</a:t>
            </a:r>
          </a:p>
          <a:p>
            <a:pPr marL="542925" lvl="1" indent="-271463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услуга учитывается </a:t>
            </a:r>
            <a:r>
              <a:rPr lang="ru-RU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финансовых документах между </a:t>
            </a:r>
            <a:r>
              <a:rPr lang="ru-RU" b="1" kern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направителем</a:t>
            </a:r>
            <a:r>
              <a:rPr lang="ru-RU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(ПМСП) и филиалом НАО «ФСМС» направителя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рамках плановой суммы месяца)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88" y="3757807"/>
            <a:ext cx="407690" cy="33981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267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4289" y="-456379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АМБУЛАТОРНО-ПОЛИКЛИНИЧЕСКАЯ и СКОРАЯ ПОМОЩЬ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27483" y="736842"/>
            <a:ext cx="9758805" cy="4386635"/>
            <a:chOff x="1208648" y="736842"/>
            <a:chExt cx="9758805" cy="438663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498226" y="736842"/>
              <a:ext cx="2943596" cy="14331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153" tIns="996153" rIns="795452" bIns="996153" numCol="1" spcCol="1270" anchor="ctr" anchorCtr="0">
              <a:noAutofit/>
            </a:bodyPr>
            <a:lstStyle/>
            <a:p>
              <a:pPr lvl="0" indent="53340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ОСМС</a:t>
              </a:r>
              <a:endParaRPr lang="ru-RU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08648" y="2230377"/>
              <a:ext cx="4591193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ПП РК от 20 июня 2019 года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№ 420 «Об </a:t>
              </a:r>
              <a:r>
                <a:rPr lang="ru-RU" sz="1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утверждении перечня </a:t>
              </a:r>
              <a:r>
                <a:rPr lang="ru-RU" sz="14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ГОБМП</a:t>
              </a:r>
              <a:r>
                <a:rPr lang="ru-RU" sz="14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ПМСП;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Скорая помощь;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минимальный необходимый объем </a:t>
              </a: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КДУ </a:t>
              </a:r>
              <a:r>
                <a: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для всего </a:t>
              </a: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населения (приложение 2 приказа 626);</a:t>
              </a:r>
              <a:endPara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гарантированный объем КДУ для больных социально-значимыми заболеваниями (СЗЗ), заболеваниями, представляющими опасность для окружающих, и 25 групп заболеваний, подлежащих динамическому наблюдению</a:t>
              </a:r>
              <a:endPara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54881" y="2230377"/>
              <a:ext cx="42125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ПП РК от 20 июня 2019 года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№ 421 «Об </a:t>
              </a:r>
              <a:r>
                <a:rPr lang="ru-RU" sz="1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утверждении перечня </a:t>
              </a:r>
              <a:r>
                <a:rPr lang="ru-RU" sz="14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медицинской помощи в системе ОСМС</a:t>
              </a:r>
              <a:r>
                <a:rPr lang="ru-RU" sz="14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объем КДУ, не вошедший в ГОБМП (приложение 3 приказа 626)</a:t>
              </a:r>
              <a:endPara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6286" y="5058019"/>
            <a:ext cx="1147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об оказании медицинской помощи в АПО в информационных системах регистрируется в виде направлений и фактов оказания услуг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906" y="6000128"/>
            <a:ext cx="1147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 финансирования определяется 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однократно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 создании направления или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без направления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09767" y="785605"/>
            <a:ext cx="2943596" cy="1384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153" tIns="996153" rIns="795452" bIns="996153" numCol="1" spcCol="1270" anchor="ctr" anchorCtr="0">
            <a:noAutofit/>
          </a:bodyPr>
          <a:lstStyle/>
          <a:p>
            <a:pPr lvl="0" indent="53340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ГОБМП</a:t>
            </a:r>
            <a:endParaRPr lang="ru-RU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2" y="5119445"/>
            <a:ext cx="369599" cy="2925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2" y="6061554"/>
            <a:ext cx="369599" cy="2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9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ГЛАВНЫЕ ПРИНЦИПЫ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755331"/>
              </p:ext>
            </p:extLst>
          </p:nvPr>
        </p:nvGraphicFramePr>
        <p:xfrm>
          <a:off x="646612" y="990600"/>
          <a:ext cx="11022874" cy="543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876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-10886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УСЛУГИ (УСЛУГИ ПМСП И КДП)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65189" y="1653056"/>
            <a:ext cx="9244325" cy="4977355"/>
            <a:chOff x="1565189" y="1722736"/>
            <a:chExt cx="9244325" cy="4977355"/>
          </a:xfrm>
        </p:grpSpPr>
        <p:sp>
          <p:nvSpPr>
            <p:cNvPr id="9" name="Полилиния 8"/>
            <p:cNvSpPr/>
            <p:nvPr/>
          </p:nvSpPr>
          <p:spPr>
            <a:xfrm>
              <a:off x="4709395" y="1982062"/>
              <a:ext cx="5490519" cy="1277046"/>
            </a:xfrm>
            <a:custGeom>
              <a:avLst/>
              <a:gdLst>
                <a:gd name="connsiteX0" fmla="*/ 281360 w 1688129"/>
                <a:gd name="connsiteY0" fmla="*/ 0 h 5266944"/>
                <a:gd name="connsiteX1" fmla="*/ 1406769 w 1688129"/>
                <a:gd name="connsiteY1" fmla="*/ 0 h 5266944"/>
                <a:gd name="connsiteX2" fmla="*/ 1688129 w 1688129"/>
                <a:gd name="connsiteY2" fmla="*/ 281360 h 5266944"/>
                <a:gd name="connsiteX3" fmla="*/ 1688129 w 1688129"/>
                <a:gd name="connsiteY3" fmla="*/ 5266944 h 5266944"/>
                <a:gd name="connsiteX4" fmla="*/ 1688129 w 1688129"/>
                <a:gd name="connsiteY4" fmla="*/ 5266944 h 5266944"/>
                <a:gd name="connsiteX5" fmla="*/ 0 w 1688129"/>
                <a:gd name="connsiteY5" fmla="*/ 5266944 h 5266944"/>
                <a:gd name="connsiteX6" fmla="*/ 0 w 1688129"/>
                <a:gd name="connsiteY6" fmla="*/ 5266944 h 5266944"/>
                <a:gd name="connsiteX7" fmla="*/ 0 w 1688129"/>
                <a:gd name="connsiteY7" fmla="*/ 281360 h 5266944"/>
                <a:gd name="connsiteX8" fmla="*/ 281360 w 1688129"/>
                <a:gd name="connsiteY8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8129" h="5266944">
                  <a:moveTo>
                    <a:pt x="1688129" y="877841"/>
                  </a:moveTo>
                  <a:lnTo>
                    <a:pt x="1688129" y="4389103"/>
                  </a:lnTo>
                  <a:cubicBezTo>
                    <a:pt x="1688129" y="4873921"/>
                    <a:pt x="1647754" y="5266942"/>
                    <a:pt x="1597949" y="5266942"/>
                  </a:cubicBezTo>
                  <a:lnTo>
                    <a:pt x="0" y="5266942"/>
                  </a:lnTo>
                  <a:lnTo>
                    <a:pt x="0" y="526694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97949" y="2"/>
                  </a:lnTo>
                  <a:cubicBezTo>
                    <a:pt x="1647754" y="2"/>
                    <a:pt x="1688129" y="393023"/>
                    <a:pt x="1688129" y="877841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06233" rIns="330058" bIns="206234" numCol="1" spcCol="1270" anchor="ctr" anchorCtr="0">
              <a:noAutofit/>
            </a:bodyPr>
            <a:lstStyle/>
            <a:p>
              <a:pPr marL="542925" lvl="1" indent="-271463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Приложение 1,2,3 приказа 281</a:t>
              </a:r>
              <a:endParaRPr lang="ru-RU" sz="20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542925" lvl="1" indent="-271463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Приложение </a:t>
              </a: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</a:t>
              </a: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приказа 626</a:t>
              </a:r>
              <a:endParaRPr lang="ru-RU" sz="20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970314" y="1722736"/>
              <a:ext cx="2962656" cy="1795696"/>
            </a:xfrm>
            <a:custGeom>
              <a:avLst/>
              <a:gdLst>
                <a:gd name="connsiteX0" fmla="*/ 0 w 2962656"/>
                <a:gd name="connsiteY0" fmla="*/ 351701 h 2110162"/>
                <a:gd name="connsiteX1" fmla="*/ 351701 w 2962656"/>
                <a:gd name="connsiteY1" fmla="*/ 0 h 2110162"/>
                <a:gd name="connsiteX2" fmla="*/ 2610955 w 2962656"/>
                <a:gd name="connsiteY2" fmla="*/ 0 h 2110162"/>
                <a:gd name="connsiteX3" fmla="*/ 2962656 w 2962656"/>
                <a:gd name="connsiteY3" fmla="*/ 351701 h 2110162"/>
                <a:gd name="connsiteX4" fmla="*/ 2962656 w 2962656"/>
                <a:gd name="connsiteY4" fmla="*/ 1758461 h 2110162"/>
                <a:gd name="connsiteX5" fmla="*/ 2610955 w 2962656"/>
                <a:gd name="connsiteY5" fmla="*/ 2110162 h 2110162"/>
                <a:gd name="connsiteX6" fmla="*/ 351701 w 2962656"/>
                <a:gd name="connsiteY6" fmla="*/ 2110162 h 2110162"/>
                <a:gd name="connsiteX7" fmla="*/ 0 w 2962656"/>
                <a:gd name="connsiteY7" fmla="*/ 1758461 h 2110162"/>
                <a:gd name="connsiteX8" fmla="*/ 0 w 2962656"/>
                <a:gd name="connsiteY8" fmla="*/ 351701 h 21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656" h="2110162">
                  <a:moveTo>
                    <a:pt x="0" y="351701"/>
                  </a:moveTo>
                  <a:cubicBezTo>
                    <a:pt x="0" y="157462"/>
                    <a:pt x="157462" y="0"/>
                    <a:pt x="351701" y="0"/>
                  </a:cubicBezTo>
                  <a:lnTo>
                    <a:pt x="2610955" y="0"/>
                  </a:lnTo>
                  <a:cubicBezTo>
                    <a:pt x="2805194" y="0"/>
                    <a:pt x="2962656" y="157462"/>
                    <a:pt x="2962656" y="351701"/>
                  </a:cubicBezTo>
                  <a:lnTo>
                    <a:pt x="2962656" y="1758461"/>
                  </a:lnTo>
                  <a:cubicBezTo>
                    <a:pt x="2962656" y="1952700"/>
                    <a:pt x="2805194" y="2110162"/>
                    <a:pt x="2610955" y="2110162"/>
                  </a:cubicBezTo>
                  <a:lnTo>
                    <a:pt x="351701" y="2110162"/>
                  </a:lnTo>
                  <a:cubicBezTo>
                    <a:pt x="157462" y="2110162"/>
                    <a:pt x="0" y="1952700"/>
                    <a:pt x="0" y="1758461"/>
                  </a:cubicBezTo>
                  <a:lnTo>
                    <a:pt x="0" y="3517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590" tIns="137300" rIns="171590" bIns="1373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КПН</a:t>
              </a:r>
              <a:endParaRPr lang="ru-RU" sz="1800" b="1" kern="1200" dirty="0" smtClean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(=ГОБМП)</a:t>
              </a:r>
              <a:endParaRPr lang="ru-RU" sz="1600" b="1" kern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09395" y="4197732"/>
              <a:ext cx="5490519" cy="1277046"/>
            </a:xfrm>
            <a:custGeom>
              <a:avLst/>
              <a:gdLst>
                <a:gd name="connsiteX0" fmla="*/ 281360 w 1688129"/>
                <a:gd name="connsiteY0" fmla="*/ 0 h 5266944"/>
                <a:gd name="connsiteX1" fmla="*/ 1406769 w 1688129"/>
                <a:gd name="connsiteY1" fmla="*/ 0 h 5266944"/>
                <a:gd name="connsiteX2" fmla="*/ 1688129 w 1688129"/>
                <a:gd name="connsiteY2" fmla="*/ 281360 h 5266944"/>
                <a:gd name="connsiteX3" fmla="*/ 1688129 w 1688129"/>
                <a:gd name="connsiteY3" fmla="*/ 5266944 h 5266944"/>
                <a:gd name="connsiteX4" fmla="*/ 1688129 w 1688129"/>
                <a:gd name="connsiteY4" fmla="*/ 5266944 h 5266944"/>
                <a:gd name="connsiteX5" fmla="*/ 0 w 1688129"/>
                <a:gd name="connsiteY5" fmla="*/ 5266944 h 5266944"/>
                <a:gd name="connsiteX6" fmla="*/ 0 w 1688129"/>
                <a:gd name="connsiteY6" fmla="*/ 5266944 h 5266944"/>
                <a:gd name="connsiteX7" fmla="*/ 0 w 1688129"/>
                <a:gd name="connsiteY7" fmla="*/ 281360 h 5266944"/>
                <a:gd name="connsiteX8" fmla="*/ 281360 w 1688129"/>
                <a:gd name="connsiteY8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8129" h="5266944">
                  <a:moveTo>
                    <a:pt x="1688129" y="877841"/>
                  </a:moveTo>
                  <a:lnTo>
                    <a:pt x="1688129" y="4389103"/>
                  </a:lnTo>
                  <a:cubicBezTo>
                    <a:pt x="1688129" y="4873921"/>
                    <a:pt x="1647754" y="5266942"/>
                    <a:pt x="1597949" y="5266942"/>
                  </a:cubicBezTo>
                  <a:lnTo>
                    <a:pt x="0" y="5266942"/>
                  </a:lnTo>
                  <a:lnTo>
                    <a:pt x="0" y="526694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97949" y="2"/>
                  </a:lnTo>
                  <a:cubicBezTo>
                    <a:pt x="1647754" y="2"/>
                    <a:pt x="1688129" y="393023"/>
                    <a:pt x="1688129" y="877841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06233" rIns="330058" bIns="206234" numCol="1" spcCol="1270" anchor="ctr" anchorCtr="0">
              <a:noAutofit/>
            </a:bodyPr>
            <a:lstStyle/>
            <a:p>
              <a:pPr marL="542925" lvl="1" indent="-271463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Приложение </a:t>
              </a: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</a:t>
              </a:r>
              <a:r>
                <a:rPr lang="ru-RU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приказа 626</a:t>
              </a:r>
              <a:endParaRPr lang="ru-RU" sz="20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970314" y="3872645"/>
              <a:ext cx="2962656" cy="1927220"/>
            </a:xfrm>
            <a:custGeom>
              <a:avLst/>
              <a:gdLst>
                <a:gd name="connsiteX0" fmla="*/ 0 w 2962656"/>
                <a:gd name="connsiteY0" fmla="*/ 351701 h 2110162"/>
                <a:gd name="connsiteX1" fmla="*/ 351701 w 2962656"/>
                <a:gd name="connsiteY1" fmla="*/ 0 h 2110162"/>
                <a:gd name="connsiteX2" fmla="*/ 2610955 w 2962656"/>
                <a:gd name="connsiteY2" fmla="*/ 0 h 2110162"/>
                <a:gd name="connsiteX3" fmla="*/ 2962656 w 2962656"/>
                <a:gd name="connsiteY3" fmla="*/ 351701 h 2110162"/>
                <a:gd name="connsiteX4" fmla="*/ 2962656 w 2962656"/>
                <a:gd name="connsiteY4" fmla="*/ 1758461 h 2110162"/>
                <a:gd name="connsiteX5" fmla="*/ 2610955 w 2962656"/>
                <a:gd name="connsiteY5" fmla="*/ 2110162 h 2110162"/>
                <a:gd name="connsiteX6" fmla="*/ 351701 w 2962656"/>
                <a:gd name="connsiteY6" fmla="*/ 2110162 h 2110162"/>
                <a:gd name="connsiteX7" fmla="*/ 0 w 2962656"/>
                <a:gd name="connsiteY7" fmla="*/ 1758461 h 2110162"/>
                <a:gd name="connsiteX8" fmla="*/ 0 w 2962656"/>
                <a:gd name="connsiteY8" fmla="*/ 351701 h 21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656" h="2110162">
                  <a:moveTo>
                    <a:pt x="0" y="351701"/>
                  </a:moveTo>
                  <a:cubicBezTo>
                    <a:pt x="0" y="157462"/>
                    <a:pt x="157462" y="0"/>
                    <a:pt x="351701" y="0"/>
                  </a:cubicBezTo>
                  <a:lnTo>
                    <a:pt x="2610955" y="0"/>
                  </a:lnTo>
                  <a:cubicBezTo>
                    <a:pt x="2805194" y="0"/>
                    <a:pt x="2962656" y="157462"/>
                    <a:pt x="2962656" y="351701"/>
                  </a:cubicBezTo>
                  <a:lnTo>
                    <a:pt x="2962656" y="1758461"/>
                  </a:lnTo>
                  <a:cubicBezTo>
                    <a:pt x="2962656" y="1952700"/>
                    <a:pt x="2805194" y="2110162"/>
                    <a:pt x="2610955" y="2110162"/>
                  </a:cubicBezTo>
                  <a:lnTo>
                    <a:pt x="351701" y="2110162"/>
                  </a:lnTo>
                  <a:cubicBezTo>
                    <a:pt x="157462" y="2110162"/>
                    <a:pt x="0" y="1952700"/>
                    <a:pt x="0" y="1758461"/>
                  </a:cubicBezTo>
                  <a:lnTo>
                    <a:pt x="0" y="3517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590" tIns="137300" rIns="171590" bIns="1373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2C4A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вне КПН</a:t>
              </a:r>
              <a:endParaRPr lang="ru-RU" sz="1600" b="1" kern="1200" dirty="0" smtClean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(ГОБМП/ОСМС/платно)</a:t>
              </a:r>
              <a:endParaRPr lang="ru-RU" sz="1600" b="1" kern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1565189" y="5633291"/>
              <a:ext cx="9244325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000" i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В информационную систему услуги вносятся по кодам тарификатора </a:t>
              </a:r>
              <a:endParaRPr lang="ru-RU" sz="20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37" y="5822935"/>
            <a:ext cx="510577" cy="42556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364023" y="973758"/>
            <a:ext cx="650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ЧЕТКОЕ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разделение услуг по типам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7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353" y="-33007"/>
            <a:ext cx="1074078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ДАННЫЕ, НЕОБХОДИМЫЕ ДЛЯ ОПРЕДЕЛЕНИЯ ПАКЕТА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ФИНАНСИРОВАНИЯ УСЛУГ ВНЕ КПН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79254" y="863920"/>
            <a:ext cx="9633492" cy="5288719"/>
            <a:chOff x="1674731" y="1239028"/>
            <a:chExt cx="9113738" cy="5003378"/>
          </a:xfrm>
        </p:grpSpPr>
        <p:sp>
          <p:nvSpPr>
            <p:cNvPr id="9" name="Полилиния 8"/>
            <p:cNvSpPr/>
            <p:nvPr/>
          </p:nvSpPr>
          <p:spPr>
            <a:xfrm>
              <a:off x="1674731" y="1239028"/>
              <a:ext cx="2538039" cy="668428"/>
            </a:xfrm>
            <a:custGeom>
              <a:avLst/>
              <a:gdLst>
                <a:gd name="connsiteX0" fmla="*/ 0 w 1925304"/>
                <a:gd name="connsiteY0" fmla="*/ 58514 h 585137"/>
                <a:gd name="connsiteX1" fmla="*/ 58514 w 1925304"/>
                <a:gd name="connsiteY1" fmla="*/ 0 h 585137"/>
                <a:gd name="connsiteX2" fmla="*/ 1866790 w 1925304"/>
                <a:gd name="connsiteY2" fmla="*/ 0 h 585137"/>
                <a:gd name="connsiteX3" fmla="*/ 1925304 w 1925304"/>
                <a:gd name="connsiteY3" fmla="*/ 58514 h 585137"/>
                <a:gd name="connsiteX4" fmla="*/ 1925304 w 1925304"/>
                <a:gd name="connsiteY4" fmla="*/ 526623 h 585137"/>
                <a:gd name="connsiteX5" fmla="*/ 1866790 w 1925304"/>
                <a:gd name="connsiteY5" fmla="*/ 585137 h 585137"/>
                <a:gd name="connsiteX6" fmla="*/ 58514 w 1925304"/>
                <a:gd name="connsiteY6" fmla="*/ 585137 h 585137"/>
                <a:gd name="connsiteX7" fmla="*/ 0 w 1925304"/>
                <a:gd name="connsiteY7" fmla="*/ 526623 h 585137"/>
                <a:gd name="connsiteX8" fmla="*/ 0 w 1925304"/>
                <a:gd name="connsiteY8" fmla="*/ 58514 h 58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304" h="585137">
                  <a:moveTo>
                    <a:pt x="0" y="58514"/>
                  </a:moveTo>
                  <a:cubicBezTo>
                    <a:pt x="0" y="26198"/>
                    <a:pt x="26198" y="0"/>
                    <a:pt x="58514" y="0"/>
                  </a:cubicBezTo>
                  <a:lnTo>
                    <a:pt x="1866790" y="0"/>
                  </a:lnTo>
                  <a:cubicBezTo>
                    <a:pt x="1899106" y="0"/>
                    <a:pt x="1925304" y="26198"/>
                    <a:pt x="1925304" y="58514"/>
                  </a:cubicBezTo>
                  <a:lnTo>
                    <a:pt x="1925304" y="526623"/>
                  </a:lnTo>
                  <a:cubicBezTo>
                    <a:pt x="1925304" y="558939"/>
                    <a:pt x="1899106" y="585137"/>
                    <a:pt x="1866790" y="585137"/>
                  </a:cubicBezTo>
                  <a:lnTo>
                    <a:pt x="58514" y="585137"/>
                  </a:lnTo>
                  <a:cubicBezTo>
                    <a:pt x="26198" y="585137"/>
                    <a:pt x="0" y="558939"/>
                    <a:pt x="0" y="526623"/>
                  </a:cubicBezTo>
                  <a:lnTo>
                    <a:pt x="0" y="5851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08" tIns="34918" rIns="43808" bIns="3491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 НАПРАВЛЕНИИ</a:t>
              </a:r>
              <a:endParaRPr lang="en-US" sz="1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 УСЛУГУ</a:t>
              </a:r>
              <a:endParaRPr lang="ru-RU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674732" y="2072163"/>
              <a:ext cx="2129645" cy="499075"/>
            </a:xfrm>
            <a:custGeom>
              <a:avLst/>
              <a:gdLst>
                <a:gd name="connsiteX0" fmla="*/ 0 w 1438799"/>
                <a:gd name="connsiteY0" fmla="*/ 58225 h 582250"/>
                <a:gd name="connsiteX1" fmla="*/ 58225 w 1438799"/>
                <a:gd name="connsiteY1" fmla="*/ 0 h 582250"/>
                <a:gd name="connsiteX2" fmla="*/ 1380574 w 1438799"/>
                <a:gd name="connsiteY2" fmla="*/ 0 h 582250"/>
                <a:gd name="connsiteX3" fmla="*/ 1438799 w 1438799"/>
                <a:gd name="connsiteY3" fmla="*/ 58225 h 582250"/>
                <a:gd name="connsiteX4" fmla="*/ 1438799 w 1438799"/>
                <a:gd name="connsiteY4" fmla="*/ 524025 h 582250"/>
                <a:gd name="connsiteX5" fmla="*/ 1380574 w 1438799"/>
                <a:gd name="connsiteY5" fmla="*/ 582250 h 582250"/>
                <a:gd name="connsiteX6" fmla="*/ 58225 w 1438799"/>
                <a:gd name="connsiteY6" fmla="*/ 582250 h 582250"/>
                <a:gd name="connsiteX7" fmla="*/ 0 w 1438799"/>
                <a:gd name="connsiteY7" fmla="*/ 524025 h 582250"/>
                <a:gd name="connsiteX8" fmla="*/ 0 w 1438799"/>
                <a:gd name="connsiteY8" fmla="*/ 58225 h 5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799" h="582250">
                  <a:moveTo>
                    <a:pt x="0" y="58225"/>
                  </a:moveTo>
                  <a:cubicBezTo>
                    <a:pt x="0" y="26068"/>
                    <a:pt x="26068" y="0"/>
                    <a:pt x="58225" y="0"/>
                  </a:cubicBezTo>
                  <a:lnTo>
                    <a:pt x="1380574" y="0"/>
                  </a:lnTo>
                  <a:cubicBezTo>
                    <a:pt x="1412731" y="0"/>
                    <a:pt x="1438799" y="26068"/>
                    <a:pt x="1438799" y="58225"/>
                  </a:cubicBezTo>
                  <a:lnTo>
                    <a:pt x="1438799" y="524025"/>
                  </a:lnTo>
                  <a:cubicBezTo>
                    <a:pt x="1438799" y="556182"/>
                    <a:pt x="1412731" y="582250"/>
                    <a:pt x="1380574" y="582250"/>
                  </a:cubicBezTo>
                  <a:lnTo>
                    <a:pt x="58225" y="582250"/>
                  </a:lnTo>
                  <a:cubicBezTo>
                    <a:pt x="26068" y="582250"/>
                    <a:pt x="0" y="556182"/>
                    <a:pt x="0" y="524025"/>
                  </a:cubicBezTo>
                  <a:lnTo>
                    <a:pt x="0" y="582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534" tIns="37374" rIns="47534" bIns="3737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Возраст и пол пациента</a:t>
              </a:r>
              <a:endParaRPr lang="ru-RU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80548" y="2691207"/>
              <a:ext cx="2134420" cy="469613"/>
            </a:xfrm>
            <a:custGeom>
              <a:avLst/>
              <a:gdLst>
                <a:gd name="connsiteX0" fmla="*/ 0 w 1418280"/>
                <a:gd name="connsiteY0" fmla="*/ 55981 h 559807"/>
                <a:gd name="connsiteX1" fmla="*/ 55981 w 1418280"/>
                <a:gd name="connsiteY1" fmla="*/ 0 h 559807"/>
                <a:gd name="connsiteX2" fmla="*/ 1362299 w 1418280"/>
                <a:gd name="connsiteY2" fmla="*/ 0 h 559807"/>
                <a:gd name="connsiteX3" fmla="*/ 1418280 w 1418280"/>
                <a:gd name="connsiteY3" fmla="*/ 55981 h 559807"/>
                <a:gd name="connsiteX4" fmla="*/ 1418280 w 1418280"/>
                <a:gd name="connsiteY4" fmla="*/ 503826 h 559807"/>
                <a:gd name="connsiteX5" fmla="*/ 1362299 w 1418280"/>
                <a:gd name="connsiteY5" fmla="*/ 559807 h 559807"/>
                <a:gd name="connsiteX6" fmla="*/ 55981 w 1418280"/>
                <a:gd name="connsiteY6" fmla="*/ 559807 h 559807"/>
                <a:gd name="connsiteX7" fmla="*/ 0 w 1418280"/>
                <a:gd name="connsiteY7" fmla="*/ 503826 h 559807"/>
                <a:gd name="connsiteX8" fmla="*/ 0 w 1418280"/>
                <a:gd name="connsiteY8" fmla="*/ 55981 h 55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280" h="559807">
                  <a:moveTo>
                    <a:pt x="0" y="55981"/>
                  </a:moveTo>
                  <a:cubicBezTo>
                    <a:pt x="0" y="25064"/>
                    <a:pt x="25064" y="0"/>
                    <a:pt x="55981" y="0"/>
                  </a:cubicBezTo>
                  <a:lnTo>
                    <a:pt x="1362299" y="0"/>
                  </a:lnTo>
                  <a:cubicBezTo>
                    <a:pt x="1393216" y="0"/>
                    <a:pt x="1418280" y="25064"/>
                    <a:pt x="1418280" y="55981"/>
                  </a:cubicBezTo>
                  <a:lnTo>
                    <a:pt x="1418280" y="503826"/>
                  </a:lnTo>
                  <a:cubicBezTo>
                    <a:pt x="1418280" y="534743"/>
                    <a:pt x="1393216" y="559807"/>
                    <a:pt x="1362299" y="559807"/>
                  </a:cubicBezTo>
                  <a:lnTo>
                    <a:pt x="55981" y="559807"/>
                  </a:lnTo>
                  <a:cubicBezTo>
                    <a:pt x="25064" y="559807"/>
                    <a:pt x="0" y="534743"/>
                    <a:pt x="0" y="503826"/>
                  </a:cubicBezTo>
                  <a:lnTo>
                    <a:pt x="0" y="5598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876" tIns="36716" rIns="46876" bIns="3671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Повод обращения</a:t>
              </a:r>
              <a:endParaRPr lang="ru-RU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681477" y="3283375"/>
              <a:ext cx="2129645" cy="433490"/>
            </a:xfrm>
            <a:custGeom>
              <a:avLst/>
              <a:gdLst>
                <a:gd name="connsiteX0" fmla="*/ 0 w 1415108"/>
                <a:gd name="connsiteY0" fmla="*/ 51578 h 515782"/>
                <a:gd name="connsiteX1" fmla="*/ 51578 w 1415108"/>
                <a:gd name="connsiteY1" fmla="*/ 0 h 515782"/>
                <a:gd name="connsiteX2" fmla="*/ 1363530 w 1415108"/>
                <a:gd name="connsiteY2" fmla="*/ 0 h 515782"/>
                <a:gd name="connsiteX3" fmla="*/ 1415108 w 1415108"/>
                <a:gd name="connsiteY3" fmla="*/ 51578 h 515782"/>
                <a:gd name="connsiteX4" fmla="*/ 1415108 w 1415108"/>
                <a:gd name="connsiteY4" fmla="*/ 464204 h 515782"/>
                <a:gd name="connsiteX5" fmla="*/ 1363530 w 1415108"/>
                <a:gd name="connsiteY5" fmla="*/ 515782 h 515782"/>
                <a:gd name="connsiteX6" fmla="*/ 51578 w 1415108"/>
                <a:gd name="connsiteY6" fmla="*/ 515782 h 515782"/>
                <a:gd name="connsiteX7" fmla="*/ 0 w 1415108"/>
                <a:gd name="connsiteY7" fmla="*/ 464204 h 515782"/>
                <a:gd name="connsiteX8" fmla="*/ 0 w 1415108"/>
                <a:gd name="connsiteY8" fmla="*/ 51578 h 51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5108" h="515782">
                  <a:moveTo>
                    <a:pt x="0" y="51578"/>
                  </a:moveTo>
                  <a:cubicBezTo>
                    <a:pt x="0" y="23092"/>
                    <a:pt x="23092" y="0"/>
                    <a:pt x="51578" y="0"/>
                  </a:cubicBezTo>
                  <a:lnTo>
                    <a:pt x="1363530" y="0"/>
                  </a:lnTo>
                  <a:cubicBezTo>
                    <a:pt x="1392016" y="0"/>
                    <a:pt x="1415108" y="23092"/>
                    <a:pt x="1415108" y="51578"/>
                  </a:cubicBezTo>
                  <a:lnTo>
                    <a:pt x="1415108" y="464204"/>
                  </a:lnTo>
                  <a:cubicBezTo>
                    <a:pt x="1415108" y="492690"/>
                    <a:pt x="1392016" y="515782"/>
                    <a:pt x="1363530" y="515782"/>
                  </a:cubicBezTo>
                  <a:lnTo>
                    <a:pt x="51578" y="515782"/>
                  </a:lnTo>
                  <a:cubicBezTo>
                    <a:pt x="23092" y="515782"/>
                    <a:pt x="0" y="492690"/>
                    <a:pt x="0" y="464204"/>
                  </a:cubicBezTo>
                  <a:lnTo>
                    <a:pt x="0" y="5157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587" tIns="35427" rIns="45587" bIns="3542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Диагноз </a:t>
              </a:r>
              <a:endParaRPr lang="ru-RU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74731" y="3843863"/>
              <a:ext cx="2124385" cy="473763"/>
            </a:xfrm>
            <a:custGeom>
              <a:avLst/>
              <a:gdLst>
                <a:gd name="connsiteX0" fmla="*/ 0 w 1411613"/>
                <a:gd name="connsiteY0" fmla="*/ 48210 h 482103"/>
                <a:gd name="connsiteX1" fmla="*/ 48210 w 1411613"/>
                <a:gd name="connsiteY1" fmla="*/ 0 h 482103"/>
                <a:gd name="connsiteX2" fmla="*/ 1363403 w 1411613"/>
                <a:gd name="connsiteY2" fmla="*/ 0 h 482103"/>
                <a:gd name="connsiteX3" fmla="*/ 1411613 w 1411613"/>
                <a:gd name="connsiteY3" fmla="*/ 48210 h 482103"/>
                <a:gd name="connsiteX4" fmla="*/ 1411613 w 1411613"/>
                <a:gd name="connsiteY4" fmla="*/ 433893 h 482103"/>
                <a:gd name="connsiteX5" fmla="*/ 1363403 w 1411613"/>
                <a:gd name="connsiteY5" fmla="*/ 482103 h 482103"/>
                <a:gd name="connsiteX6" fmla="*/ 48210 w 1411613"/>
                <a:gd name="connsiteY6" fmla="*/ 482103 h 482103"/>
                <a:gd name="connsiteX7" fmla="*/ 0 w 1411613"/>
                <a:gd name="connsiteY7" fmla="*/ 433893 h 482103"/>
                <a:gd name="connsiteX8" fmla="*/ 0 w 1411613"/>
                <a:gd name="connsiteY8" fmla="*/ 48210 h 48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613" h="482103">
                  <a:moveTo>
                    <a:pt x="0" y="48210"/>
                  </a:moveTo>
                  <a:cubicBezTo>
                    <a:pt x="0" y="21584"/>
                    <a:pt x="21584" y="0"/>
                    <a:pt x="48210" y="0"/>
                  </a:cubicBezTo>
                  <a:lnTo>
                    <a:pt x="1363403" y="0"/>
                  </a:lnTo>
                  <a:cubicBezTo>
                    <a:pt x="1390029" y="0"/>
                    <a:pt x="1411613" y="21584"/>
                    <a:pt x="1411613" y="48210"/>
                  </a:cubicBezTo>
                  <a:lnTo>
                    <a:pt x="1411613" y="433893"/>
                  </a:lnTo>
                  <a:cubicBezTo>
                    <a:pt x="1411613" y="460519"/>
                    <a:pt x="1390029" y="482103"/>
                    <a:pt x="1363403" y="482103"/>
                  </a:cubicBezTo>
                  <a:lnTo>
                    <a:pt x="48210" y="482103"/>
                  </a:lnTo>
                  <a:cubicBezTo>
                    <a:pt x="21584" y="482103"/>
                    <a:pt x="0" y="460519"/>
                    <a:pt x="0" y="433893"/>
                  </a:cubicBezTo>
                  <a:lnTo>
                    <a:pt x="0" y="4821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0" tIns="31900" rIns="40790" bIns="3190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Динамическое наблюдение</a:t>
              </a:r>
              <a:endParaRPr lang="ru-RU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685899" y="4481184"/>
              <a:ext cx="2124385" cy="473763"/>
            </a:xfrm>
            <a:custGeom>
              <a:avLst/>
              <a:gdLst>
                <a:gd name="connsiteX0" fmla="*/ 0 w 1411613"/>
                <a:gd name="connsiteY0" fmla="*/ 48210 h 482103"/>
                <a:gd name="connsiteX1" fmla="*/ 48210 w 1411613"/>
                <a:gd name="connsiteY1" fmla="*/ 0 h 482103"/>
                <a:gd name="connsiteX2" fmla="*/ 1363403 w 1411613"/>
                <a:gd name="connsiteY2" fmla="*/ 0 h 482103"/>
                <a:gd name="connsiteX3" fmla="*/ 1411613 w 1411613"/>
                <a:gd name="connsiteY3" fmla="*/ 48210 h 482103"/>
                <a:gd name="connsiteX4" fmla="*/ 1411613 w 1411613"/>
                <a:gd name="connsiteY4" fmla="*/ 433893 h 482103"/>
                <a:gd name="connsiteX5" fmla="*/ 1363403 w 1411613"/>
                <a:gd name="connsiteY5" fmla="*/ 482103 h 482103"/>
                <a:gd name="connsiteX6" fmla="*/ 48210 w 1411613"/>
                <a:gd name="connsiteY6" fmla="*/ 482103 h 482103"/>
                <a:gd name="connsiteX7" fmla="*/ 0 w 1411613"/>
                <a:gd name="connsiteY7" fmla="*/ 433893 h 482103"/>
                <a:gd name="connsiteX8" fmla="*/ 0 w 1411613"/>
                <a:gd name="connsiteY8" fmla="*/ 48210 h 48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613" h="482103">
                  <a:moveTo>
                    <a:pt x="0" y="48210"/>
                  </a:moveTo>
                  <a:cubicBezTo>
                    <a:pt x="0" y="21584"/>
                    <a:pt x="21584" y="0"/>
                    <a:pt x="48210" y="0"/>
                  </a:cubicBezTo>
                  <a:lnTo>
                    <a:pt x="1363403" y="0"/>
                  </a:lnTo>
                  <a:cubicBezTo>
                    <a:pt x="1390029" y="0"/>
                    <a:pt x="1411613" y="21584"/>
                    <a:pt x="1411613" y="48210"/>
                  </a:cubicBezTo>
                  <a:lnTo>
                    <a:pt x="1411613" y="433893"/>
                  </a:lnTo>
                  <a:cubicBezTo>
                    <a:pt x="1411613" y="460519"/>
                    <a:pt x="1390029" y="482103"/>
                    <a:pt x="1363403" y="482103"/>
                  </a:cubicBezTo>
                  <a:lnTo>
                    <a:pt x="48210" y="482103"/>
                  </a:lnTo>
                  <a:cubicBezTo>
                    <a:pt x="21584" y="482103"/>
                    <a:pt x="0" y="460519"/>
                    <a:pt x="0" y="433893"/>
                  </a:cubicBezTo>
                  <a:lnTo>
                    <a:pt x="0" y="4821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980" tIns="29360" rIns="36980" bIns="293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Наблюдение по беременности</a:t>
              </a:r>
              <a:endParaRPr lang="ru-RU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685899" y="5128125"/>
              <a:ext cx="2124385" cy="473763"/>
            </a:xfrm>
            <a:custGeom>
              <a:avLst/>
              <a:gdLst>
                <a:gd name="connsiteX0" fmla="*/ 0 w 1411613"/>
                <a:gd name="connsiteY0" fmla="*/ 48210 h 482103"/>
                <a:gd name="connsiteX1" fmla="*/ 48210 w 1411613"/>
                <a:gd name="connsiteY1" fmla="*/ 0 h 482103"/>
                <a:gd name="connsiteX2" fmla="*/ 1363403 w 1411613"/>
                <a:gd name="connsiteY2" fmla="*/ 0 h 482103"/>
                <a:gd name="connsiteX3" fmla="*/ 1411613 w 1411613"/>
                <a:gd name="connsiteY3" fmla="*/ 48210 h 482103"/>
                <a:gd name="connsiteX4" fmla="*/ 1411613 w 1411613"/>
                <a:gd name="connsiteY4" fmla="*/ 433893 h 482103"/>
                <a:gd name="connsiteX5" fmla="*/ 1363403 w 1411613"/>
                <a:gd name="connsiteY5" fmla="*/ 482103 h 482103"/>
                <a:gd name="connsiteX6" fmla="*/ 48210 w 1411613"/>
                <a:gd name="connsiteY6" fmla="*/ 482103 h 482103"/>
                <a:gd name="connsiteX7" fmla="*/ 0 w 1411613"/>
                <a:gd name="connsiteY7" fmla="*/ 433893 h 482103"/>
                <a:gd name="connsiteX8" fmla="*/ 0 w 1411613"/>
                <a:gd name="connsiteY8" fmla="*/ 48210 h 48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613" h="482103">
                  <a:moveTo>
                    <a:pt x="0" y="48210"/>
                  </a:moveTo>
                  <a:cubicBezTo>
                    <a:pt x="0" y="21584"/>
                    <a:pt x="21584" y="0"/>
                    <a:pt x="48210" y="0"/>
                  </a:cubicBezTo>
                  <a:lnTo>
                    <a:pt x="1363403" y="0"/>
                  </a:lnTo>
                  <a:cubicBezTo>
                    <a:pt x="1390029" y="0"/>
                    <a:pt x="1411613" y="21584"/>
                    <a:pt x="1411613" y="48210"/>
                  </a:cubicBezTo>
                  <a:lnTo>
                    <a:pt x="1411613" y="433893"/>
                  </a:lnTo>
                  <a:cubicBezTo>
                    <a:pt x="1411613" y="460519"/>
                    <a:pt x="1390029" y="482103"/>
                    <a:pt x="1363403" y="482103"/>
                  </a:cubicBezTo>
                  <a:lnTo>
                    <a:pt x="48210" y="482103"/>
                  </a:lnTo>
                  <a:cubicBezTo>
                    <a:pt x="21584" y="482103"/>
                    <a:pt x="0" y="460519"/>
                    <a:pt x="0" y="433893"/>
                  </a:cubicBezTo>
                  <a:lnTo>
                    <a:pt x="0" y="4821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980" tIns="29360" rIns="36980" bIns="293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</a:t>
              </a:r>
              <a:r>
                <a:rPr lang="ru-RU" sz="1200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Статус страхования</a:t>
              </a:r>
              <a:endParaRPr lang="ru-RU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218713" y="1239028"/>
              <a:ext cx="2569756" cy="612551"/>
            </a:xfrm>
            <a:custGeom>
              <a:avLst/>
              <a:gdLst>
                <a:gd name="connsiteX0" fmla="*/ 0 w 1549950"/>
                <a:gd name="connsiteY0" fmla="*/ 58225 h 582250"/>
                <a:gd name="connsiteX1" fmla="*/ 58225 w 1549950"/>
                <a:gd name="connsiteY1" fmla="*/ 0 h 582250"/>
                <a:gd name="connsiteX2" fmla="*/ 1491725 w 1549950"/>
                <a:gd name="connsiteY2" fmla="*/ 0 h 582250"/>
                <a:gd name="connsiteX3" fmla="*/ 1549950 w 1549950"/>
                <a:gd name="connsiteY3" fmla="*/ 58225 h 582250"/>
                <a:gd name="connsiteX4" fmla="*/ 1549950 w 1549950"/>
                <a:gd name="connsiteY4" fmla="*/ 524025 h 582250"/>
                <a:gd name="connsiteX5" fmla="*/ 1491725 w 1549950"/>
                <a:gd name="connsiteY5" fmla="*/ 582250 h 582250"/>
                <a:gd name="connsiteX6" fmla="*/ 58225 w 1549950"/>
                <a:gd name="connsiteY6" fmla="*/ 582250 h 582250"/>
                <a:gd name="connsiteX7" fmla="*/ 0 w 1549950"/>
                <a:gd name="connsiteY7" fmla="*/ 524025 h 582250"/>
                <a:gd name="connsiteX8" fmla="*/ 0 w 1549950"/>
                <a:gd name="connsiteY8" fmla="*/ 58225 h 5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9950" h="582250">
                  <a:moveTo>
                    <a:pt x="0" y="58225"/>
                  </a:moveTo>
                  <a:cubicBezTo>
                    <a:pt x="0" y="26068"/>
                    <a:pt x="26068" y="0"/>
                    <a:pt x="58225" y="0"/>
                  </a:cubicBezTo>
                  <a:lnTo>
                    <a:pt x="1491725" y="0"/>
                  </a:lnTo>
                  <a:cubicBezTo>
                    <a:pt x="1523882" y="0"/>
                    <a:pt x="1549950" y="26068"/>
                    <a:pt x="1549950" y="58225"/>
                  </a:cubicBezTo>
                  <a:lnTo>
                    <a:pt x="1549950" y="524025"/>
                  </a:lnTo>
                  <a:cubicBezTo>
                    <a:pt x="1549950" y="556182"/>
                    <a:pt x="1523882" y="582250"/>
                    <a:pt x="1491725" y="582250"/>
                  </a:cubicBezTo>
                  <a:lnTo>
                    <a:pt x="58225" y="582250"/>
                  </a:lnTo>
                  <a:cubicBezTo>
                    <a:pt x="26068" y="582250"/>
                    <a:pt x="0" y="556182"/>
                    <a:pt x="0" y="524025"/>
                  </a:cubicBezTo>
                  <a:lnTo>
                    <a:pt x="0" y="58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24" tIns="34834" rIns="43724" bIns="3483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 ОКАЗАНИИ УСЛУГИ</a:t>
              </a:r>
              <a:endParaRPr lang="ru-RU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8616837" y="5629616"/>
              <a:ext cx="2161064" cy="612790"/>
            </a:xfrm>
            <a:custGeom>
              <a:avLst/>
              <a:gdLst>
                <a:gd name="connsiteX0" fmla="*/ 0 w 1239960"/>
                <a:gd name="connsiteY0" fmla="*/ 58225 h 582250"/>
                <a:gd name="connsiteX1" fmla="*/ 58225 w 1239960"/>
                <a:gd name="connsiteY1" fmla="*/ 0 h 582250"/>
                <a:gd name="connsiteX2" fmla="*/ 1181735 w 1239960"/>
                <a:gd name="connsiteY2" fmla="*/ 0 h 582250"/>
                <a:gd name="connsiteX3" fmla="*/ 1239960 w 1239960"/>
                <a:gd name="connsiteY3" fmla="*/ 58225 h 582250"/>
                <a:gd name="connsiteX4" fmla="*/ 1239960 w 1239960"/>
                <a:gd name="connsiteY4" fmla="*/ 524025 h 582250"/>
                <a:gd name="connsiteX5" fmla="*/ 1181735 w 1239960"/>
                <a:gd name="connsiteY5" fmla="*/ 582250 h 582250"/>
                <a:gd name="connsiteX6" fmla="*/ 58225 w 1239960"/>
                <a:gd name="connsiteY6" fmla="*/ 582250 h 582250"/>
                <a:gd name="connsiteX7" fmla="*/ 0 w 1239960"/>
                <a:gd name="connsiteY7" fmla="*/ 524025 h 582250"/>
                <a:gd name="connsiteX8" fmla="*/ 0 w 1239960"/>
                <a:gd name="connsiteY8" fmla="*/ 58225 h 5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9960" h="582250">
                  <a:moveTo>
                    <a:pt x="0" y="58225"/>
                  </a:moveTo>
                  <a:cubicBezTo>
                    <a:pt x="0" y="26068"/>
                    <a:pt x="26068" y="0"/>
                    <a:pt x="58225" y="0"/>
                  </a:cubicBezTo>
                  <a:lnTo>
                    <a:pt x="1181735" y="0"/>
                  </a:lnTo>
                  <a:cubicBezTo>
                    <a:pt x="1213892" y="0"/>
                    <a:pt x="1239960" y="26068"/>
                    <a:pt x="1239960" y="58225"/>
                  </a:cubicBezTo>
                  <a:lnTo>
                    <a:pt x="1239960" y="524025"/>
                  </a:lnTo>
                  <a:cubicBezTo>
                    <a:pt x="1239960" y="556182"/>
                    <a:pt x="1213892" y="582250"/>
                    <a:pt x="1181735" y="582250"/>
                  </a:cubicBezTo>
                  <a:lnTo>
                    <a:pt x="58225" y="582250"/>
                  </a:lnTo>
                  <a:cubicBezTo>
                    <a:pt x="26068" y="582250"/>
                    <a:pt x="0" y="556182"/>
                    <a:pt x="0" y="524025"/>
                  </a:cubicBezTo>
                  <a:lnTo>
                    <a:pt x="0" y="582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009" tIns="31024" rIns="38009" bIns="3102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 Место оказания услуги</a:t>
              </a:r>
              <a:endParaRPr lang="ru-RU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03944" y="3871532"/>
              <a:ext cx="1052766" cy="349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ЭРДБ</a:t>
              </a:r>
              <a:endPara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5691" y="4490377"/>
              <a:ext cx="1451610" cy="349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РБиЖФВ</a:t>
              </a:r>
              <a:endPara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04602" y="2066135"/>
              <a:ext cx="923861" cy="349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РПН</a:t>
              </a:r>
              <a:endPara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84248" y="5125521"/>
              <a:ext cx="2382750" cy="349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ИС «</a:t>
              </a:r>
              <a:r>
                <a: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Saqtandyrý</a:t>
              </a:r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endPara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9962" y="2499583"/>
              <a:ext cx="3291324" cy="698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Вручную в ИС по перечню согласно приложению 3 приказа 626</a:t>
              </a:r>
              <a:endPara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36965" y="3237673"/>
              <a:ext cx="3508005" cy="349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Вручную по кодам МКБ-10</a:t>
              </a:r>
              <a:endPara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005943" y="1907456"/>
              <a:ext cx="14548" cy="347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8436429" y="1907456"/>
              <a:ext cx="0" cy="41832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813663" y="2373086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3813663" y="2946231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3819571" y="3529507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3813663" y="4071123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3816192" y="4756211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3824831" y="5382786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8441870" y="2288193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8446357" y="2918695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8441870" y="3500120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8424556" y="4047239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8446357" y="4718066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8436429" y="6085420"/>
              <a:ext cx="192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олилиния 42"/>
          <p:cNvSpPr/>
          <p:nvPr/>
        </p:nvSpPr>
        <p:spPr>
          <a:xfrm>
            <a:off x="8628437" y="1709151"/>
            <a:ext cx="2251098" cy="52753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Возраст и пол пациента</a:t>
            </a:r>
            <a:endParaRPr lang="ru-RU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8634585" y="2363499"/>
            <a:ext cx="2256145" cy="496395"/>
          </a:xfrm>
          <a:custGeom>
            <a:avLst/>
            <a:gdLst>
              <a:gd name="connsiteX0" fmla="*/ 0 w 1418280"/>
              <a:gd name="connsiteY0" fmla="*/ 55981 h 559807"/>
              <a:gd name="connsiteX1" fmla="*/ 55981 w 1418280"/>
              <a:gd name="connsiteY1" fmla="*/ 0 h 559807"/>
              <a:gd name="connsiteX2" fmla="*/ 1362299 w 1418280"/>
              <a:gd name="connsiteY2" fmla="*/ 0 h 559807"/>
              <a:gd name="connsiteX3" fmla="*/ 1418280 w 1418280"/>
              <a:gd name="connsiteY3" fmla="*/ 55981 h 559807"/>
              <a:gd name="connsiteX4" fmla="*/ 1418280 w 1418280"/>
              <a:gd name="connsiteY4" fmla="*/ 503826 h 559807"/>
              <a:gd name="connsiteX5" fmla="*/ 1362299 w 1418280"/>
              <a:gd name="connsiteY5" fmla="*/ 559807 h 559807"/>
              <a:gd name="connsiteX6" fmla="*/ 55981 w 1418280"/>
              <a:gd name="connsiteY6" fmla="*/ 559807 h 559807"/>
              <a:gd name="connsiteX7" fmla="*/ 0 w 1418280"/>
              <a:gd name="connsiteY7" fmla="*/ 503826 h 559807"/>
              <a:gd name="connsiteX8" fmla="*/ 0 w 1418280"/>
              <a:gd name="connsiteY8" fmla="*/ 55981 h 55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280" h="559807">
                <a:moveTo>
                  <a:pt x="0" y="55981"/>
                </a:moveTo>
                <a:cubicBezTo>
                  <a:pt x="0" y="25064"/>
                  <a:pt x="25064" y="0"/>
                  <a:pt x="55981" y="0"/>
                </a:cubicBezTo>
                <a:lnTo>
                  <a:pt x="1362299" y="0"/>
                </a:lnTo>
                <a:cubicBezTo>
                  <a:pt x="1393216" y="0"/>
                  <a:pt x="1418280" y="25064"/>
                  <a:pt x="1418280" y="55981"/>
                </a:cubicBezTo>
                <a:lnTo>
                  <a:pt x="1418280" y="503826"/>
                </a:lnTo>
                <a:cubicBezTo>
                  <a:pt x="1418280" y="534743"/>
                  <a:pt x="1393216" y="559807"/>
                  <a:pt x="1362299" y="559807"/>
                </a:cubicBezTo>
                <a:lnTo>
                  <a:pt x="55981" y="559807"/>
                </a:lnTo>
                <a:cubicBezTo>
                  <a:pt x="25064" y="559807"/>
                  <a:pt x="0" y="534743"/>
                  <a:pt x="0" y="503826"/>
                </a:cubicBezTo>
                <a:lnTo>
                  <a:pt x="0" y="5598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876" tIns="36716" rIns="46876" bIns="367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Повод обращения</a:t>
            </a:r>
            <a:endParaRPr lang="ru-RU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8635567" y="2989438"/>
            <a:ext cx="2251098" cy="458212"/>
          </a:xfrm>
          <a:custGeom>
            <a:avLst/>
            <a:gdLst>
              <a:gd name="connsiteX0" fmla="*/ 0 w 1415108"/>
              <a:gd name="connsiteY0" fmla="*/ 51578 h 515782"/>
              <a:gd name="connsiteX1" fmla="*/ 51578 w 1415108"/>
              <a:gd name="connsiteY1" fmla="*/ 0 h 515782"/>
              <a:gd name="connsiteX2" fmla="*/ 1363530 w 1415108"/>
              <a:gd name="connsiteY2" fmla="*/ 0 h 515782"/>
              <a:gd name="connsiteX3" fmla="*/ 1415108 w 1415108"/>
              <a:gd name="connsiteY3" fmla="*/ 51578 h 515782"/>
              <a:gd name="connsiteX4" fmla="*/ 1415108 w 1415108"/>
              <a:gd name="connsiteY4" fmla="*/ 464204 h 515782"/>
              <a:gd name="connsiteX5" fmla="*/ 1363530 w 1415108"/>
              <a:gd name="connsiteY5" fmla="*/ 515782 h 515782"/>
              <a:gd name="connsiteX6" fmla="*/ 51578 w 1415108"/>
              <a:gd name="connsiteY6" fmla="*/ 515782 h 515782"/>
              <a:gd name="connsiteX7" fmla="*/ 0 w 1415108"/>
              <a:gd name="connsiteY7" fmla="*/ 464204 h 515782"/>
              <a:gd name="connsiteX8" fmla="*/ 0 w 1415108"/>
              <a:gd name="connsiteY8" fmla="*/ 51578 h 51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5108" h="515782">
                <a:moveTo>
                  <a:pt x="0" y="51578"/>
                </a:moveTo>
                <a:cubicBezTo>
                  <a:pt x="0" y="23092"/>
                  <a:pt x="23092" y="0"/>
                  <a:pt x="51578" y="0"/>
                </a:cubicBezTo>
                <a:lnTo>
                  <a:pt x="1363530" y="0"/>
                </a:lnTo>
                <a:cubicBezTo>
                  <a:pt x="1392016" y="0"/>
                  <a:pt x="1415108" y="23092"/>
                  <a:pt x="1415108" y="51578"/>
                </a:cubicBezTo>
                <a:lnTo>
                  <a:pt x="1415108" y="464204"/>
                </a:lnTo>
                <a:cubicBezTo>
                  <a:pt x="1415108" y="492690"/>
                  <a:pt x="1392016" y="515782"/>
                  <a:pt x="1363530" y="515782"/>
                </a:cubicBezTo>
                <a:lnTo>
                  <a:pt x="51578" y="515782"/>
                </a:lnTo>
                <a:cubicBezTo>
                  <a:pt x="23092" y="515782"/>
                  <a:pt x="0" y="492690"/>
                  <a:pt x="0" y="464204"/>
                </a:cubicBezTo>
                <a:lnTo>
                  <a:pt x="0" y="51578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587" tIns="35427" rIns="45587" bIns="3542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Диагноз </a:t>
            </a:r>
            <a:endParaRPr lang="ru-RU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8628436" y="3581891"/>
            <a:ext cx="2245538" cy="500782"/>
          </a:xfrm>
          <a:custGeom>
            <a:avLst/>
            <a:gdLst>
              <a:gd name="connsiteX0" fmla="*/ 0 w 1411613"/>
              <a:gd name="connsiteY0" fmla="*/ 48210 h 482103"/>
              <a:gd name="connsiteX1" fmla="*/ 48210 w 1411613"/>
              <a:gd name="connsiteY1" fmla="*/ 0 h 482103"/>
              <a:gd name="connsiteX2" fmla="*/ 1363403 w 1411613"/>
              <a:gd name="connsiteY2" fmla="*/ 0 h 482103"/>
              <a:gd name="connsiteX3" fmla="*/ 1411613 w 1411613"/>
              <a:gd name="connsiteY3" fmla="*/ 48210 h 482103"/>
              <a:gd name="connsiteX4" fmla="*/ 1411613 w 1411613"/>
              <a:gd name="connsiteY4" fmla="*/ 433893 h 482103"/>
              <a:gd name="connsiteX5" fmla="*/ 1363403 w 1411613"/>
              <a:gd name="connsiteY5" fmla="*/ 482103 h 482103"/>
              <a:gd name="connsiteX6" fmla="*/ 48210 w 1411613"/>
              <a:gd name="connsiteY6" fmla="*/ 482103 h 482103"/>
              <a:gd name="connsiteX7" fmla="*/ 0 w 1411613"/>
              <a:gd name="connsiteY7" fmla="*/ 433893 h 482103"/>
              <a:gd name="connsiteX8" fmla="*/ 0 w 1411613"/>
              <a:gd name="connsiteY8" fmla="*/ 48210 h 4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1613" h="482103">
                <a:moveTo>
                  <a:pt x="0" y="48210"/>
                </a:moveTo>
                <a:cubicBezTo>
                  <a:pt x="0" y="21584"/>
                  <a:pt x="21584" y="0"/>
                  <a:pt x="48210" y="0"/>
                </a:cubicBezTo>
                <a:lnTo>
                  <a:pt x="1363403" y="0"/>
                </a:lnTo>
                <a:cubicBezTo>
                  <a:pt x="1390029" y="0"/>
                  <a:pt x="1411613" y="21584"/>
                  <a:pt x="1411613" y="48210"/>
                </a:cubicBezTo>
                <a:lnTo>
                  <a:pt x="1411613" y="433893"/>
                </a:lnTo>
                <a:cubicBezTo>
                  <a:pt x="1411613" y="460519"/>
                  <a:pt x="1390029" y="482103"/>
                  <a:pt x="1363403" y="482103"/>
                </a:cubicBezTo>
                <a:lnTo>
                  <a:pt x="48210" y="482103"/>
                </a:lnTo>
                <a:cubicBezTo>
                  <a:pt x="21584" y="482103"/>
                  <a:pt x="0" y="460519"/>
                  <a:pt x="0" y="433893"/>
                </a:cubicBezTo>
                <a:lnTo>
                  <a:pt x="0" y="4821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790" tIns="31900" rIns="40790" bIns="319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Динамическое наблюдение</a:t>
            </a:r>
            <a:endParaRPr lang="ru-RU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8640241" y="4255558"/>
            <a:ext cx="2245538" cy="500782"/>
          </a:xfrm>
          <a:custGeom>
            <a:avLst/>
            <a:gdLst>
              <a:gd name="connsiteX0" fmla="*/ 0 w 1411613"/>
              <a:gd name="connsiteY0" fmla="*/ 48210 h 482103"/>
              <a:gd name="connsiteX1" fmla="*/ 48210 w 1411613"/>
              <a:gd name="connsiteY1" fmla="*/ 0 h 482103"/>
              <a:gd name="connsiteX2" fmla="*/ 1363403 w 1411613"/>
              <a:gd name="connsiteY2" fmla="*/ 0 h 482103"/>
              <a:gd name="connsiteX3" fmla="*/ 1411613 w 1411613"/>
              <a:gd name="connsiteY3" fmla="*/ 48210 h 482103"/>
              <a:gd name="connsiteX4" fmla="*/ 1411613 w 1411613"/>
              <a:gd name="connsiteY4" fmla="*/ 433893 h 482103"/>
              <a:gd name="connsiteX5" fmla="*/ 1363403 w 1411613"/>
              <a:gd name="connsiteY5" fmla="*/ 482103 h 482103"/>
              <a:gd name="connsiteX6" fmla="*/ 48210 w 1411613"/>
              <a:gd name="connsiteY6" fmla="*/ 482103 h 482103"/>
              <a:gd name="connsiteX7" fmla="*/ 0 w 1411613"/>
              <a:gd name="connsiteY7" fmla="*/ 433893 h 482103"/>
              <a:gd name="connsiteX8" fmla="*/ 0 w 1411613"/>
              <a:gd name="connsiteY8" fmla="*/ 48210 h 4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1613" h="482103">
                <a:moveTo>
                  <a:pt x="0" y="48210"/>
                </a:moveTo>
                <a:cubicBezTo>
                  <a:pt x="0" y="21584"/>
                  <a:pt x="21584" y="0"/>
                  <a:pt x="48210" y="0"/>
                </a:cubicBezTo>
                <a:lnTo>
                  <a:pt x="1363403" y="0"/>
                </a:lnTo>
                <a:cubicBezTo>
                  <a:pt x="1390029" y="0"/>
                  <a:pt x="1411613" y="21584"/>
                  <a:pt x="1411613" y="48210"/>
                </a:cubicBezTo>
                <a:lnTo>
                  <a:pt x="1411613" y="433893"/>
                </a:lnTo>
                <a:cubicBezTo>
                  <a:pt x="1411613" y="460519"/>
                  <a:pt x="1390029" y="482103"/>
                  <a:pt x="1363403" y="482103"/>
                </a:cubicBezTo>
                <a:lnTo>
                  <a:pt x="48210" y="482103"/>
                </a:lnTo>
                <a:cubicBezTo>
                  <a:pt x="21584" y="482103"/>
                  <a:pt x="0" y="460519"/>
                  <a:pt x="0" y="433893"/>
                </a:cubicBezTo>
                <a:lnTo>
                  <a:pt x="0" y="4821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80" tIns="29360" rIns="36980" bIns="293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Наблюдение по беременности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8617266" y="4865010"/>
            <a:ext cx="2245538" cy="500782"/>
          </a:xfrm>
          <a:custGeom>
            <a:avLst/>
            <a:gdLst>
              <a:gd name="connsiteX0" fmla="*/ 0 w 1411613"/>
              <a:gd name="connsiteY0" fmla="*/ 48210 h 482103"/>
              <a:gd name="connsiteX1" fmla="*/ 48210 w 1411613"/>
              <a:gd name="connsiteY1" fmla="*/ 0 h 482103"/>
              <a:gd name="connsiteX2" fmla="*/ 1363403 w 1411613"/>
              <a:gd name="connsiteY2" fmla="*/ 0 h 482103"/>
              <a:gd name="connsiteX3" fmla="*/ 1411613 w 1411613"/>
              <a:gd name="connsiteY3" fmla="*/ 48210 h 482103"/>
              <a:gd name="connsiteX4" fmla="*/ 1411613 w 1411613"/>
              <a:gd name="connsiteY4" fmla="*/ 433893 h 482103"/>
              <a:gd name="connsiteX5" fmla="*/ 1363403 w 1411613"/>
              <a:gd name="connsiteY5" fmla="*/ 482103 h 482103"/>
              <a:gd name="connsiteX6" fmla="*/ 48210 w 1411613"/>
              <a:gd name="connsiteY6" fmla="*/ 482103 h 482103"/>
              <a:gd name="connsiteX7" fmla="*/ 0 w 1411613"/>
              <a:gd name="connsiteY7" fmla="*/ 433893 h 482103"/>
              <a:gd name="connsiteX8" fmla="*/ 0 w 1411613"/>
              <a:gd name="connsiteY8" fmla="*/ 48210 h 4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1613" h="482103">
                <a:moveTo>
                  <a:pt x="0" y="48210"/>
                </a:moveTo>
                <a:cubicBezTo>
                  <a:pt x="0" y="21584"/>
                  <a:pt x="21584" y="0"/>
                  <a:pt x="48210" y="0"/>
                </a:cubicBezTo>
                <a:lnTo>
                  <a:pt x="1363403" y="0"/>
                </a:lnTo>
                <a:cubicBezTo>
                  <a:pt x="1390029" y="0"/>
                  <a:pt x="1411613" y="21584"/>
                  <a:pt x="1411613" y="48210"/>
                </a:cubicBezTo>
                <a:lnTo>
                  <a:pt x="1411613" y="433893"/>
                </a:lnTo>
                <a:cubicBezTo>
                  <a:pt x="1411613" y="460519"/>
                  <a:pt x="1390029" y="482103"/>
                  <a:pt x="1363403" y="482103"/>
                </a:cubicBezTo>
                <a:lnTo>
                  <a:pt x="48210" y="482103"/>
                </a:lnTo>
                <a:cubicBezTo>
                  <a:pt x="21584" y="482103"/>
                  <a:pt x="0" y="460519"/>
                  <a:pt x="0" y="433893"/>
                </a:cubicBezTo>
                <a:lnTo>
                  <a:pt x="0" y="4821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80" tIns="29360" rIns="36980" bIns="293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Статус страхования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8437120" y="5145751"/>
            <a:ext cx="2032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13536" y="5556835"/>
            <a:ext cx="3479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Вручную в ИС согласно справочнику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2242" y="6065566"/>
            <a:ext cx="1147809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7 полей только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поля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вносятся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вручную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все остальные данные определяются </a:t>
            </a:r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АВТОМАТИЧЕСКИ</a:t>
            </a:r>
            <a:endParaRPr lang="ru-RU" sz="20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2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160562" y="-1624718"/>
            <a:ext cx="12318381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 не застрахован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ОПРЕДЕЛЕНИЯ ПАКЕТОВ ГОБМП/ОСМС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373470" y="5421401"/>
            <a:ext cx="3178206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Диагноз: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M88.8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65824" y="4896442"/>
            <a:ext cx="3175283" cy="427911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1.Повод: Скрининг (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профосмотр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363604" y="5920046"/>
            <a:ext cx="3141216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Место оказания: В поликлинике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56206" y="6389023"/>
            <a:ext cx="3148614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Услуга: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B01.003.001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7489915" y="5048676"/>
            <a:ext cx="3249227" cy="1447060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финансирования: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ГОБМП-3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пилотном режиме)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Платно для не </a:t>
            </a:r>
            <a:r>
              <a:rPr lang="ru-RU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застрахованных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января 2020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4094126" y="5164999"/>
            <a:ext cx="2769833" cy="91440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 не застрахован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419192" y="1246194"/>
            <a:ext cx="3178206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Диагноз: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I11.9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14753" y="766047"/>
            <a:ext cx="3203359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1.Повод: </a:t>
            </a:r>
            <a:r>
              <a:rPr lang="ru-RU" sz="12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Острая травма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Травмпункт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АПО) 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431065" y="1747685"/>
            <a:ext cx="3141216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Место оказания: </a:t>
            </a:r>
            <a:r>
              <a:rPr lang="ru-RU" sz="1200" kern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Травм.пункт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423667" y="2238487"/>
            <a:ext cx="3148614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Услуга: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B01.069.001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7488778" y="1080752"/>
            <a:ext cx="3249227" cy="1447060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финансирования: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ГОБМП-1 (в пилотном режиме)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ГОБМП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1 января 2020 года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4094126" y="1347082"/>
            <a:ext cx="2769833" cy="91440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368924" y="3383092"/>
            <a:ext cx="3139595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Диагноз: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E11.9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358126" y="2961282"/>
            <a:ext cx="3152172" cy="355259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1.Повод: Стоматологическая помощь 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367303" y="3895291"/>
            <a:ext cx="3141216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Место оказания: В поликлинике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363604" y="4380199"/>
            <a:ext cx="3148614" cy="401597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Услуга: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D99.793.037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7488777" y="2849828"/>
            <a:ext cx="3249227" cy="1447060"/>
          </a:xfrm>
          <a:custGeom>
            <a:avLst/>
            <a:gdLst>
              <a:gd name="connsiteX0" fmla="*/ 0 w 1438799"/>
              <a:gd name="connsiteY0" fmla="*/ 58225 h 582250"/>
              <a:gd name="connsiteX1" fmla="*/ 58225 w 1438799"/>
              <a:gd name="connsiteY1" fmla="*/ 0 h 582250"/>
              <a:gd name="connsiteX2" fmla="*/ 1380574 w 1438799"/>
              <a:gd name="connsiteY2" fmla="*/ 0 h 582250"/>
              <a:gd name="connsiteX3" fmla="*/ 1438799 w 1438799"/>
              <a:gd name="connsiteY3" fmla="*/ 58225 h 582250"/>
              <a:gd name="connsiteX4" fmla="*/ 1438799 w 1438799"/>
              <a:gd name="connsiteY4" fmla="*/ 524025 h 582250"/>
              <a:gd name="connsiteX5" fmla="*/ 1380574 w 1438799"/>
              <a:gd name="connsiteY5" fmla="*/ 582250 h 582250"/>
              <a:gd name="connsiteX6" fmla="*/ 58225 w 1438799"/>
              <a:gd name="connsiteY6" fmla="*/ 582250 h 582250"/>
              <a:gd name="connsiteX7" fmla="*/ 0 w 1438799"/>
              <a:gd name="connsiteY7" fmla="*/ 524025 h 582250"/>
              <a:gd name="connsiteX8" fmla="*/ 0 w 1438799"/>
              <a:gd name="connsiteY8" fmla="*/ 58225 h 5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799" h="582250">
                <a:moveTo>
                  <a:pt x="0" y="58225"/>
                </a:moveTo>
                <a:cubicBezTo>
                  <a:pt x="0" y="26068"/>
                  <a:pt x="26068" y="0"/>
                  <a:pt x="58225" y="0"/>
                </a:cubicBezTo>
                <a:lnTo>
                  <a:pt x="1380574" y="0"/>
                </a:lnTo>
                <a:cubicBezTo>
                  <a:pt x="1412731" y="0"/>
                  <a:pt x="1438799" y="26068"/>
                  <a:pt x="1438799" y="58225"/>
                </a:cubicBezTo>
                <a:lnTo>
                  <a:pt x="1438799" y="524025"/>
                </a:lnTo>
                <a:cubicBezTo>
                  <a:pt x="1438799" y="556182"/>
                  <a:pt x="1412731" y="582250"/>
                  <a:pt x="1380574" y="582250"/>
                </a:cubicBezTo>
                <a:lnTo>
                  <a:pt x="58225" y="582250"/>
                </a:lnTo>
                <a:cubicBezTo>
                  <a:pt x="26068" y="582250"/>
                  <a:pt x="0" y="556182"/>
                  <a:pt x="0" y="524025"/>
                </a:cubicBezTo>
                <a:lnTo>
                  <a:pt x="0" y="58225"/>
                </a:lnTo>
                <a:close/>
              </a:path>
            </a:pathLst>
          </a:cu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534" tIns="37374" rIns="47534" bIns="3737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финансирования: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ГОБМП-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пилотном режиме)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ОСМС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января 2020 года</a:t>
            </a:r>
            <a:endPara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3997464" y="3216322"/>
            <a:ext cx="2769833" cy="91440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94126" y="3502706"/>
            <a:ext cx="220284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застрахован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6925" y="-33007"/>
            <a:ext cx="10740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ПОВОДЫ ОБРАЩЕНИЯ </a:t>
            </a:r>
            <a:b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(перечень согласно приложению 4 приказа 281 и приложению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приказа 626)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542" y="1480457"/>
            <a:ext cx="3944982" cy="2603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Острое заболевание (состояние)/ Обострение хронического заболевания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Подозрение на СЗЗ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Консультирование дистанционное по поводу заболевания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Актив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Медицинская реабилитация (3 этап)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Стоматологическая помощь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542" y="809897"/>
            <a:ext cx="3944982" cy="574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Заболевание</a:t>
            </a:r>
            <a:endParaRPr lang="ru-RU" sz="2400" b="1" dirty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5720" y="1480455"/>
            <a:ext cx="3696787" cy="4833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Обращение с профилактической целью (кроме скрининга)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Иммунопрофилактика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Скрининг (</a:t>
            </a:r>
            <a:r>
              <a:rPr lang="ru-RU" sz="1600" dirty="0" err="1" smtClean="0"/>
              <a:t>профосмотр</a:t>
            </a:r>
            <a:r>
              <a:rPr lang="ru-RU" sz="1600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Услуги по вопросам планирования семьи, безопасного прерывания беременности, охране репродуктивного здоровья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Патронаж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Прием при антенатальном наблюдении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Прием при постнатальном наблюдением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Услуги по охране здоровья обучающихся (школьная медицина)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Мероприятия по здоровому образу жизни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Платные медосмотры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Стоматологические услуги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45720" y="809896"/>
            <a:ext cx="3696787" cy="574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Профилактика</a:t>
            </a:r>
            <a:endParaRPr lang="ru-RU" sz="2400" b="1" dirty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542" y="4850674"/>
            <a:ext cx="3944982" cy="1463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Острая травма (Травмпункт, АПО)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Последствия травмы (АПО)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2542" y="4180114"/>
            <a:ext cx="3944982" cy="574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Травма</a:t>
            </a:r>
            <a:endParaRPr lang="ru-RU" sz="2400" b="1" dirty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38599" y="1480457"/>
            <a:ext cx="3187337" cy="101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Динамическое наблюдение с хроническими заболеваниями (в том числе ПУЗ)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38599" y="809896"/>
            <a:ext cx="3187337" cy="574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Динамическое </a:t>
            </a:r>
            <a:r>
              <a:rPr lang="ru-RU" sz="2000" b="1" dirty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38599" y="3291831"/>
            <a:ext cx="3187337" cy="98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Медико-социальная поддержка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Психологическая поддержка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38599" y="2621271"/>
            <a:ext cx="3187337" cy="574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Медико-социальные </a:t>
            </a:r>
            <a:r>
              <a:rPr lang="ru-RU" sz="2000" b="1" dirty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38599" y="5042256"/>
            <a:ext cx="3187337" cy="127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Оформление документов на МСЭ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Выписка рецептов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Административный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38599" y="4371696"/>
            <a:ext cx="3187337" cy="574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C4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Административный</a:t>
            </a:r>
            <a:endParaRPr lang="ru-RU" sz="2000" b="1" dirty="0">
              <a:solidFill>
                <a:srgbClr val="2C4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7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ВИДА КДУ вне КПН в ИС «Единая платежная система»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6" y="1929495"/>
            <a:ext cx="11091485" cy="25983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8111" y="845536"/>
            <a:ext cx="650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дополнительной услуги = виду основной услуги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8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-28576" y="0"/>
            <a:ext cx="1222057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2220576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90472"/>
          <a:stretch/>
        </p:blipFill>
        <p:spPr>
          <a:xfrm>
            <a:off x="0" y="0"/>
            <a:ext cx="12192000" cy="580319"/>
          </a:xfrm>
          <a:prstGeom prst="rect">
            <a:avLst/>
          </a:prstGeom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9237133" y="6401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6039" y="103182"/>
            <a:ext cx="107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ВИДА КДУ вне КПН в ИС «Единая платежная система»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4" y="690423"/>
            <a:ext cx="9644306" cy="5477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3972" y="6167576"/>
            <a:ext cx="1072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дополнительной услуги = виду основной услуги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25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984</Words>
  <Application>Microsoft Office PowerPoint</Application>
  <PresentationFormat>Широкоэкранный</PresentationFormat>
  <Paragraphs>166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Segoe UI Semibold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Магжан Бекмагамбетов</dc:creator>
  <cp:lastModifiedBy>Акмарал Сапарбек</cp:lastModifiedBy>
  <cp:revision>71</cp:revision>
  <dcterms:created xsi:type="dcterms:W3CDTF">2019-10-01T06:08:20Z</dcterms:created>
  <dcterms:modified xsi:type="dcterms:W3CDTF">2019-12-03T06:50:03Z</dcterms:modified>
</cp:coreProperties>
</file>