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9"/>
  </p:notesMasterIdLst>
  <p:sldIdLst>
    <p:sldId id="605" r:id="rId2"/>
    <p:sldId id="1628" r:id="rId3"/>
    <p:sldId id="287" r:id="rId4"/>
    <p:sldId id="286" r:id="rId5"/>
    <p:sldId id="285" r:id="rId6"/>
    <p:sldId id="288" r:id="rId7"/>
    <p:sldId id="390" r:id="rId8"/>
    <p:sldId id="1096" r:id="rId9"/>
    <p:sldId id="1631" r:id="rId10"/>
    <p:sldId id="1630" r:id="rId11"/>
    <p:sldId id="1629" r:id="rId12"/>
    <p:sldId id="271" r:id="rId13"/>
    <p:sldId id="1173" r:id="rId14"/>
    <p:sldId id="262" r:id="rId15"/>
    <p:sldId id="261" r:id="rId16"/>
    <p:sldId id="392" r:id="rId17"/>
    <p:sldId id="52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20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1" autoAdjust="0"/>
    <p:restoredTop sz="94152" autoAdjust="0"/>
  </p:normalViewPr>
  <p:slideViewPr>
    <p:cSldViewPr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d_06\Desktop\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rad_06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295870830756091"/>
          <c:y val="4.8707270004584829E-2"/>
          <c:w val="0.54704129169243909"/>
          <c:h val="0.898157526354049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Абсолютные цифры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hade val="25000"/>
                    <a:satMod val="250000"/>
                  </a:schemeClr>
                </a:gs>
                <a:gs pos="68000">
                  <a:schemeClr val="accent1">
                    <a:tint val="86000"/>
                    <a:satMod val="115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rgbClr r="0" g="0" b="0">
                  <a:shade val="9000"/>
                  <a:satMod val="105000"/>
                  <a:alpha val="48000"/>
                </a:sc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5B33-4089-BC33-404A777D6B0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B33-4089-BC33-404A777D6B03}"/>
              </c:ext>
            </c:extLst>
          </c:dPt>
          <c:dLbls>
            <c:dLbl>
              <c:idx val="0"/>
              <c:layout>
                <c:manualLayout>
                  <c:x val="-0.10474170377075015"/>
                  <c:y val="0.131995462053479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33-4089-BC33-404A777D6B03}"/>
                </c:ext>
              </c:extLst>
            </c:dLbl>
            <c:dLbl>
              <c:idx val="1"/>
              <c:layout>
                <c:manualLayout>
                  <c:x val="-0.26519972206222525"/>
                  <c:y val="0.172125722280024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33-4089-BC33-404A777D6B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Рак щитовидной железы (РЩЖ)</c:v>
                </c:pt>
                <c:pt idx="1">
                  <c:v>Диффузно-токсический зоб (ДТЗ)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687</c:v>
                </c:pt>
                <c:pt idx="1">
                  <c:v>3570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33-4089-BC33-404A777D6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777711"/>
        <c:axId val="2063379983"/>
      </c:barChart>
      <c:catAx>
        <c:axId val="358777711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63379983"/>
        <c:crosses val="autoZero"/>
        <c:auto val="1"/>
        <c:lblAlgn val="ctr"/>
        <c:lblOffset val="100"/>
        <c:noMultiLvlLbl val="0"/>
      </c:catAx>
      <c:valAx>
        <c:axId val="2063379983"/>
        <c:scaling>
          <c:orientation val="minMax"/>
          <c:max val="4000"/>
          <c:min val="100"/>
        </c:scaling>
        <c:delete val="1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58777711"/>
        <c:crossesAt val="1"/>
        <c:crossBetween val="between"/>
        <c:minorUnit val="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установлен диагноз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Лист1!$A$7:$A$9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Лист1!$B$7:$B$9</c:f>
              <c:numCache>
                <c:formatCode>General</c:formatCode>
                <c:ptCount val="3"/>
                <c:pt idx="0">
                  <c:v>99</c:v>
                </c:pt>
                <c:pt idx="1">
                  <c:v>87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9-4BAB-8BE0-EA7367938BAF}"/>
            </c:ext>
          </c:extLst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Лист1!$A$7:$A$9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Лист1!$C$7:$C$9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F9-4BAB-8BE0-EA7367938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0808496"/>
        <c:axId val="2107825136"/>
      </c:barChart>
      <c:catAx>
        <c:axId val="206080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07825136"/>
        <c:crosses val="autoZero"/>
        <c:auto val="1"/>
        <c:lblAlgn val="ctr"/>
        <c:lblOffset val="100"/>
        <c:noMultiLvlLbl val="0"/>
      </c:catAx>
      <c:valAx>
        <c:axId val="2107825136"/>
        <c:scaling>
          <c:orientation val="minMax"/>
          <c:max val="1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080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Лист2!$A$1:$A$17</cx:f>
        <cx:lvl ptCount="17">
          <cx:pt idx="0">Акмолинская</cx:pt>
          <cx:pt idx="1">Актюбинская</cx:pt>
          <cx:pt idx="2">Алматинская</cx:pt>
          <cx:pt idx="3">Атырауская</cx:pt>
          <cx:pt idx="4">ВКО</cx:pt>
          <cx:pt idx="5">Жамбылская</cx:pt>
          <cx:pt idx="6">ЗКО </cx:pt>
          <cx:pt idx="7">Карагандинская</cx:pt>
          <cx:pt idx="8">Кызылординская</cx:pt>
          <cx:pt idx="9">Костанайская </cx:pt>
          <cx:pt idx="10">Мангыстауская </cx:pt>
          <cx:pt idx="11">Павлодарская</cx:pt>
          <cx:pt idx="12">СКО</cx:pt>
          <cx:pt idx="13">Туркестанская</cx:pt>
          <cx:pt idx="14">Г. Нур-Султан</cx:pt>
          <cx:pt idx="15">Г.Алматы</cx:pt>
          <cx:pt idx="16">г. Шымкент</cx:pt>
        </cx:lvl>
      </cx:strDim>
      <cx:numDim type="val">
        <cx:f>Лист2!$B$1:$B$17</cx:f>
        <cx:lvl ptCount="17" formatCode="Основной">
          <cx:pt idx="0">7</cx:pt>
          <cx:pt idx="1">3</cx:pt>
          <cx:pt idx="2">13</cx:pt>
          <cx:pt idx="3">3</cx:pt>
          <cx:pt idx="4">78</cx:pt>
          <cx:pt idx="5">5</cx:pt>
          <cx:pt idx="6">3</cx:pt>
          <cx:pt idx="7">8</cx:pt>
          <cx:pt idx="8">7</cx:pt>
          <cx:pt idx="9">9</cx:pt>
          <cx:pt idx="10">2</cx:pt>
          <cx:pt idx="11">11</cx:pt>
          <cx:pt idx="12">3</cx:pt>
          <cx:pt idx="13">3</cx:pt>
          <cx:pt idx="14">25</cx:pt>
          <cx:pt idx="15">33</cx:pt>
          <cx:pt idx="16">4</cx:pt>
        </cx:lvl>
      </cx:numDim>
    </cx:data>
  </cx:chartData>
  <cx:chart>
    <cx:plotArea>
      <cx:plotAreaRegion>
        <cx:series layoutId="clusteredColumn" uniqueId="{21A7F939-16E7-46AB-A952-652EF6F0F5E1}">
          <cx:spPr>
            <a:effectLst/>
          </cx:spPr>
          <cx:dataPt idx="0">
            <cx:spPr>
              <a:solidFill>
                <a:srgbClr val="70AD47">
                  <a:lumMod val="50000"/>
                </a:srgbClr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 sz="900" b="1" i="0" u="none" strike="noStrike" baseline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x:txPr>
          </cx:dataLabels>
          <cx:dataId val="0"/>
          <cx:layoutPr>
            <cx:aggregation/>
          </cx:layoutPr>
          <cx:axisId val="1"/>
        </cx:series>
        <cx:series layoutId="paretoLine" ownerIdx="0" uniqueId="{BEA218B5-21E3-448D-866C-9AB654307AC4}">
          <cx:spPr>
            <a:ln>
              <a:noFill/>
            </a:ln>
          </cx:spPr>
          <cx:axisId val="2"/>
        </cx:series>
      </cx:plotAreaRegion>
      <cx:axis id="0">
        <cx:catScaling gapWidth="0.0500000007"/>
        <cx:tickLabels/>
      </cx:axis>
      <cx:axis id="1">
        <cx:valScaling/>
        <cx:majorGridlines/>
        <cx:tickLabels/>
      </cx:axis>
      <cx:axis id="2" hidden="1">
        <cx:valScaling max="1" min="0"/>
        <cx:units unit="percentage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36522-D22A-426A-B918-8234D7B2793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3B669E-896A-45BB-AFD3-F2542DBFBC70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СВТ</a:t>
          </a:r>
        </a:p>
      </dgm:t>
    </dgm:pt>
    <dgm:pt modelId="{9B3938ED-F372-4148-A69B-29F662D2AE34}" type="parTrans" cxnId="{B3422092-CA3A-4087-9D93-CD7C55119ECE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B27FAAE6-4AFA-44FD-B1B5-A3961C92A2EC}" type="sibTrans" cxnId="{B3422092-CA3A-4087-9D93-CD7C55119ECE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23E67C1-2A19-4B04-ABF4-36E5BC97C63D}">
      <dgm:prSet phldrT="[Текст]" custT="1"/>
      <dgm:spPr>
        <a:solidFill>
          <a:srgbClr val="CCFF99"/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Диагностическая СВТ  </a:t>
          </a:r>
        </a:p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Диагностика прогрессирования опухолевого процесса</a:t>
          </a:r>
        </a:p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Контроль завершения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радиойдабляции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1AD3BC-D5EB-4463-A62A-3348C5DEDA9A}" type="parTrans" cxnId="{1CB38B96-99B8-4084-8900-3CA5CB899D4B}">
      <dgm:prSet custT="1"/>
      <dgm:spPr/>
      <dgm:t>
        <a:bodyPr/>
        <a:lstStyle/>
        <a:p>
          <a:endParaRPr lang="ru-RU" sz="1400">
            <a:solidFill>
              <a:srgbClr val="002060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2C5675D-653F-4617-9739-4F66BD7326AB}" type="sibTrans" cxnId="{1CB38B96-99B8-4084-8900-3CA5CB899D4B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D7CDDDB-F095-4F8C-B580-46C8DCD648A6}">
      <dgm:prSet phldrT="[Текст]" custT="1"/>
      <dgm:spPr>
        <a:solidFill>
          <a:srgbClr val="CCFFCC"/>
        </a:solidFill>
      </dgm:spPr>
      <dgm:t>
        <a:bodyPr/>
        <a:lstStyle/>
        <a:p>
          <a:r>
            <a: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курс РЙТ</a:t>
          </a:r>
        </a:p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Диагностика йод-позитивных очагов</a:t>
          </a:r>
        </a:p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Стадирование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CBA7288A-45C4-47EA-BF3A-4186B1A1C8A2}" type="parTrans" cxnId="{290045C1-3723-4642-B7A1-785C38D15453}">
      <dgm:prSet custT="1"/>
      <dgm:spPr/>
      <dgm:t>
        <a:bodyPr/>
        <a:lstStyle/>
        <a:p>
          <a:endParaRPr lang="ru-RU" sz="1100">
            <a:solidFill>
              <a:srgbClr val="002060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36F2528-7706-4899-A3D3-34CD559C28FA}" type="sibTrans" cxnId="{290045C1-3723-4642-B7A1-785C38D15453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55098FF-8016-4473-98AC-CBCD577112D4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период РЙТ </a:t>
          </a:r>
        </a:p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Оценка накопления </a:t>
          </a:r>
          <a:r>
            <a: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I-131</a:t>
          </a:r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патологических очагах </a:t>
          </a:r>
        </a:p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Динамика лечения</a:t>
          </a:r>
        </a:p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Диагностика </a:t>
          </a:r>
          <a:r>
            <a:rPr lang="ru-RU" sz="14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радиойодрезистентных</a:t>
          </a:r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форм</a:t>
          </a:r>
        </a:p>
        <a:p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6EA35-0DCB-4EAA-8E44-BB107B77750B}" type="parTrans" cxnId="{4F52D0B4-C441-488D-92F7-BAA9CCB37A89}">
      <dgm:prSet custT="1"/>
      <dgm:spPr/>
      <dgm:t>
        <a:bodyPr/>
        <a:lstStyle/>
        <a:p>
          <a:endParaRPr lang="ru-RU" sz="1200">
            <a:solidFill>
              <a:srgbClr val="002060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B21649D7-A46F-45DC-882E-50760FF3D607}" type="sibTrans" cxnId="{4F52D0B4-C441-488D-92F7-BAA9CCB37A89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162897BD-AEE6-4E2F-A4D0-308FCD14653F}" type="pres">
      <dgm:prSet presAssocID="{87936522-D22A-426A-B918-8234D7B279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CCCCE6D-5BE3-4BFA-AEC3-F30C190F2B65}" type="pres">
      <dgm:prSet presAssocID="{D63B669E-896A-45BB-AFD3-F2542DBFBC70}" presName="root1" presStyleCnt="0"/>
      <dgm:spPr/>
    </dgm:pt>
    <dgm:pt modelId="{5D549DD3-C298-4599-927F-13CB089FDB10}" type="pres">
      <dgm:prSet presAssocID="{D63B669E-896A-45BB-AFD3-F2542DBFBC70}" presName="LevelOneTextNode" presStyleLbl="node0" presStyleIdx="0" presStyleCnt="1" custLinFactX="-66202" custLinFactNeighborX="-100000" custLinFactNeighborY="500">
        <dgm:presLayoutVars>
          <dgm:chPref val="3"/>
        </dgm:presLayoutVars>
      </dgm:prSet>
      <dgm:spPr/>
    </dgm:pt>
    <dgm:pt modelId="{7043B9B9-142F-48CF-B20C-A6E170888AC8}" type="pres">
      <dgm:prSet presAssocID="{D63B669E-896A-45BB-AFD3-F2542DBFBC70}" presName="level2hierChild" presStyleCnt="0"/>
      <dgm:spPr/>
    </dgm:pt>
    <dgm:pt modelId="{6274B55D-1BD9-4872-9EAA-F6A6052F743D}" type="pres">
      <dgm:prSet presAssocID="{A81AD3BC-D5EB-4463-A62A-3348C5DEDA9A}" presName="conn2-1" presStyleLbl="parChTrans1D2" presStyleIdx="0" presStyleCnt="3"/>
      <dgm:spPr/>
    </dgm:pt>
    <dgm:pt modelId="{B5AEF6BD-D050-4C74-8810-5D00D09A1D26}" type="pres">
      <dgm:prSet presAssocID="{A81AD3BC-D5EB-4463-A62A-3348C5DEDA9A}" presName="connTx" presStyleLbl="parChTrans1D2" presStyleIdx="0" presStyleCnt="3"/>
      <dgm:spPr/>
    </dgm:pt>
    <dgm:pt modelId="{64C8C712-BAC5-4303-8564-F58D09C550BD}" type="pres">
      <dgm:prSet presAssocID="{323E67C1-2A19-4B04-ABF4-36E5BC97C63D}" presName="root2" presStyleCnt="0"/>
      <dgm:spPr/>
    </dgm:pt>
    <dgm:pt modelId="{0C295659-47C2-42E9-824D-917505D4F870}" type="pres">
      <dgm:prSet presAssocID="{323E67C1-2A19-4B04-ABF4-36E5BC97C63D}" presName="LevelTwoTextNode" presStyleLbl="node2" presStyleIdx="0" presStyleCnt="3" custScaleX="123728" custScaleY="156014" custLinFactNeighborX="-46956" custLinFactNeighborY="-456">
        <dgm:presLayoutVars>
          <dgm:chPref val="3"/>
        </dgm:presLayoutVars>
      </dgm:prSet>
      <dgm:spPr/>
    </dgm:pt>
    <dgm:pt modelId="{88F66EF0-74A5-42ED-A7C7-B7C76A93162C}" type="pres">
      <dgm:prSet presAssocID="{323E67C1-2A19-4B04-ABF4-36E5BC97C63D}" presName="level3hierChild" presStyleCnt="0"/>
      <dgm:spPr/>
    </dgm:pt>
    <dgm:pt modelId="{8115669B-D825-4F22-B371-54E8120C785B}" type="pres">
      <dgm:prSet presAssocID="{CBA7288A-45C4-47EA-BF3A-4186B1A1C8A2}" presName="conn2-1" presStyleLbl="parChTrans1D2" presStyleIdx="1" presStyleCnt="3"/>
      <dgm:spPr/>
    </dgm:pt>
    <dgm:pt modelId="{FD7A34A4-7EA6-44C5-AD36-FCF4F2818FD7}" type="pres">
      <dgm:prSet presAssocID="{CBA7288A-45C4-47EA-BF3A-4186B1A1C8A2}" presName="connTx" presStyleLbl="parChTrans1D2" presStyleIdx="1" presStyleCnt="3"/>
      <dgm:spPr/>
    </dgm:pt>
    <dgm:pt modelId="{DD56C363-D5F9-48A3-B662-42AF424DA601}" type="pres">
      <dgm:prSet presAssocID="{3D7CDDDB-F095-4F8C-B580-46C8DCD648A6}" presName="root2" presStyleCnt="0"/>
      <dgm:spPr/>
    </dgm:pt>
    <dgm:pt modelId="{5AE53740-587E-43C0-9959-2B25DA0F162D}" type="pres">
      <dgm:prSet presAssocID="{3D7CDDDB-F095-4F8C-B580-46C8DCD648A6}" presName="LevelTwoTextNode" presStyleLbl="node2" presStyleIdx="1" presStyleCnt="3" custScaleX="123728" custScaleY="116145" custLinFactNeighborX="-46036" custLinFactNeighborY="6593">
        <dgm:presLayoutVars>
          <dgm:chPref val="3"/>
        </dgm:presLayoutVars>
      </dgm:prSet>
      <dgm:spPr/>
    </dgm:pt>
    <dgm:pt modelId="{2E36E458-5AA2-4AC7-BFB6-6F9BB50DCDBE}" type="pres">
      <dgm:prSet presAssocID="{3D7CDDDB-F095-4F8C-B580-46C8DCD648A6}" presName="level3hierChild" presStyleCnt="0"/>
      <dgm:spPr/>
    </dgm:pt>
    <dgm:pt modelId="{0640CDAC-7854-485C-A140-54AF0E841386}" type="pres">
      <dgm:prSet presAssocID="{DB06EA35-0DCB-4EAA-8E44-BB107B77750B}" presName="conn2-1" presStyleLbl="parChTrans1D2" presStyleIdx="2" presStyleCnt="3"/>
      <dgm:spPr/>
    </dgm:pt>
    <dgm:pt modelId="{383CA4F1-BA7C-4F33-B399-9D538B53D0BC}" type="pres">
      <dgm:prSet presAssocID="{DB06EA35-0DCB-4EAA-8E44-BB107B77750B}" presName="connTx" presStyleLbl="parChTrans1D2" presStyleIdx="2" presStyleCnt="3"/>
      <dgm:spPr/>
    </dgm:pt>
    <dgm:pt modelId="{613DA227-CA49-4D4A-B389-39E04BBF5100}" type="pres">
      <dgm:prSet presAssocID="{F55098FF-8016-4473-98AC-CBCD577112D4}" presName="root2" presStyleCnt="0"/>
      <dgm:spPr/>
    </dgm:pt>
    <dgm:pt modelId="{7AB21E2E-A26A-4FA3-BBD9-70DB037C1B5D}" type="pres">
      <dgm:prSet presAssocID="{F55098FF-8016-4473-98AC-CBCD577112D4}" presName="LevelTwoTextNode" presStyleLbl="node2" presStyleIdx="2" presStyleCnt="3" custScaleX="123728" custScaleY="166579" custLinFactNeighborX="-47166" custLinFactNeighborY="19304">
        <dgm:presLayoutVars>
          <dgm:chPref val="3"/>
        </dgm:presLayoutVars>
      </dgm:prSet>
      <dgm:spPr/>
    </dgm:pt>
    <dgm:pt modelId="{773A5654-4963-4903-8AEE-BE0E03EBE082}" type="pres">
      <dgm:prSet presAssocID="{F55098FF-8016-4473-98AC-CBCD577112D4}" presName="level3hierChild" presStyleCnt="0"/>
      <dgm:spPr/>
    </dgm:pt>
  </dgm:ptLst>
  <dgm:cxnLst>
    <dgm:cxn modelId="{AC4E9518-C880-4E03-8803-0BB52FF2384E}" type="presOf" srcId="{A81AD3BC-D5EB-4463-A62A-3348C5DEDA9A}" destId="{B5AEF6BD-D050-4C74-8810-5D00D09A1D26}" srcOrd="1" destOrd="0" presId="urn:microsoft.com/office/officeart/2008/layout/HorizontalMultiLevelHierarchy"/>
    <dgm:cxn modelId="{1C85585B-8326-4B72-BE6E-A8E045876DBF}" type="presOf" srcId="{DB06EA35-0DCB-4EAA-8E44-BB107B77750B}" destId="{0640CDAC-7854-485C-A140-54AF0E841386}" srcOrd="0" destOrd="0" presId="urn:microsoft.com/office/officeart/2008/layout/HorizontalMultiLevelHierarchy"/>
    <dgm:cxn modelId="{B016E148-4A2E-430C-962E-AFE36DD470B2}" type="presOf" srcId="{87936522-D22A-426A-B918-8234D7B27935}" destId="{162897BD-AEE6-4E2F-A4D0-308FCD14653F}" srcOrd="0" destOrd="0" presId="urn:microsoft.com/office/officeart/2008/layout/HorizontalMultiLevelHierarchy"/>
    <dgm:cxn modelId="{596DAF87-C147-486F-8433-9D44F8DDB6DB}" type="presOf" srcId="{CBA7288A-45C4-47EA-BF3A-4186B1A1C8A2}" destId="{8115669B-D825-4F22-B371-54E8120C785B}" srcOrd="0" destOrd="0" presId="urn:microsoft.com/office/officeart/2008/layout/HorizontalMultiLevelHierarchy"/>
    <dgm:cxn modelId="{1AAE8789-292B-4939-8577-7C7A2B6A505D}" type="presOf" srcId="{3D7CDDDB-F095-4F8C-B580-46C8DCD648A6}" destId="{5AE53740-587E-43C0-9959-2B25DA0F162D}" srcOrd="0" destOrd="0" presId="urn:microsoft.com/office/officeart/2008/layout/HorizontalMultiLevelHierarchy"/>
    <dgm:cxn modelId="{B3422092-CA3A-4087-9D93-CD7C55119ECE}" srcId="{87936522-D22A-426A-B918-8234D7B27935}" destId="{D63B669E-896A-45BB-AFD3-F2542DBFBC70}" srcOrd="0" destOrd="0" parTransId="{9B3938ED-F372-4148-A69B-29F662D2AE34}" sibTransId="{B27FAAE6-4AFA-44FD-B1B5-A3961C92A2EC}"/>
    <dgm:cxn modelId="{1CB38B96-99B8-4084-8900-3CA5CB899D4B}" srcId="{D63B669E-896A-45BB-AFD3-F2542DBFBC70}" destId="{323E67C1-2A19-4B04-ABF4-36E5BC97C63D}" srcOrd="0" destOrd="0" parTransId="{A81AD3BC-D5EB-4463-A62A-3348C5DEDA9A}" sibTransId="{62C5675D-653F-4617-9739-4F66BD7326AB}"/>
    <dgm:cxn modelId="{B92C4A9B-7A00-45AC-B33B-B69081F1BD41}" type="presOf" srcId="{A81AD3BC-D5EB-4463-A62A-3348C5DEDA9A}" destId="{6274B55D-1BD9-4872-9EAA-F6A6052F743D}" srcOrd="0" destOrd="0" presId="urn:microsoft.com/office/officeart/2008/layout/HorizontalMultiLevelHierarchy"/>
    <dgm:cxn modelId="{6D3AD8A6-2501-4435-9B6A-5122B97061CE}" type="presOf" srcId="{323E67C1-2A19-4B04-ABF4-36E5BC97C63D}" destId="{0C295659-47C2-42E9-824D-917505D4F870}" srcOrd="0" destOrd="0" presId="urn:microsoft.com/office/officeart/2008/layout/HorizontalMultiLevelHierarchy"/>
    <dgm:cxn modelId="{22867AA9-CEE8-4883-AAEF-D1E07AABDFA5}" type="presOf" srcId="{D63B669E-896A-45BB-AFD3-F2542DBFBC70}" destId="{5D549DD3-C298-4599-927F-13CB089FDB10}" srcOrd="0" destOrd="0" presId="urn:microsoft.com/office/officeart/2008/layout/HorizontalMultiLevelHierarchy"/>
    <dgm:cxn modelId="{29F06CAB-2544-45A2-B805-8F51867B8AAD}" type="presOf" srcId="{DB06EA35-0DCB-4EAA-8E44-BB107B77750B}" destId="{383CA4F1-BA7C-4F33-B399-9D538B53D0BC}" srcOrd="1" destOrd="0" presId="urn:microsoft.com/office/officeart/2008/layout/HorizontalMultiLevelHierarchy"/>
    <dgm:cxn modelId="{4F52D0B4-C441-488D-92F7-BAA9CCB37A89}" srcId="{D63B669E-896A-45BB-AFD3-F2542DBFBC70}" destId="{F55098FF-8016-4473-98AC-CBCD577112D4}" srcOrd="2" destOrd="0" parTransId="{DB06EA35-0DCB-4EAA-8E44-BB107B77750B}" sibTransId="{B21649D7-A46F-45DC-882E-50760FF3D607}"/>
    <dgm:cxn modelId="{290045C1-3723-4642-B7A1-785C38D15453}" srcId="{D63B669E-896A-45BB-AFD3-F2542DBFBC70}" destId="{3D7CDDDB-F095-4F8C-B580-46C8DCD648A6}" srcOrd="1" destOrd="0" parTransId="{CBA7288A-45C4-47EA-BF3A-4186B1A1C8A2}" sibTransId="{236F2528-7706-4899-A3D3-34CD559C28FA}"/>
    <dgm:cxn modelId="{240106E3-B536-427F-9B80-FF6882208363}" type="presOf" srcId="{F55098FF-8016-4473-98AC-CBCD577112D4}" destId="{7AB21E2E-A26A-4FA3-BBD9-70DB037C1B5D}" srcOrd="0" destOrd="0" presId="urn:microsoft.com/office/officeart/2008/layout/HorizontalMultiLevelHierarchy"/>
    <dgm:cxn modelId="{B52166E5-08FC-42E2-A125-6F4A01E24672}" type="presOf" srcId="{CBA7288A-45C4-47EA-BF3A-4186B1A1C8A2}" destId="{FD7A34A4-7EA6-44C5-AD36-FCF4F2818FD7}" srcOrd="1" destOrd="0" presId="urn:microsoft.com/office/officeart/2008/layout/HorizontalMultiLevelHierarchy"/>
    <dgm:cxn modelId="{5FDDF092-49A9-4A89-9B9C-1FC8513A3B47}" type="presParOf" srcId="{162897BD-AEE6-4E2F-A4D0-308FCD14653F}" destId="{ACCCCE6D-5BE3-4BFA-AEC3-F30C190F2B65}" srcOrd="0" destOrd="0" presId="urn:microsoft.com/office/officeart/2008/layout/HorizontalMultiLevelHierarchy"/>
    <dgm:cxn modelId="{C520F52E-FED0-4C8B-AE8B-2C37942D0F32}" type="presParOf" srcId="{ACCCCE6D-5BE3-4BFA-AEC3-F30C190F2B65}" destId="{5D549DD3-C298-4599-927F-13CB089FDB10}" srcOrd="0" destOrd="0" presId="urn:microsoft.com/office/officeart/2008/layout/HorizontalMultiLevelHierarchy"/>
    <dgm:cxn modelId="{F531C683-70F1-45A6-93E2-C2E2E5E78C7F}" type="presParOf" srcId="{ACCCCE6D-5BE3-4BFA-AEC3-F30C190F2B65}" destId="{7043B9B9-142F-48CF-B20C-A6E170888AC8}" srcOrd="1" destOrd="0" presId="urn:microsoft.com/office/officeart/2008/layout/HorizontalMultiLevelHierarchy"/>
    <dgm:cxn modelId="{06CDE7FE-7AEF-448C-8396-876F48CAF444}" type="presParOf" srcId="{7043B9B9-142F-48CF-B20C-A6E170888AC8}" destId="{6274B55D-1BD9-4872-9EAA-F6A6052F743D}" srcOrd="0" destOrd="0" presId="urn:microsoft.com/office/officeart/2008/layout/HorizontalMultiLevelHierarchy"/>
    <dgm:cxn modelId="{9E9E62F5-0EB6-46D9-9FAA-D11DDAA24C6E}" type="presParOf" srcId="{6274B55D-1BD9-4872-9EAA-F6A6052F743D}" destId="{B5AEF6BD-D050-4C74-8810-5D00D09A1D26}" srcOrd="0" destOrd="0" presId="urn:microsoft.com/office/officeart/2008/layout/HorizontalMultiLevelHierarchy"/>
    <dgm:cxn modelId="{4B831BDB-B599-477A-9D39-51A7FEF659A4}" type="presParOf" srcId="{7043B9B9-142F-48CF-B20C-A6E170888AC8}" destId="{64C8C712-BAC5-4303-8564-F58D09C550BD}" srcOrd="1" destOrd="0" presId="urn:microsoft.com/office/officeart/2008/layout/HorizontalMultiLevelHierarchy"/>
    <dgm:cxn modelId="{AE101559-F62D-4B79-A156-EB826F5EFDEF}" type="presParOf" srcId="{64C8C712-BAC5-4303-8564-F58D09C550BD}" destId="{0C295659-47C2-42E9-824D-917505D4F870}" srcOrd="0" destOrd="0" presId="urn:microsoft.com/office/officeart/2008/layout/HorizontalMultiLevelHierarchy"/>
    <dgm:cxn modelId="{E791B6E1-8A91-4209-9442-9E9616BE1BF5}" type="presParOf" srcId="{64C8C712-BAC5-4303-8564-F58D09C550BD}" destId="{88F66EF0-74A5-42ED-A7C7-B7C76A93162C}" srcOrd="1" destOrd="0" presId="urn:microsoft.com/office/officeart/2008/layout/HorizontalMultiLevelHierarchy"/>
    <dgm:cxn modelId="{B48BD48F-D644-4AE3-81DC-FF8AAB0BDB30}" type="presParOf" srcId="{7043B9B9-142F-48CF-B20C-A6E170888AC8}" destId="{8115669B-D825-4F22-B371-54E8120C785B}" srcOrd="2" destOrd="0" presId="urn:microsoft.com/office/officeart/2008/layout/HorizontalMultiLevelHierarchy"/>
    <dgm:cxn modelId="{6A5B5FEE-9320-4312-AA8F-5CB373CCF52F}" type="presParOf" srcId="{8115669B-D825-4F22-B371-54E8120C785B}" destId="{FD7A34A4-7EA6-44C5-AD36-FCF4F2818FD7}" srcOrd="0" destOrd="0" presId="urn:microsoft.com/office/officeart/2008/layout/HorizontalMultiLevelHierarchy"/>
    <dgm:cxn modelId="{55EEEF11-70E4-4BA2-838F-B07D69E37E86}" type="presParOf" srcId="{7043B9B9-142F-48CF-B20C-A6E170888AC8}" destId="{DD56C363-D5F9-48A3-B662-42AF424DA601}" srcOrd="3" destOrd="0" presId="urn:microsoft.com/office/officeart/2008/layout/HorizontalMultiLevelHierarchy"/>
    <dgm:cxn modelId="{662C09D0-1959-4EFB-B828-C2E6E9B2E216}" type="presParOf" srcId="{DD56C363-D5F9-48A3-B662-42AF424DA601}" destId="{5AE53740-587E-43C0-9959-2B25DA0F162D}" srcOrd="0" destOrd="0" presId="urn:microsoft.com/office/officeart/2008/layout/HorizontalMultiLevelHierarchy"/>
    <dgm:cxn modelId="{46DE0310-5043-445E-8C23-C4BF722F0C79}" type="presParOf" srcId="{DD56C363-D5F9-48A3-B662-42AF424DA601}" destId="{2E36E458-5AA2-4AC7-BFB6-6F9BB50DCDBE}" srcOrd="1" destOrd="0" presId="urn:microsoft.com/office/officeart/2008/layout/HorizontalMultiLevelHierarchy"/>
    <dgm:cxn modelId="{683BF2D0-FF46-4BDA-B767-40CA41EFB2FB}" type="presParOf" srcId="{7043B9B9-142F-48CF-B20C-A6E170888AC8}" destId="{0640CDAC-7854-485C-A140-54AF0E841386}" srcOrd="4" destOrd="0" presId="urn:microsoft.com/office/officeart/2008/layout/HorizontalMultiLevelHierarchy"/>
    <dgm:cxn modelId="{B2F147E5-F0E4-4CA2-97D1-8F3D32297EB8}" type="presParOf" srcId="{0640CDAC-7854-485C-A140-54AF0E841386}" destId="{383CA4F1-BA7C-4F33-B399-9D538B53D0BC}" srcOrd="0" destOrd="0" presId="urn:microsoft.com/office/officeart/2008/layout/HorizontalMultiLevelHierarchy"/>
    <dgm:cxn modelId="{AAA5D2DA-0C5B-45E4-B290-3A61031340E9}" type="presParOf" srcId="{7043B9B9-142F-48CF-B20C-A6E170888AC8}" destId="{613DA227-CA49-4D4A-B389-39E04BBF5100}" srcOrd="5" destOrd="0" presId="urn:microsoft.com/office/officeart/2008/layout/HorizontalMultiLevelHierarchy"/>
    <dgm:cxn modelId="{BEE74D7B-5BD8-4F8F-BA31-266FE1417014}" type="presParOf" srcId="{613DA227-CA49-4D4A-B389-39E04BBF5100}" destId="{7AB21E2E-A26A-4FA3-BBD9-70DB037C1B5D}" srcOrd="0" destOrd="0" presId="urn:microsoft.com/office/officeart/2008/layout/HorizontalMultiLevelHierarchy"/>
    <dgm:cxn modelId="{1F1BE8DD-8A24-4EE1-83F3-5B5F02D397BF}" type="presParOf" srcId="{613DA227-CA49-4D4A-B389-39E04BBF5100}" destId="{773A5654-4963-4903-8AEE-BE0E03EBE082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0CDAC-7854-485C-A140-54AF0E841386}">
      <dsp:nvSpPr>
        <dsp:cNvPr id="0" name=""/>
        <dsp:cNvSpPr/>
      </dsp:nvSpPr>
      <dsp:spPr>
        <a:xfrm>
          <a:off x="990270" y="2576224"/>
          <a:ext cx="751817" cy="1753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908" y="0"/>
              </a:lnTo>
              <a:lnTo>
                <a:pt x="375908" y="1753987"/>
              </a:lnTo>
              <a:lnTo>
                <a:pt x="751817" y="1753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rgbClr val="002060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318470" y="3405510"/>
        <a:ext cx="95416" cy="95416"/>
      </dsp:txXfrm>
    </dsp:sp>
    <dsp:sp modelId="{8115669B-D825-4F22-B371-54E8120C785B}">
      <dsp:nvSpPr>
        <dsp:cNvPr id="0" name=""/>
        <dsp:cNvSpPr/>
      </dsp:nvSpPr>
      <dsp:spPr>
        <a:xfrm>
          <a:off x="990270" y="2530504"/>
          <a:ext cx="787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979" y="45720"/>
              </a:lnTo>
              <a:lnTo>
                <a:pt x="393979" y="53479"/>
              </a:lnTo>
              <a:lnTo>
                <a:pt x="787959" y="534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rgbClr val="002060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364550" y="2556524"/>
        <a:ext cx="39399" cy="39399"/>
      </dsp:txXfrm>
    </dsp:sp>
    <dsp:sp modelId="{6274B55D-1BD9-4872-9EAA-F6A6052F743D}">
      <dsp:nvSpPr>
        <dsp:cNvPr id="0" name=""/>
        <dsp:cNvSpPr/>
      </dsp:nvSpPr>
      <dsp:spPr>
        <a:xfrm>
          <a:off x="990270" y="944478"/>
          <a:ext cx="758533" cy="1631746"/>
        </a:xfrm>
        <a:custGeom>
          <a:avLst/>
          <a:gdLst/>
          <a:ahLst/>
          <a:cxnLst/>
          <a:rect l="0" t="0" r="0" b="0"/>
          <a:pathLst>
            <a:path>
              <a:moveTo>
                <a:pt x="0" y="1631746"/>
              </a:moveTo>
              <a:lnTo>
                <a:pt x="379266" y="1631746"/>
              </a:lnTo>
              <a:lnTo>
                <a:pt x="379266" y="0"/>
              </a:lnTo>
              <a:lnTo>
                <a:pt x="7585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rgbClr val="002060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324551" y="1715365"/>
        <a:ext cx="89971" cy="89971"/>
      </dsp:txXfrm>
    </dsp:sp>
    <dsp:sp modelId="{5D549DD3-C298-4599-927F-13CB089FDB10}">
      <dsp:nvSpPr>
        <dsp:cNvPr id="0" name=""/>
        <dsp:cNvSpPr/>
      </dsp:nvSpPr>
      <dsp:spPr>
        <a:xfrm rot="16200000">
          <a:off x="-2063490" y="2088649"/>
          <a:ext cx="5132372" cy="975150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СВТ</a:t>
          </a:r>
        </a:p>
      </dsp:txBody>
      <dsp:txXfrm>
        <a:off x="-2063490" y="2088649"/>
        <a:ext cx="5132372" cy="975150"/>
      </dsp:txXfrm>
    </dsp:sp>
    <dsp:sp modelId="{0C295659-47C2-42E9-824D-917505D4F870}">
      <dsp:nvSpPr>
        <dsp:cNvPr id="0" name=""/>
        <dsp:cNvSpPr/>
      </dsp:nvSpPr>
      <dsp:spPr>
        <a:xfrm>
          <a:off x="1748804" y="183792"/>
          <a:ext cx="3957433" cy="1521371"/>
        </a:xfrm>
        <a:prstGeom prst="rect">
          <a:avLst/>
        </a:prstGeom>
        <a:solidFill>
          <a:srgbClr val="CCFF99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Диагностическая СВТ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Диагностика прогрессирования опухолевого процесса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Контроль завершения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радиойдабляции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8804" y="183792"/>
        <a:ext cx="3957433" cy="1521371"/>
      </dsp:txXfrm>
    </dsp:sp>
    <dsp:sp modelId="{5AE53740-587E-43C0-9959-2B25DA0F162D}">
      <dsp:nvSpPr>
        <dsp:cNvPr id="0" name=""/>
        <dsp:cNvSpPr/>
      </dsp:nvSpPr>
      <dsp:spPr>
        <a:xfrm>
          <a:off x="1778230" y="2017690"/>
          <a:ext cx="3957433" cy="1132588"/>
        </a:xfrm>
        <a:prstGeom prst="rect">
          <a:avLst/>
        </a:prstGeom>
        <a:solidFill>
          <a:srgbClr val="CCFFCC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курс РЙТ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Диагностика йод-позитивных очагов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Стадирование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sp:txBody>
      <dsp:txXfrm>
        <a:off x="1778230" y="2017690"/>
        <a:ext cx="3957433" cy="1132588"/>
      </dsp:txXfrm>
    </dsp:sp>
    <dsp:sp modelId="{7AB21E2E-A26A-4FA3-BBD9-70DB037C1B5D}">
      <dsp:nvSpPr>
        <dsp:cNvPr id="0" name=""/>
        <dsp:cNvSpPr/>
      </dsp:nvSpPr>
      <dsp:spPr>
        <a:xfrm>
          <a:off x="1742087" y="3518014"/>
          <a:ext cx="3957433" cy="1624396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период РЙТ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Оценка накопления </a:t>
          </a:r>
          <a:r>
            <a:rPr lang="en-US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I-131</a:t>
          </a: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патологических очагах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Динамика лечения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Диагностика </a:t>
          </a:r>
          <a:r>
            <a:rPr lang="ru-RU" sz="14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радиойодрезистентных</a:t>
          </a: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форм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2087" y="3518014"/>
        <a:ext cx="3957433" cy="1624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1335-A1AE-4673-8A2C-603F223EDF8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01D08-E53D-4B31-81CF-BECF2735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47">
              <a:defRPr/>
            </a:pPr>
            <a:fld id="{4356D015-2D84-4B91-9A9E-718F28586CEB}" type="slidenum">
              <a:rPr lang="ru-RU">
                <a:solidFill>
                  <a:prstClr val="black"/>
                </a:solidFill>
                <a:latin typeface="Calibri"/>
              </a:rPr>
              <a:pPr defTabSz="1020647">
                <a:defRPr/>
              </a:pPr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87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5"/>
            <a:ext cx="7796030" cy="33111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3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60.png"/><Relationship Id="rId4" Type="http://schemas.microsoft.com/office/2014/relationships/chartEx" Target="../charts/chartEx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4131"/>
            <a:ext cx="9144000" cy="4860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776340" y="2470160"/>
            <a:ext cx="7494309" cy="15417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Внедрение </a:t>
            </a:r>
            <a:r>
              <a:rPr lang="ru-RU" sz="1800" b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радиойодтерапии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. Маршрут пациента, первые результаты лечения </a:t>
            </a:r>
            <a:r>
              <a:rPr lang="ru-RU" sz="18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и диагностики</a:t>
            </a:r>
            <a:endParaRPr lang="ru-RU" sz="1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1565713" y="2647515"/>
            <a:ext cx="5783157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1636414" y="3918975"/>
            <a:ext cx="5783156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 Box 3">
            <a:extLst>
              <a:ext uri="{FF2B5EF4-FFF2-40B4-BE49-F238E27FC236}">
                <a16:creationId xmlns:a16="http://schemas.microsoft.com/office/drawing/2014/main" id="{5199F12C-5F26-48D3-8FB8-E20B58AE7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18" y="1432226"/>
            <a:ext cx="72481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КГП на ПХВ «Центр ядерной медицины и онкологии» г. Семей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DAB8D2-69A3-4450-962A-FBD4268C0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237" y="845407"/>
            <a:ext cx="986764" cy="9968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0E9CB3-D68B-40D7-8495-276198397072}"/>
              </a:ext>
            </a:extLst>
          </p:cNvPr>
          <p:cNvSpPr/>
          <p:nvPr/>
        </p:nvSpPr>
        <p:spPr>
          <a:xfrm>
            <a:off x="7154452" y="4574648"/>
            <a:ext cx="1350370" cy="299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35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Белихина Т.И..</a:t>
            </a:r>
          </a:p>
        </p:txBody>
      </p:sp>
    </p:spTree>
    <p:extLst>
      <p:ext uri="{BB962C8B-B14F-4D97-AF65-F5344CB8AC3E}">
        <p14:creationId xmlns:p14="http://schemas.microsoft.com/office/powerpoint/2010/main" val="3769554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1ECAB-BA2E-46D4-87C2-442DA98A0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94093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радиойодтерапии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только после тотального или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околототального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удаления щитовидной железы, регионарных метастазов дифференцированного рака щитовидной железы через 3-4 недели, и/или после отмены тироксина за 3 недели или трийодтиронина – за 2 недели до лечения.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накопление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радиойода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обеспечивается правильной подготовкой и позволяет разрушить остаточную тиреоидную ткань, очаги опухоли и метастазы, не удаленные оперативным путем.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801E9D-9232-47D8-9F77-F6F12778ED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74908"/>
            <a:ext cx="8435280" cy="29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35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B6AE6-9EA7-4E89-B59F-550C9E38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лечением радиоактивным йодом :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0781C-DA33-4A27-85B7-9176C884B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диагностическое сканирование с 131I для определения расположения, объема и функциональной активности оставшейся ткани щитовидной железы (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накоплении в остатках ткани щитовидной железы более 20% от введенной диагностической активности через 24 часа необходимо решать вопрос о повторной операции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ультразвуковое исследование области шеи (брюшной полости и других органов по показаниям);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общий и биохимический анализ крови, определение ТТГ, свободного Т4,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тиреоглобулина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(ТГ), антител к ТГ;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рентгенография или компьютерная томография легких (костей скелета по показаниям).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05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14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к процедуре</a:t>
            </a:r>
            <a:endParaRPr lang="ru-RU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7863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Абсолютные противопоказания: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Беременность;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Лактация.</a:t>
            </a:r>
          </a:p>
          <a:p>
            <a:pPr>
              <a:spcBef>
                <a:spcPts val="0"/>
              </a:spcBef>
              <a:buNone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Относительные противопоказания: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Непереносимость йода;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тяжелое состояние больного, обусловленное сопутствующими заболеваниями (заболевания печени, почек, сопровождающиеся выраженным нарушением их функции);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и хроническая язвенная болезнь желудка и двенадцатиперстной кишки (фаза обострения);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формы диабета;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легких в активной фазе;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психические расстройства;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Истощенное состояние костного мозга;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ДТЗ в детском, юношеском возрасте;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размеры зоба с симптомами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сдавления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органов шеи и средостения;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активной аутоиммунной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офтальмопатии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(лечение РЙ можно проводить только под прикрытием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иммунносупрессивных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доз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преднизолона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AB0A6-5321-469E-AF33-E1E9C229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62643"/>
            <a:ext cx="8059158" cy="29789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15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Сцинтиграфия всего тела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C5751CE-583A-4526-9E86-0DAF3A818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95521"/>
              </p:ext>
            </p:extLst>
          </p:nvPr>
        </p:nvGraphicFramePr>
        <p:xfrm>
          <a:off x="300038" y="692696"/>
          <a:ext cx="8843962" cy="5142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25456C-CB9F-4B9E-ACA2-0CB05A75CA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638" y="4197355"/>
            <a:ext cx="2052376" cy="112047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60860D-F8EB-4098-8CEB-36F158D26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" y="3083117"/>
            <a:ext cx="1370834" cy="914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4D1292-22C9-4902-9670-3C297D5C5F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38" y="2917466"/>
            <a:ext cx="2052376" cy="119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9D8700-D1EA-4F21-AAE5-34D273FA93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38" y="1603324"/>
            <a:ext cx="2052376" cy="131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180728-1BA9-4805-9002-C5A57E7E19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0335" y="-26129"/>
            <a:ext cx="867254" cy="87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2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5482"/>
          </a:xfrm>
        </p:spPr>
        <p:txBody>
          <a:bodyPr>
            <a:noAutofit/>
          </a:bodyPr>
          <a:lstStyle/>
          <a:p>
            <a:pPr algn="ctr"/>
            <a:br>
              <a:rPr lang="ru-RU" altLang="sk-SK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sk-SK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сцинтиграфия </a:t>
            </a:r>
            <a:br>
              <a:rPr lang="ru-RU" altLang="sk-SK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sk-SK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тела с Натрия иодид I 131</a:t>
            </a:r>
            <a:endParaRPr lang="cs-CZ" altLang="sk-SK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D71B72-CAD3-4576-BEDA-530876D6F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0" y="1958689"/>
            <a:ext cx="4098260" cy="29406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E9E16F-B6E1-4B0B-BFC7-4F6ACD700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0" y="723515"/>
            <a:ext cx="4218760" cy="30243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4A9820-A332-461A-B0EB-357C15AC0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35886"/>
            <a:ext cx="3024338" cy="30243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130821-EE31-4EBC-9F1E-553AF5E92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0" y="75469"/>
            <a:ext cx="4115900" cy="29098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2A67AC-DAF6-4C00-81DD-B326CD388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87" y="1597442"/>
            <a:ext cx="4452241" cy="35617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FC81D8-2564-4267-AA72-0D97C573B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7" y="3423928"/>
            <a:ext cx="3774884" cy="3020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8A3330-CC47-434D-B0DF-D94E6B950A6E}"/>
              </a:ext>
            </a:extLst>
          </p:cNvPr>
          <p:cNvSpPr txBox="1"/>
          <p:nvPr/>
        </p:nvSpPr>
        <p:spPr>
          <a:xfrm>
            <a:off x="1619672" y="2963817"/>
            <a:ext cx="129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 лечения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7711A9-04B9-48F0-B03A-E3DC648F78D2}"/>
              </a:ext>
            </a:extLst>
          </p:cNvPr>
          <p:cNvSpPr txBox="1"/>
          <p:nvPr/>
        </p:nvSpPr>
        <p:spPr>
          <a:xfrm>
            <a:off x="1619672" y="645184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После лечения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47A88-2C09-425C-A0B9-FA278C5FA362}"/>
              </a:ext>
            </a:extLst>
          </p:cNvPr>
          <p:cNvSpPr txBox="1"/>
          <p:nvPr/>
        </p:nvSpPr>
        <p:spPr>
          <a:xfrm>
            <a:off x="5508104" y="5254159"/>
            <a:ext cx="301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динамике через 6 месяцев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781EFD-EEAF-400E-B3BE-385D065DA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43" t="25185" r="19243" b="12997"/>
          <a:stretch/>
        </p:blipFill>
        <p:spPr>
          <a:xfrm>
            <a:off x="76199" y="857250"/>
            <a:ext cx="9067801" cy="51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96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977120" y="48338"/>
            <a:ext cx="4891938" cy="689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1500166" y="885690"/>
            <a:ext cx="1381125" cy="5972309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ЭТАП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latin typeface="Times New Roman" pitchFamily="18" charset="0"/>
              </a:rPr>
              <a:t>Специалист первичной медико-санитарной помощи (далее – ПМСП)</a:t>
            </a:r>
          </a:p>
        </p:txBody>
      </p:sp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57084" y="885691"/>
            <a:ext cx="1304956" cy="5972309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Обращение пациента в орган управления здравоохранением на основе выписки, копии удостоверения и других необходимых документов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2912822" y="885690"/>
            <a:ext cx="1143000" cy="5929329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ЭТАП 2</a:t>
            </a:r>
          </a:p>
          <a:p>
            <a:pPr algn="ctr">
              <a:spcAft>
                <a:spcPts val="1000"/>
              </a:spcAft>
            </a:pPr>
            <a:r>
              <a:rPr lang="ru-RU" sz="1100" dirty="0">
                <a:latin typeface="Times New Roman" pitchFamily="18" charset="0"/>
              </a:rPr>
              <a:t>Местные органы государственного управления здравоохранения области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143372" y="885690"/>
            <a:ext cx="1143000" cy="597231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ЭТАП 3</a:t>
            </a:r>
          </a:p>
          <a:p>
            <a:pPr algn="ctr">
              <a:spcAft>
                <a:spcPts val="1000"/>
              </a:spcAft>
            </a:pPr>
            <a:r>
              <a:rPr lang="ru-RU" sz="1100" dirty="0">
                <a:latin typeface="Times New Roman" pitchFamily="18" charset="0"/>
              </a:rPr>
              <a:t>Местные органы государственного управления здравоохранения области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5357818" y="885690"/>
            <a:ext cx="1143000" cy="597231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ЭТАП 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Медицинское учреждение, в которое направляется пациент для проведения диагностики или терапии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ЦЯМиО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г.Семей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6572264" y="885690"/>
            <a:ext cx="1143000" cy="597231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ЭТАП 5</a:t>
            </a:r>
          </a:p>
          <a:p>
            <a:pPr algn="ctr">
              <a:spcAft>
                <a:spcPts val="1000"/>
              </a:spcAft>
            </a:pP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ЦЯМиО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г.Семей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7786710" y="885690"/>
            <a:ext cx="1266825" cy="597231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ЭТАП 6</a:t>
            </a:r>
          </a:p>
          <a:p>
            <a:pPr algn="ctr">
              <a:spcAft>
                <a:spcPts val="1000"/>
              </a:spcAft>
            </a:pP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ЦЯМиО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г.Семей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>
                <a:latin typeface="Times New Roman" pitchFamily="18" charset="0"/>
              </a:rPr>
              <a:t>1.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</a:t>
            </a:r>
            <a:r>
              <a:rPr lang="ru-RU" sz="1100" dirty="0">
                <a:latin typeface="Times New Roman" pitchFamily="18" charset="0"/>
              </a:rPr>
              <a:t>роводит мониторинг состояния пациента (показатели улучшения) совместно с врачом ПМСП)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>
                <a:latin typeface="Times New Roman" pitchFamily="18" charset="0"/>
              </a:rPr>
              <a:t>2. Публикует отчет на сайте организации по количеству и конечным результатам оказанных медицинских услуг</a:t>
            </a: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1519230" y="3140967"/>
            <a:ext cx="1343012" cy="195971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6350" cmpd="thickTh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Создание направления: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1. ПЭТ-КТ, ОФЭКТ-КТ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latin typeface="Times New Roman" pitchFamily="18" charset="0"/>
              </a:rPr>
              <a:t>2. РНТ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ru-RU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радионуклидная терапия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latin typeface="Times New Roman" pitchFamily="18" charset="0"/>
              </a:rPr>
              <a:t>регистрация направления в Портале бюро госпитализации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2911045" y="3140967"/>
            <a:ext cx="1132312" cy="192070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6350" cmpd="thickTh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>
                <a:latin typeface="Times New Roman" pitchFamily="18" charset="0"/>
              </a:rPr>
              <a:t>1. Направляет пакет документов пациента на рассмотрение комиссии ВТМП</a:t>
            </a:r>
          </a:p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100" dirty="0">
              <a:latin typeface="Times New Roman" pitchFamily="18" charset="0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4143372" y="3140967"/>
            <a:ext cx="1143008" cy="192070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6350" cmpd="thickTh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Выдает направление на ВТМП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5386377" y="3140968"/>
            <a:ext cx="1114425" cy="192070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6350" cmpd="thickTh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Оказание </a:t>
            </a:r>
            <a:r>
              <a:rPr lang="ru-RU" sz="1100" dirty="0">
                <a:latin typeface="Times New Roman" pitchFamily="18" charset="0"/>
              </a:rPr>
              <a:t>медицинской услуги: диагностика или терапия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6572248" y="3140967"/>
            <a:ext cx="1125144" cy="189274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6350" cmpd="thickTh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>
                <a:latin typeface="Times New Roman" pitchFamily="18" charset="0"/>
              </a:rPr>
              <a:t>Выписной эпикриз пациента с рекомендациями дальнейшего ведения</a:t>
            </a:r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2324143" y="5132548"/>
            <a:ext cx="1171575" cy="342900"/>
          </a:xfrm>
          <a:prstGeom prst="homePlate">
            <a:avLst>
              <a:gd name="adj" fmla="val 85417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Документы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3634870" y="5138477"/>
            <a:ext cx="1171575" cy="313887"/>
          </a:xfrm>
          <a:prstGeom prst="homePlate">
            <a:avLst>
              <a:gd name="adj" fmla="val 85417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Документы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5850580" y="5140386"/>
            <a:ext cx="1171575" cy="342900"/>
          </a:xfrm>
          <a:prstGeom prst="homePlate">
            <a:avLst>
              <a:gd name="adj" fmla="val 85417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Документы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7269831" y="5159004"/>
            <a:ext cx="1171575" cy="342900"/>
          </a:xfrm>
          <a:prstGeom prst="homePlate">
            <a:avLst>
              <a:gd name="adj" fmla="val 85417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Документы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00076" y="5664658"/>
            <a:ext cx="1343011" cy="581025"/>
          </a:xfrm>
          <a:prstGeom prst="rightArrow">
            <a:avLst>
              <a:gd name="adj1" fmla="val 50000"/>
              <a:gd name="adj2" fmla="val 47951"/>
            </a:avLst>
          </a:prstGeom>
          <a:solidFill>
            <a:schemeClr val="accent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Пациент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5520441" y="5664658"/>
            <a:ext cx="1114425" cy="510507"/>
          </a:xfrm>
          <a:prstGeom prst="rightArrow">
            <a:avLst>
              <a:gd name="adj1" fmla="val 50000"/>
              <a:gd name="adj2" fmla="val 47951"/>
            </a:avLst>
          </a:prstGeom>
          <a:solidFill>
            <a:schemeClr val="accent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Пациент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auto">
          <a:xfrm>
            <a:off x="7150721" y="5664658"/>
            <a:ext cx="1114425" cy="543561"/>
          </a:xfrm>
          <a:prstGeom prst="rightArrow">
            <a:avLst>
              <a:gd name="adj1" fmla="val 50000"/>
              <a:gd name="adj2" fmla="val 47951"/>
            </a:avLst>
          </a:prstGeom>
          <a:solidFill>
            <a:schemeClr val="accent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Пациент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2136542" y="258224"/>
            <a:ext cx="4732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 пациента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095453" y="5500702"/>
            <a:ext cx="3262365" cy="903288"/>
            <a:chOff x="2143108" y="5638342"/>
            <a:chExt cx="2286016" cy="837086"/>
          </a:xfrm>
        </p:grpSpPr>
        <p:sp>
          <p:nvSpPr>
            <p:cNvPr id="25603" name="AutoShape 3"/>
            <p:cNvSpPr>
              <a:spLocks noChangeArrowheads="1"/>
            </p:cNvSpPr>
            <p:nvPr/>
          </p:nvSpPr>
          <p:spPr bwMode="auto">
            <a:xfrm rot="10800000">
              <a:off x="2143108" y="5643578"/>
              <a:ext cx="2157412" cy="831850"/>
            </a:xfrm>
            <a:prstGeom prst="homePlate">
              <a:avLst>
                <a:gd name="adj" fmla="val 60401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714612" y="5638342"/>
              <a:ext cx="1714512" cy="256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Стрелка влево 30"/>
          <p:cNvSpPr/>
          <p:nvPr/>
        </p:nvSpPr>
        <p:spPr>
          <a:xfrm>
            <a:off x="1554972" y="6373368"/>
            <a:ext cx="5374482" cy="4362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Отказ пациента от госпитализации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7375ED-4DB2-4ADB-B2B9-AEA292CAF76B}"/>
              </a:ext>
            </a:extLst>
          </p:cNvPr>
          <p:cNvSpPr txBox="1"/>
          <p:nvPr/>
        </p:nvSpPr>
        <p:spPr>
          <a:xfrm>
            <a:off x="2709880" y="5472234"/>
            <a:ext cx="2464407" cy="97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1425"/>
              </a:lnSpc>
              <a:spcAft>
                <a:spcPts val="1800"/>
              </a:spcAft>
            </a:pPr>
            <a:r>
              <a:rPr lang="ru-RU" sz="1000" dirty="0">
                <a:latin typeface="Times New Roman" pitchFamily="18" charset="0"/>
              </a:rPr>
              <a:t>Отказ с регистрацией в Портале бюро госпитализации и возврат пакета документов с приложением мотивированного отказа в направившую организацию здравоохранения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8E1B4-0AC2-48B6-88B7-5270A6FA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80238"/>
            <a:ext cx="9143999" cy="229486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5246" algn="ctr">
              <a:lnSpc>
                <a:spcPct val="107000"/>
              </a:lnSpc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92.291.      Радио-йод терапия заболеваний щитовидной железы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10D0D8E-9897-4C10-B64E-F5134FCD81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237" y="1671177"/>
          <a:ext cx="2953179" cy="127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E43FEBB-15BC-44DB-BD74-32DEDEBB3A62}"/>
              </a:ext>
            </a:extLst>
          </p:cNvPr>
          <p:cNvSpPr/>
          <p:nvPr/>
        </p:nvSpPr>
        <p:spPr>
          <a:xfrm>
            <a:off x="64700" y="1184440"/>
            <a:ext cx="302494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Потенциальная ежегодная потребность РК  в радионуклидной терапии (абс.цифры)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C6F4D2-4BA1-4F46-BDFE-FA629D0BE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047" y="1109722"/>
            <a:ext cx="4386953" cy="239881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C4C242-9175-4832-86A0-F7A95F4A8C93}"/>
              </a:ext>
            </a:extLst>
          </p:cNvPr>
          <p:cNvSpPr/>
          <p:nvPr/>
        </p:nvSpPr>
        <p:spPr>
          <a:xfrm>
            <a:off x="586218" y="3300473"/>
            <a:ext cx="2585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2021 году 217 пациентов прошли лечение (РЩЖ-134 пациента, ДТЗ – 83)</a:t>
            </a:r>
            <a:endParaRPr lang="ru-RU" sz="900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Диаграмма 9">
                <a:extLst>
                  <a:ext uri="{FF2B5EF4-FFF2-40B4-BE49-F238E27FC236}">
                    <a16:creationId xmlns:a16="http://schemas.microsoft.com/office/drawing/2014/main" id="{2AC86D7E-A4AF-4E62-A321-F3FBC7B2FD2E}"/>
                  </a:ext>
                </a:extLst>
              </p:cNvPr>
              <p:cNvGraphicFramePr/>
              <p:nvPr/>
            </p:nvGraphicFramePr>
            <p:xfrm>
              <a:off x="11378" y="3176865"/>
              <a:ext cx="3429000" cy="23350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0" name="Диаграмма 9">
                <a:extLst>
                  <a:ext uri="{FF2B5EF4-FFF2-40B4-BE49-F238E27FC236}">
                    <a16:creationId xmlns:a16="http://schemas.microsoft.com/office/drawing/2014/main" id="{2AC86D7E-A4AF-4E62-A321-F3FBC7B2FD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78" y="3176865"/>
                <a:ext cx="3429000" cy="233506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325B176-D824-4F18-AA2F-41D7A2843BAC}"/>
              </a:ext>
            </a:extLst>
          </p:cNvPr>
          <p:cNvGraphicFramePr>
            <a:graphicFrameLocks/>
          </p:cNvGraphicFramePr>
          <p:nvPr/>
        </p:nvGraphicFramePr>
        <p:xfrm>
          <a:off x="4845304" y="3725759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27EEF34-DDC9-4667-9BD7-0F821390D8B1}"/>
              </a:ext>
            </a:extLst>
          </p:cNvPr>
          <p:cNvSpPr/>
          <p:nvPr/>
        </p:nvSpPr>
        <p:spPr>
          <a:xfrm>
            <a:off x="5432122" y="3641604"/>
            <a:ext cx="2255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Рак щитовидной железы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абсолютные цифры, ВКО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437B98-F631-4DAA-8846-2EE559D15D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78" y="3837385"/>
            <a:ext cx="151799" cy="1350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424D63-C8CF-41B5-8AE6-45FB086FA4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07" y="4009693"/>
            <a:ext cx="151799" cy="13506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600844B-1984-4F69-B7FF-B45E61A324DD}"/>
              </a:ext>
            </a:extLst>
          </p:cNvPr>
          <p:cNvSpPr/>
          <p:nvPr/>
        </p:nvSpPr>
        <p:spPr>
          <a:xfrm>
            <a:off x="7650177" y="3799135"/>
            <a:ext cx="1564850" cy="195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675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612 случав заболевания, 2020 г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78C5D2C-F789-4FB2-9CAE-777B5E18CC40}"/>
              </a:ext>
            </a:extLst>
          </p:cNvPr>
          <p:cNvSpPr/>
          <p:nvPr/>
        </p:nvSpPr>
        <p:spPr>
          <a:xfrm>
            <a:off x="7687485" y="4007450"/>
            <a:ext cx="1353595" cy="195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675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случаев смерти, 2020 г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0F2E27-E5CD-4DC0-995F-1314EBD61273}"/>
              </a:ext>
            </a:extLst>
          </p:cNvPr>
          <p:cNvSpPr txBox="1"/>
          <p:nvPr/>
        </p:nvSpPr>
        <p:spPr>
          <a:xfrm>
            <a:off x="3205726" y="2501190"/>
            <a:ext cx="149878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9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Пропускная способность </a:t>
            </a:r>
          </a:p>
          <a:p>
            <a:pPr algn="ctr" defTabSz="685800">
              <a:defRPr/>
            </a:pP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645 пациентов в год</a:t>
            </a:r>
          </a:p>
          <a:p>
            <a:pPr algn="ctr" defTabSz="685800">
              <a:defRPr/>
            </a:pP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«активных» коек                     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5743036-C354-4CDA-B71C-47A69B49C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2950" y="1340257"/>
            <a:ext cx="1529025" cy="1173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878EB8E-200D-45F2-BD03-CB74C328C928}"/>
              </a:ext>
            </a:extLst>
          </p:cNvPr>
          <p:cNvSpPr/>
          <p:nvPr/>
        </p:nvSpPr>
        <p:spPr>
          <a:xfrm>
            <a:off x="3471283" y="3641604"/>
            <a:ext cx="1308848" cy="189282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Радио-</a:t>
            </a:r>
            <a:r>
              <a:rPr lang="ru-RU" sz="900" b="1" u="sn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йодтерапия</a:t>
            </a:r>
            <a:r>
              <a:rPr lang="ru-RU" sz="9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имеет альтернативного решения при тяжелых формах тиреотоксикоза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Эффективное в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95% 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случаев лечение тиреотоксикоза радиоактивным йодом освобождает от болезни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течение 2-3недель. 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12765A0-9D00-432C-B20E-6F90F35538F0}"/>
              </a:ext>
            </a:extLst>
          </p:cNvPr>
          <p:cNvSpPr/>
          <p:nvPr/>
        </p:nvSpPr>
        <p:spPr>
          <a:xfrm>
            <a:off x="8780878" y="5799142"/>
            <a:ext cx="345041" cy="189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9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7386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63BC301-DBB6-43D9-942B-E9B194D89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101726" y="379759"/>
            <a:ext cx="11347451" cy="132556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Излучение от пациента</a:t>
            </a:r>
          </a:p>
        </p:txBody>
      </p:sp>
      <p:sp>
        <p:nvSpPr>
          <p:cNvPr id="3" name="Arc 12">
            <a:extLst>
              <a:ext uri="{FF2B5EF4-FFF2-40B4-BE49-F238E27FC236}">
                <a16:creationId xmlns:a16="http://schemas.microsoft.com/office/drawing/2014/main" id="{D0855A39-8C59-4A44-B3EB-87094AFD4C03}"/>
              </a:ext>
            </a:extLst>
          </p:cNvPr>
          <p:cNvSpPr>
            <a:spLocks/>
          </p:cNvSpPr>
          <p:nvPr/>
        </p:nvSpPr>
        <p:spPr bwMode="auto">
          <a:xfrm rot="2580000">
            <a:off x="5234956" y="2754659"/>
            <a:ext cx="2606675" cy="2578100"/>
          </a:xfrm>
          <a:custGeom>
            <a:avLst/>
            <a:gdLst>
              <a:gd name="T0" fmla="*/ 0 w 21616"/>
              <a:gd name="T1" fmla="*/ 0 h 21600"/>
              <a:gd name="T2" fmla="*/ 2147483647 w 21616"/>
              <a:gd name="T3" fmla="*/ 2147483647 h 21600"/>
              <a:gd name="T4" fmla="*/ 2147483647 w 21616"/>
              <a:gd name="T5" fmla="*/ 2147483647 h 21600"/>
              <a:gd name="T6" fmla="*/ 0 60000 65536"/>
              <a:gd name="T7" fmla="*/ 0 60000 65536"/>
              <a:gd name="T8" fmla="*/ 0 60000 65536"/>
              <a:gd name="T9" fmla="*/ 0 w 21616"/>
              <a:gd name="T10" fmla="*/ 0 h 21600"/>
              <a:gd name="T11" fmla="*/ 21616 w 216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16" h="21600" fill="none" extrusionOk="0">
                <a:moveTo>
                  <a:pt x="0" y="0"/>
                </a:moveTo>
                <a:cubicBezTo>
                  <a:pt x="5" y="0"/>
                  <a:pt x="10" y="-1"/>
                  <a:pt x="16" y="0"/>
                </a:cubicBezTo>
                <a:cubicBezTo>
                  <a:pt x="11939" y="0"/>
                  <a:pt x="21607" y="9660"/>
                  <a:pt x="21615" y="21584"/>
                </a:cubicBezTo>
              </a:path>
              <a:path w="21616" h="21600" stroke="0" extrusionOk="0">
                <a:moveTo>
                  <a:pt x="0" y="0"/>
                </a:moveTo>
                <a:cubicBezTo>
                  <a:pt x="5" y="0"/>
                  <a:pt x="10" y="-1"/>
                  <a:pt x="16" y="0"/>
                </a:cubicBezTo>
                <a:cubicBezTo>
                  <a:pt x="11939" y="0"/>
                  <a:pt x="21607" y="9660"/>
                  <a:pt x="21615" y="21584"/>
                </a:cubicBezTo>
                <a:lnTo>
                  <a:pt x="16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8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BA45111-4994-4FB4-8E0C-14D33438FC3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55" y="2368897"/>
            <a:ext cx="2006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c 7">
            <a:extLst>
              <a:ext uri="{FF2B5EF4-FFF2-40B4-BE49-F238E27FC236}">
                <a16:creationId xmlns:a16="http://schemas.microsoft.com/office/drawing/2014/main" id="{8437C4E4-FB35-4536-B926-071BF4856AC1}"/>
              </a:ext>
            </a:extLst>
          </p:cNvPr>
          <p:cNvSpPr>
            <a:spLocks/>
          </p:cNvSpPr>
          <p:nvPr/>
        </p:nvSpPr>
        <p:spPr bwMode="auto">
          <a:xfrm rot="2580000">
            <a:off x="3106119" y="3107084"/>
            <a:ext cx="1982787" cy="1828800"/>
          </a:xfrm>
          <a:custGeom>
            <a:avLst/>
            <a:gdLst>
              <a:gd name="T0" fmla="*/ 0 w 21621"/>
              <a:gd name="T1" fmla="*/ 0 h 21600"/>
              <a:gd name="T2" fmla="*/ 2147483647 w 21621"/>
              <a:gd name="T3" fmla="*/ 2147483647 h 21600"/>
              <a:gd name="T4" fmla="*/ 2147483647 w 21621"/>
              <a:gd name="T5" fmla="*/ 2147483647 h 21600"/>
              <a:gd name="T6" fmla="*/ 0 60000 65536"/>
              <a:gd name="T7" fmla="*/ 0 60000 65536"/>
              <a:gd name="T8" fmla="*/ 0 60000 65536"/>
              <a:gd name="T9" fmla="*/ 0 w 21621"/>
              <a:gd name="T10" fmla="*/ 0 h 21600"/>
              <a:gd name="T11" fmla="*/ 21621 w 216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21" h="21600" fill="none" extrusionOk="0">
                <a:moveTo>
                  <a:pt x="0" y="0"/>
                </a:moveTo>
                <a:cubicBezTo>
                  <a:pt x="7" y="0"/>
                  <a:pt x="14" y="-1"/>
                  <a:pt x="21" y="0"/>
                </a:cubicBezTo>
                <a:cubicBezTo>
                  <a:pt x="11950" y="0"/>
                  <a:pt x="21621" y="9670"/>
                  <a:pt x="21621" y="21600"/>
                </a:cubicBezTo>
              </a:path>
              <a:path w="21621" h="21600" stroke="0" extrusionOk="0">
                <a:moveTo>
                  <a:pt x="0" y="0"/>
                </a:moveTo>
                <a:cubicBezTo>
                  <a:pt x="7" y="0"/>
                  <a:pt x="14" y="-1"/>
                  <a:pt x="21" y="0"/>
                </a:cubicBezTo>
                <a:cubicBezTo>
                  <a:pt x="11950" y="0"/>
                  <a:pt x="21621" y="9670"/>
                  <a:pt x="21621" y="21600"/>
                </a:cubicBezTo>
                <a:lnTo>
                  <a:pt x="21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722A20B-E9D1-4D66-8BD8-8B7A445A1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64" y="5010497"/>
            <a:ext cx="1154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altLang="ru-RU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1000 </a:t>
            </a:r>
            <a:r>
              <a:rPr lang="ru-RU" altLang="ru-RU" sz="1800" dirty="0" err="1">
                <a:solidFill>
                  <a:srgbClr val="000080"/>
                </a:solidFill>
                <a:cs typeface="Times New Roman" panose="02020603050405020304" pitchFamily="18" charset="0"/>
              </a:rPr>
              <a:t>МБк</a:t>
            </a:r>
            <a:endParaRPr lang="sv-SE" altLang="ru-RU" sz="1800" dirty="0">
              <a:solidFill>
                <a:srgbClr val="000080"/>
              </a:solidFill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altLang="ru-RU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I-131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58BAFBF2-156A-462E-B810-7C7F28E8A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4905" y="5848696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Arc 10">
            <a:extLst>
              <a:ext uri="{FF2B5EF4-FFF2-40B4-BE49-F238E27FC236}">
                <a16:creationId xmlns:a16="http://schemas.microsoft.com/office/drawing/2014/main" id="{7C23F94C-EB7D-45C5-BB4E-79BB654AD274}"/>
              </a:ext>
            </a:extLst>
          </p:cNvPr>
          <p:cNvSpPr>
            <a:spLocks/>
          </p:cNvSpPr>
          <p:nvPr/>
        </p:nvSpPr>
        <p:spPr bwMode="auto">
          <a:xfrm rot="2580000">
            <a:off x="3679205" y="2680047"/>
            <a:ext cx="2438400" cy="2422525"/>
          </a:xfrm>
          <a:custGeom>
            <a:avLst/>
            <a:gdLst>
              <a:gd name="T0" fmla="*/ 0 w 21617"/>
              <a:gd name="T1" fmla="*/ 0 h 21600"/>
              <a:gd name="T2" fmla="*/ 2147483647 w 21617"/>
              <a:gd name="T3" fmla="*/ 2147483647 h 21600"/>
              <a:gd name="T4" fmla="*/ 2147483647 w 21617"/>
              <a:gd name="T5" fmla="*/ 2147483647 h 21600"/>
              <a:gd name="T6" fmla="*/ 0 60000 65536"/>
              <a:gd name="T7" fmla="*/ 0 60000 65536"/>
              <a:gd name="T8" fmla="*/ 0 60000 65536"/>
              <a:gd name="T9" fmla="*/ 0 w 21617"/>
              <a:gd name="T10" fmla="*/ 0 h 21600"/>
              <a:gd name="T11" fmla="*/ 21617 w 216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17" h="21600" fill="none" extrusionOk="0">
                <a:moveTo>
                  <a:pt x="0" y="0"/>
                </a:moveTo>
                <a:cubicBezTo>
                  <a:pt x="5" y="0"/>
                  <a:pt x="11" y="-1"/>
                  <a:pt x="17" y="0"/>
                </a:cubicBezTo>
                <a:cubicBezTo>
                  <a:pt x="11946" y="0"/>
                  <a:pt x="21617" y="9670"/>
                  <a:pt x="21617" y="21600"/>
                </a:cubicBezTo>
              </a:path>
              <a:path w="21617" h="21600" stroke="0" extrusionOk="0">
                <a:moveTo>
                  <a:pt x="0" y="0"/>
                </a:moveTo>
                <a:cubicBezTo>
                  <a:pt x="5" y="0"/>
                  <a:pt x="11" y="-1"/>
                  <a:pt x="17" y="0"/>
                </a:cubicBezTo>
                <a:cubicBezTo>
                  <a:pt x="11946" y="0"/>
                  <a:pt x="21617" y="9670"/>
                  <a:pt x="21617" y="21600"/>
                </a:cubicBezTo>
                <a:lnTo>
                  <a:pt x="17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70C3F4A-2EC1-46A6-8631-ECEC4ED54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5877272"/>
            <a:ext cx="386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ru-RU" sz="1800">
                <a:solidFill>
                  <a:srgbClr val="000080"/>
                </a:solidFill>
                <a:latin typeface="Arial" panose="020B0604020202020204" pitchFamily="34" charset="0"/>
              </a:rPr>
              <a:t>0     0.5           1                           2 </a:t>
            </a:r>
            <a:r>
              <a:rPr lang="ru-RU" altLang="ru-RU" sz="1800">
                <a:solidFill>
                  <a:srgbClr val="000080"/>
                </a:solidFill>
                <a:latin typeface="Arial" panose="020B0604020202020204" pitchFamily="34" charset="0"/>
              </a:rPr>
              <a:t>м</a:t>
            </a:r>
            <a:endParaRPr lang="sv-SE" altLang="ru-RU" sz="1800">
              <a:solidFill>
                <a:srgbClr val="00008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9B8C3D2A-8C43-4C7A-9FE4-833DBA006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905" y="3819871"/>
            <a:ext cx="4191000" cy="369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ru-RU" sz="1800" dirty="0">
                <a:solidFill>
                  <a:srgbClr val="000080"/>
                </a:solidFill>
                <a:latin typeface="Arial" panose="020B0604020202020204" pitchFamily="34" charset="0"/>
              </a:rPr>
              <a:t>0.5    0.1      0.06             0.03 </a:t>
            </a:r>
            <a:r>
              <a:rPr lang="ru-RU" altLang="ru-RU" sz="1800" dirty="0" err="1">
                <a:solidFill>
                  <a:srgbClr val="000080"/>
                </a:solidFill>
                <a:latin typeface="Arial" panose="020B0604020202020204" pitchFamily="34" charset="0"/>
              </a:rPr>
              <a:t>мЗв</a:t>
            </a:r>
            <a:r>
              <a:rPr lang="ru-RU" altLang="ru-RU" sz="1800" dirty="0">
                <a:solidFill>
                  <a:srgbClr val="000080"/>
                </a:solidFill>
                <a:latin typeface="Arial" panose="020B0604020202020204" pitchFamily="34" charset="0"/>
              </a:rPr>
              <a:t>/ч</a:t>
            </a:r>
            <a:endParaRPr lang="sv-SE" altLang="ru-RU" sz="1800" dirty="0">
              <a:solidFill>
                <a:srgbClr val="00008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4114B31F-5875-409C-9535-51F8530B9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306" y="2038696"/>
            <a:ext cx="56108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ru-RU" sz="2000" dirty="0">
                <a:solidFill>
                  <a:srgbClr val="000080"/>
                </a:solidFill>
                <a:latin typeface="Arial" panose="020B0604020202020204" pitchFamily="34" charset="0"/>
              </a:rPr>
              <a:t>         </a:t>
            </a:r>
            <a:r>
              <a:rPr lang="ru-RU" altLang="ru-RU" sz="2000" dirty="0">
                <a:solidFill>
                  <a:srgbClr val="000080"/>
                </a:solidFill>
                <a:cs typeface="Times New Roman" panose="02020603050405020304" pitchFamily="18" charset="0"/>
              </a:rPr>
              <a:t>Загрязнение</a:t>
            </a:r>
            <a:r>
              <a:rPr lang="en-US" altLang="ru-RU" sz="2000" dirty="0">
                <a:solidFill>
                  <a:srgbClr val="000080"/>
                </a:solidFill>
                <a:latin typeface="Arial" panose="020B0604020202020204" pitchFamily="34" charset="0"/>
              </a:rPr>
              <a:t>                                   </a:t>
            </a:r>
            <a:r>
              <a:rPr lang="ru-RU" altLang="ru-RU" sz="2000" dirty="0">
                <a:solidFill>
                  <a:srgbClr val="000080"/>
                </a:solidFill>
                <a:cs typeface="Times New Roman" panose="02020603050405020304" pitchFamily="18" charset="0"/>
              </a:rPr>
              <a:t>Внешнее</a:t>
            </a:r>
            <a:endParaRPr lang="en-US" altLang="ru-RU" sz="2000" dirty="0">
              <a:solidFill>
                <a:srgbClr val="000080"/>
              </a:solidFill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000" dirty="0">
              <a:solidFill>
                <a:srgbClr val="00008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000080"/>
                </a:solidFill>
                <a:latin typeface="Arial" panose="020B0604020202020204" pitchFamily="34" charset="0"/>
              </a:rPr>
              <a:t>         </a:t>
            </a:r>
            <a:r>
              <a:rPr lang="ru-RU" altLang="ru-RU" sz="2000" dirty="0">
                <a:solidFill>
                  <a:srgbClr val="000080"/>
                </a:solidFill>
                <a:cs typeface="Times New Roman" panose="02020603050405020304" pitchFamily="18" charset="0"/>
              </a:rPr>
              <a:t>слюна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80"/>
                </a:solidFill>
                <a:cs typeface="Times New Roman" panose="02020603050405020304" pitchFamily="18" charset="0"/>
              </a:rPr>
              <a:t> 	пот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80"/>
                </a:solidFill>
                <a:cs typeface="Times New Roman" panose="02020603050405020304" pitchFamily="18" charset="0"/>
              </a:rPr>
              <a:t> 	дыхание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80"/>
                </a:solidFill>
                <a:cs typeface="Times New Roman" panose="02020603050405020304" pitchFamily="18" charset="0"/>
              </a:rPr>
              <a:t>	моча</a:t>
            </a:r>
          </a:p>
        </p:txBody>
      </p:sp>
    </p:spTree>
    <p:extLst>
      <p:ext uri="{BB962C8B-B14F-4D97-AF65-F5344CB8AC3E}">
        <p14:creationId xmlns:p14="http://schemas.microsoft.com/office/powerpoint/2010/main" val="363188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A05D5D8-2347-4950-81DB-056F4B252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09600" y="51842"/>
            <a:ext cx="10363200" cy="11430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Палата для йодотерапии (контролируемая зона)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1EA70312-11A0-44B9-8A70-97DA36E1D0E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137068"/>
            <a:ext cx="4411226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1B092639-CAAC-4EE6-BE26-76307782F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2826" y="1556792"/>
            <a:ext cx="37750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ru-RU" sz="1800" dirty="0"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cs typeface="Times New Roman" panose="02020603050405020304" pitchFamily="18" charset="0"/>
              </a:rPr>
              <a:t>только один пациент в помещении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800" dirty="0">
                <a:cs typeface="Times New Roman" panose="02020603050405020304" pitchFamily="18" charset="0"/>
              </a:rPr>
              <a:t> легко очищаемые поверхности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800" dirty="0">
                <a:cs typeface="Times New Roman" panose="02020603050405020304" pitchFamily="18" charset="0"/>
              </a:rPr>
              <a:t> дополнительные свинцовые экраны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800" dirty="0">
                <a:cs typeface="Times New Roman" panose="02020603050405020304" pitchFamily="18" charset="0"/>
              </a:rPr>
              <a:t> дверь закрывается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800" dirty="0">
                <a:cs typeface="Times New Roman" panose="02020603050405020304" pitchFamily="18" charset="0"/>
              </a:rPr>
              <a:t> предупреждающий знак снаружи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800" dirty="0">
                <a:cs typeface="Times New Roman" panose="02020603050405020304" pitchFamily="18" charset="0"/>
              </a:rPr>
              <a:t> ограничения для посетителей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800" dirty="0">
                <a:cs typeface="Times New Roman" panose="02020603050405020304" pitchFamily="18" charset="0"/>
              </a:rPr>
              <a:t> оборудование для  дезактивации </a:t>
            </a:r>
          </a:p>
        </p:txBody>
      </p:sp>
      <p:pic>
        <p:nvPicPr>
          <p:cNvPr id="5" name="Picture 8" descr="C:\sten\IAEA\kursen\pärm\cd\web\Genera1.gif">
            <a:extLst>
              <a:ext uri="{FF2B5EF4-FFF2-40B4-BE49-F238E27FC236}">
                <a16:creationId xmlns:a16="http://schemas.microsoft.com/office/drawing/2014/main" id="{22DACDF8-6A76-4CD3-905F-A14B6D819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0168"/>
            <a:ext cx="2286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84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F9A91C-BE4A-4956-981D-57196772ED2E}"/>
              </a:ext>
            </a:extLst>
          </p:cNvPr>
          <p:cNvSpPr txBox="1"/>
          <p:nvPr/>
        </p:nvSpPr>
        <p:spPr>
          <a:xfrm>
            <a:off x="307910" y="598506"/>
            <a:ext cx="852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радионуклидной терапии, г. Семей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062A8-62CB-4417-AFFF-94DB52AAD6F2}"/>
              </a:ext>
            </a:extLst>
          </p:cNvPr>
          <p:cNvSpPr txBox="1"/>
          <p:nvPr/>
        </p:nvSpPr>
        <p:spPr>
          <a:xfrm>
            <a:off x="-1338943" y="5617029"/>
            <a:ext cx="118218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«активных» коек.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Пациенты - являются источником радиоактивного излучения.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дыхании, а также путем испарения пота и отходов жизнедеятельности,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пары радиоактивного препарата на основе Йод-131 будут находиться в помещении.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9C2338-94BA-4469-901A-3C021B24F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45653"/>
            <a:ext cx="3211968" cy="35561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19FB3A-55DB-403D-87DB-C7D9392D1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74" y="1545651"/>
            <a:ext cx="2815622" cy="35561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EA3B27-003D-4321-B65D-9E86C4FD1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01636"/>
            <a:ext cx="2556586" cy="384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26E433-9689-4D77-AB7B-EFA7F68C4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" y="222884"/>
            <a:ext cx="5852160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E85667-9AF9-4794-810B-30BF0EE3A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032" y="3514725"/>
            <a:ext cx="5943600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329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64851"/>
            <a:ext cx="6336991" cy="21345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685756"/>
            <a:r>
              <a:rPr lang="kk-KZ" sz="78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ПАЦИЕНТОВ ДЛЯ ПРОХОЖДЕНИЯ ИССЛЕДОВАНИЙ РАДИОНУКЛИДНОЙ ДИАГНОСТИКИ В ЦЯМИО г.СЕМЕЙ</a:t>
            </a:r>
            <a:endParaRPr lang="ru-RU" sz="78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5439" y="5248986"/>
            <a:ext cx="2411699" cy="592951"/>
          </a:xfrm>
          <a:prstGeom prst="roundRect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6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ПЭТ/КТ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932865"/>
            <a:ext cx="3716153" cy="71193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56"/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E05– Тиреотоксикоз [гипертиреоз] </a:t>
            </a:r>
          </a:p>
          <a:p>
            <a:pPr defTabSz="685756"/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E05.0– Тиреотоксикоз с диффузным зобом. </a:t>
            </a:r>
          </a:p>
          <a:p>
            <a:pPr defTabSz="685756"/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E05.1–Тиреотоксикоз с токсическим одноузловым зобом. </a:t>
            </a:r>
          </a:p>
          <a:p>
            <a:pPr defTabSz="685756"/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E05.2– Тиреотоксикоз с токсическим </a:t>
            </a:r>
            <a:r>
              <a:rPr lang="ru-RU" sz="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многоузловым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зобом.</a:t>
            </a:r>
          </a:p>
          <a:p>
            <a:pPr defTabSz="685756"/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E05.3– Тиреотоксикоз с эктопией тиреоидной ткани</a:t>
            </a:r>
          </a:p>
        </p:txBody>
      </p:sp>
      <p:sp>
        <p:nvSpPr>
          <p:cNvPr id="12" name="Стрелка вниз 11"/>
          <p:cNvSpPr/>
          <p:nvPr/>
        </p:nvSpPr>
        <p:spPr>
          <a:xfrm rot="5400000">
            <a:off x="6467448" y="4478234"/>
            <a:ext cx="94515" cy="1633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6"/>
            <a:endParaRPr lang="ru-RU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70079" y="3341357"/>
            <a:ext cx="2411699" cy="2337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6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ОФЭКТ/КТ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631611" y="3002734"/>
            <a:ext cx="1712022" cy="438104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6"/>
            <a:r>
              <a:rPr lang="ru-RU" sz="105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ПМСП </a:t>
            </a:r>
          </a:p>
          <a:p>
            <a:pPr algn="ctr" defTabSz="685756"/>
            <a:r>
              <a:rPr lang="ru-RU" sz="105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(пациент, который прикреплен)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592856" y="5625361"/>
            <a:ext cx="1764519" cy="400892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56"/>
            <a:r>
              <a:rPr lang="ru-RU" sz="95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ОНКОЦЕНТРЫ (пациент, </a:t>
            </a:r>
          </a:p>
          <a:p>
            <a:pPr defTabSz="685756"/>
            <a:r>
              <a:rPr lang="ru-RU" sz="95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на учете)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4EC1B77-1153-4215-844F-0F8C199E71FF}"/>
              </a:ext>
            </a:extLst>
          </p:cNvPr>
          <p:cNvCxnSpPr/>
          <p:nvPr/>
        </p:nvCxnSpPr>
        <p:spPr>
          <a:xfrm>
            <a:off x="1359492" y="2642621"/>
            <a:ext cx="6425016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965A5C6-EDE6-4C19-A2EE-020B8E874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34150" y="5453446"/>
            <a:ext cx="162874" cy="1542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B90D4FC-EF0C-4BDC-A7A9-164382E63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50546" y="3424465"/>
            <a:ext cx="178446" cy="155437"/>
          </a:xfrm>
          <a:prstGeom prst="rect">
            <a:avLst/>
          </a:prstGeom>
        </p:spPr>
      </p:pic>
      <p:sp>
        <p:nvSpPr>
          <p:cNvPr id="56" name="Скругленный прямоугольник 9">
            <a:extLst>
              <a:ext uri="{FF2B5EF4-FFF2-40B4-BE49-F238E27FC236}">
                <a16:creationId xmlns:a16="http://schemas.microsoft.com/office/drawing/2014/main" id="{0A75235D-E490-4E44-A5FB-351934555A51}"/>
              </a:ext>
            </a:extLst>
          </p:cNvPr>
          <p:cNvSpPr/>
          <p:nvPr/>
        </p:nvSpPr>
        <p:spPr>
          <a:xfrm>
            <a:off x="4189423" y="1151621"/>
            <a:ext cx="1321340" cy="4238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6"/>
            <a:r>
              <a:rPr lang="ru-RU" sz="105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ЦЯМиО г.Семей</a:t>
            </a:r>
          </a:p>
        </p:txBody>
      </p:sp>
      <p:sp>
        <p:nvSpPr>
          <p:cNvPr id="57" name="Скругленный прямоугольник 9">
            <a:extLst>
              <a:ext uri="{FF2B5EF4-FFF2-40B4-BE49-F238E27FC236}">
                <a16:creationId xmlns:a16="http://schemas.microsoft.com/office/drawing/2014/main" id="{E758D13A-3918-47BC-A117-6EE2704FA351}"/>
              </a:ext>
            </a:extLst>
          </p:cNvPr>
          <p:cNvSpPr/>
          <p:nvPr/>
        </p:nvSpPr>
        <p:spPr>
          <a:xfrm>
            <a:off x="6631611" y="3600739"/>
            <a:ext cx="1737036" cy="438104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6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ОСМС </a:t>
            </a:r>
          </a:p>
          <a:p>
            <a:pPr algn="ctr" defTabSz="685756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онкологические пациенты)</a:t>
            </a:r>
          </a:p>
        </p:txBody>
      </p:sp>
      <p:sp>
        <p:nvSpPr>
          <p:cNvPr id="58" name="Скругленный прямоугольник 9">
            <a:extLst>
              <a:ext uri="{FF2B5EF4-FFF2-40B4-BE49-F238E27FC236}">
                <a16:creationId xmlns:a16="http://schemas.microsoft.com/office/drawing/2014/main" id="{B3C31ED2-85FE-4E73-BC92-916A7B163EE8}"/>
              </a:ext>
            </a:extLst>
          </p:cNvPr>
          <p:cNvSpPr/>
          <p:nvPr/>
        </p:nvSpPr>
        <p:spPr>
          <a:xfrm>
            <a:off x="6514705" y="5027693"/>
            <a:ext cx="1737042" cy="404649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6"/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ГОБМП</a:t>
            </a:r>
          </a:p>
          <a:p>
            <a:pPr algn="ctr" defTabSz="685756"/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(онкологические пациенты)</a:t>
            </a: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5A9A5B69-EADB-4B85-B9F1-55A51454C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21845"/>
              </p:ext>
            </p:extLst>
          </p:nvPr>
        </p:nvGraphicFramePr>
        <p:xfrm>
          <a:off x="274419" y="6010469"/>
          <a:ext cx="2392719" cy="756412"/>
        </p:xfrm>
        <a:graphic>
          <a:graphicData uri="http://schemas.openxmlformats.org/drawingml/2006/table">
            <a:tbl>
              <a:tblPr firstRow="1" firstCol="1" bandRow="1"/>
              <a:tblGrid>
                <a:gridCol w="2392719">
                  <a:extLst>
                    <a:ext uri="{9D8B030D-6E8A-4147-A177-3AD203B41FA5}">
                      <a16:colId xmlns:a16="http://schemas.microsoft.com/office/drawing/2014/main" val="19485121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ПЭТ + компьютерная томография одной анатомической зоны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875239"/>
                  </a:ext>
                </a:extLst>
              </a:tr>
              <a:tr h="168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ПЭТ + компьютерная томография всего тела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029626"/>
                  </a:ext>
                </a:extLst>
              </a:tr>
            </a:tbl>
          </a:graphicData>
        </a:graphic>
      </p:graphicFrame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9487063-02A1-4F4F-B4A0-AEAA6B5F5FA2}"/>
              </a:ext>
            </a:extLst>
          </p:cNvPr>
          <p:cNvCxnSpPr>
            <a:cxnSpLocks/>
          </p:cNvCxnSpPr>
          <p:nvPr/>
        </p:nvCxnSpPr>
        <p:spPr>
          <a:xfrm>
            <a:off x="6407923" y="2959119"/>
            <a:ext cx="0" cy="2953777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ED39300-8B9F-4E3B-87A3-A16752294FBB}"/>
              </a:ext>
            </a:extLst>
          </p:cNvPr>
          <p:cNvSpPr txBox="1"/>
          <p:nvPr/>
        </p:nvSpPr>
        <p:spPr>
          <a:xfrm>
            <a:off x="899592" y="106580"/>
            <a:ext cx="7640233" cy="25391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685756"/>
            <a:r>
              <a:rPr lang="kk-KZ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ПАЦИЕНТОВ ДЛЯ ПОЛУЧЕНИЯ РАДИОЙОДТЕРАПИЙ ЩИТОВИДНОЙ ЖЕЛЕЗЫ В ЦЯМИО г.СЕМЕЙ</a:t>
            </a:r>
            <a:endParaRPr lang="ru-RU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9">
            <a:extLst>
              <a:ext uri="{FF2B5EF4-FFF2-40B4-BE49-F238E27FC236}">
                <a16:creationId xmlns:a16="http://schemas.microsoft.com/office/drawing/2014/main" id="{9903C222-CB71-44A4-A9C0-16A49E3CCBD0}"/>
              </a:ext>
            </a:extLst>
          </p:cNvPr>
          <p:cNvSpPr/>
          <p:nvPr/>
        </p:nvSpPr>
        <p:spPr>
          <a:xfrm>
            <a:off x="6631611" y="4340840"/>
            <a:ext cx="1712018" cy="438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6"/>
            <a:r>
              <a:rPr lang="ru-RU" sz="105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ЦЯМиО г.СЕМЕЙ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5EACBED-C367-4297-97D4-635E8B89F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05129" y="4117171"/>
            <a:ext cx="291900" cy="15543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7FD2EA2-9686-4E88-8953-BDEFECB52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17102" y="4804898"/>
            <a:ext cx="218885" cy="154203"/>
          </a:xfrm>
          <a:prstGeom prst="rect">
            <a:avLst/>
          </a:prstGeom>
        </p:spPr>
      </p:pic>
      <p:sp>
        <p:nvSpPr>
          <p:cNvPr id="65" name="Скругленный прямоугольник 27">
            <a:extLst>
              <a:ext uri="{FF2B5EF4-FFF2-40B4-BE49-F238E27FC236}">
                <a16:creationId xmlns:a16="http://schemas.microsoft.com/office/drawing/2014/main" id="{C0392EBE-E1E9-444B-8B8A-BAF9D4F3EAC3}"/>
              </a:ext>
            </a:extLst>
          </p:cNvPr>
          <p:cNvSpPr/>
          <p:nvPr/>
        </p:nvSpPr>
        <p:spPr>
          <a:xfrm>
            <a:off x="2715035" y="2164144"/>
            <a:ext cx="1244841" cy="40089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6"/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ПМСП </a:t>
            </a:r>
          </a:p>
        </p:txBody>
      </p:sp>
      <p:sp>
        <p:nvSpPr>
          <p:cNvPr id="66" name="Скругленный прямоугольник 10">
            <a:extLst>
              <a:ext uri="{FF2B5EF4-FFF2-40B4-BE49-F238E27FC236}">
                <a16:creationId xmlns:a16="http://schemas.microsoft.com/office/drawing/2014/main" id="{8D42C01B-0B76-43DB-9033-6BCFB4F3F6C6}"/>
              </a:ext>
            </a:extLst>
          </p:cNvPr>
          <p:cNvSpPr/>
          <p:nvPr/>
        </p:nvSpPr>
        <p:spPr>
          <a:xfrm>
            <a:off x="5984034" y="879841"/>
            <a:ext cx="1881828" cy="76723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56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С73–Злокачественное образование щитовидной железы</a:t>
            </a:r>
          </a:p>
        </p:txBody>
      </p:sp>
      <p:sp>
        <p:nvSpPr>
          <p:cNvPr id="67" name="Скругленный прямоугольник 35">
            <a:extLst>
              <a:ext uri="{FF2B5EF4-FFF2-40B4-BE49-F238E27FC236}">
                <a16:creationId xmlns:a16="http://schemas.microsoft.com/office/drawing/2014/main" id="{13772D7C-F2E3-4A04-A375-93BC3FE8B5CC}"/>
              </a:ext>
            </a:extLst>
          </p:cNvPr>
          <p:cNvSpPr/>
          <p:nvPr/>
        </p:nvSpPr>
        <p:spPr>
          <a:xfrm>
            <a:off x="6072436" y="2164144"/>
            <a:ext cx="1244841" cy="40089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56"/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ОНКОЦЕНТРЫ</a:t>
            </a:r>
          </a:p>
        </p:txBody>
      </p:sp>
      <p:sp>
        <p:nvSpPr>
          <p:cNvPr id="68" name="Скругленный прямоугольник 10">
            <a:extLst>
              <a:ext uri="{FF2B5EF4-FFF2-40B4-BE49-F238E27FC236}">
                <a16:creationId xmlns:a16="http://schemas.microsoft.com/office/drawing/2014/main" id="{C8E07566-BC59-400E-8945-DE8DD5AC79E4}"/>
              </a:ext>
            </a:extLst>
          </p:cNvPr>
          <p:cNvSpPr/>
          <p:nvPr/>
        </p:nvSpPr>
        <p:spPr>
          <a:xfrm>
            <a:off x="1428465" y="2153607"/>
            <a:ext cx="983625" cy="4114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6"/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ВКК</a:t>
            </a:r>
          </a:p>
        </p:txBody>
      </p:sp>
      <p:sp>
        <p:nvSpPr>
          <p:cNvPr id="69" name="Стрелка вниз 11">
            <a:extLst>
              <a:ext uri="{FF2B5EF4-FFF2-40B4-BE49-F238E27FC236}">
                <a16:creationId xmlns:a16="http://schemas.microsoft.com/office/drawing/2014/main" id="{79D8ED34-7D85-453B-9CE1-5DAF5DD13424}"/>
              </a:ext>
            </a:extLst>
          </p:cNvPr>
          <p:cNvSpPr/>
          <p:nvPr/>
        </p:nvSpPr>
        <p:spPr>
          <a:xfrm rot="5400000" flipV="1">
            <a:off x="2524322" y="2200188"/>
            <a:ext cx="78483" cy="25032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6"/>
            <a:endParaRPr lang="ru-RU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Скругленный прямоугольник 10">
            <a:extLst>
              <a:ext uri="{FF2B5EF4-FFF2-40B4-BE49-F238E27FC236}">
                <a16:creationId xmlns:a16="http://schemas.microsoft.com/office/drawing/2014/main" id="{E36674D0-A9D8-49D2-9A68-31B1CE285607}"/>
              </a:ext>
            </a:extLst>
          </p:cNvPr>
          <p:cNvSpPr/>
          <p:nvPr/>
        </p:nvSpPr>
        <p:spPr>
          <a:xfrm>
            <a:off x="6592856" y="1669836"/>
            <a:ext cx="1516509" cy="42778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56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МДГ</a:t>
            </a:r>
          </a:p>
        </p:txBody>
      </p:sp>
      <p:sp>
        <p:nvSpPr>
          <p:cNvPr id="71" name="Стрелка: изогнутая вверх 70">
            <a:extLst>
              <a:ext uri="{FF2B5EF4-FFF2-40B4-BE49-F238E27FC236}">
                <a16:creationId xmlns:a16="http://schemas.microsoft.com/office/drawing/2014/main" id="{0F4FA20C-0EE5-4D30-9AF5-3672AE4AFD24}"/>
              </a:ext>
            </a:extLst>
          </p:cNvPr>
          <p:cNvSpPr/>
          <p:nvPr/>
        </p:nvSpPr>
        <p:spPr>
          <a:xfrm rot="16200000" flipH="1">
            <a:off x="7372932" y="2142929"/>
            <a:ext cx="176770" cy="235465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6"/>
            <a:endParaRPr lang="ru-RU" sz="13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Скругленный прямоугольник 10">
            <a:extLst>
              <a:ext uri="{FF2B5EF4-FFF2-40B4-BE49-F238E27FC236}">
                <a16:creationId xmlns:a16="http://schemas.microsoft.com/office/drawing/2014/main" id="{79FF3EF3-A7FA-412E-9CBA-F7B09F7B0A53}"/>
              </a:ext>
            </a:extLst>
          </p:cNvPr>
          <p:cNvSpPr/>
          <p:nvPr/>
        </p:nvSpPr>
        <p:spPr>
          <a:xfrm>
            <a:off x="4178446" y="2089077"/>
            <a:ext cx="1516509" cy="49049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56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(Бюро госпитализации)</a:t>
            </a:r>
          </a:p>
        </p:txBody>
      </p: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4BBC67A0-8EA8-4502-8F74-CB8130A49100}"/>
              </a:ext>
            </a:extLst>
          </p:cNvPr>
          <p:cNvCxnSpPr>
            <a:cxnSpLocks/>
          </p:cNvCxnSpPr>
          <p:nvPr/>
        </p:nvCxnSpPr>
        <p:spPr>
          <a:xfrm flipH="1">
            <a:off x="5759951" y="2404066"/>
            <a:ext cx="312484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кругленный прямоугольник 10">
            <a:extLst>
              <a:ext uri="{FF2B5EF4-FFF2-40B4-BE49-F238E27FC236}">
                <a16:creationId xmlns:a16="http://schemas.microsoft.com/office/drawing/2014/main" id="{B0875E5C-F133-4502-BFF3-FCFCE0D56093}"/>
              </a:ext>
            </a:extLst>
          </p:cNvPr>
          <p:cNvSpPr/>
          <p:nvPr/>
        </p:nvSpPr>
        <p:spPr>
          <a:xfrm>
            <a:off x="2970079" y="1737338"/>
            <a:ext cx="2789872" cy="35173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56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услуги – 92.291 (Радиойодтерапия заболеваний щитовидной железы)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FE9EA0D-018D-44FF-AEBD-09D355B0A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0" y="18571"/>
            <a:ext cx="526090" cy="4967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74D557-121C-4F66-B956-E6AF3794D242}"/>
              </a:ext>
            </a:extLst>
          </p:cNvPr>
          <p:cNvSpPr/>
          <p:nvPr/>
        </p:nvSpPr>
        <p:spPr>
          <a:xfrm>
            <a:off x="160089" y="3702459"/>
            <a:ext cx="6336991" cy="14753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just">
              <a:buAutoNum type="arabicParenR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AutoNum type="arabicParenR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С04.003.009 Однофотонная эмиссионная компьютерная томография динамическая  скелета (1 проекция) </a:t>
            </a:r>
          </a:p>
          <a:p>
            <a:pPr marL="228600" indent="-228600" algn="just">
              <a:buAutoNum type="arabicParenR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С04.004.009 Однофотонная эмиссионная компьютерная томография статическая скелета-каждая последующая проекция</a:t>
            </a:r>
          </a:p>
          <a:p>
            <a:pPr marL="228600" indent="-228600" algn="just">
              <a:buAutoNum type="arabicParenR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С04.007.009 Однофотонная эмиссионная компьютерная томография  паращитовидной железы</a:t>
            </a:r>
          </a:p>
          <a:p>
            <a:pPr marL="228600" indent="-228600" algn="just">
              <a:buAutoNum type="arabicParenR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С04.006.009 Однофотонная эмиссионная компьютерная томография статическая щитовидной железы</a:t>
            </a:r>
          </a:p>
          <a:p>
            <a:pPr marL="228600" indent="-228600" algn="just">
              <a:buAutoNum type="arabicParenR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8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3975" y="740102"/>
            <a:ext cx="90360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2000" baseline="0" dirty="0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низкого риска — </a:t>
            </a:r>
            <a:r>
              <a:rPr lang="ru-RU" altLang="ru-RU" sz="2000" baseline="0" dirty="0" err="1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солитарная</a:t>
            </a:r>
            <a:r>
              <a:rPr lang="ru-RU" altLang="ru-RU" sz="2000" baseline="0" dirty="0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опухоль Т1 (менее 2 см) N0M0 без признаков </a:t>
            </a:r>
            <a:r>
              <a:rPr lang="ru-RU" altLang="ru-RU" sz="2000" baseline="0" dirty="0" err="1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экстратиреоидного</a:t>
            </a:r>
            <a:r>
              <a:rPr lang="ru-RU" altLang="ru-RU" sz="2000" baseline="0" dirty="0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распространения. </a:t>
            </a:r>
            <a:br>
              <a:rPr lang="ru-RU" altLang="ru-RU" sz="2000" baseline="0" dirty="0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u="sng" baseline="0" dirty="0" err="1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Радиойодтерапия</a:t>
            </a:r>
            <a:r>
              <a:rPr lang="ru-RU" altLang="ru-RU" sz="2000" u="sng" baseline="0" dirty="0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показана.</a:t>
            </a:r>
          </a:p>
          <a:p>
            <a:pPr eaLnBrk="1" hangingPunct="1"/>
            <a:endParaRPr lang="ru-RU" altLang="ru-RU" sz="2000" baseline="0" dirty="0">
              <a:solidFill>
                <a:srgbClr val="000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baseline="0" dirty="0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Группа среднего риска — Т2N0M0 или первично-множественный T1N0M0. (Т1</a:t>
            </a:r>
            <a:r>
              <a:rPr lang="en-US" altLang="ru-RU" sz="2000" baseline="0" dirty="0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  <a:r>
              <a:rPr lang="ru-RU" altLang="ru-RU" sz="2000" baseline="0" dirty="0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b="1" u="sng" baseline="0" dirty="0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о </a:t>
            </a:r>
            <a:r>
              <a:rPr lang="ru-RU" altLang="ru-RU" sz="2000" b="1" u="sng" baseline="0" dirty="0" err="1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радиойодтерапии</a:t>
            </a:r>
            <a:r>
              <a:rPr lang="ru-RU" altLang="ru-RU" sz="2000" b="1" u="sng" baseline="0" dirty="0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решается индивидуально</a:t>
            </a:r>
            <a:r>
              <a:rPr lang="ru-RU" altLang="ru-RU" sz="2000" baseline="0" dirty="0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ru-RU" altLang="ru-RU" sz="2000" baseline="0" dirty="0">
              <a:solidFill>
                <a:srgbClr val="000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baseline="0" dirty="0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000" b="1" baseline="0" dirty="0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высокого риска — любой Т3 и Т4 или любой Т,  но  N1 или М1, рецидивы РЩЖ, пациенты после паллиативных операций.  </a:t>
            </a:r>
            <a:r>
              <a:rPr lang="ru-RU" altLang="ru-RU" sz="2000" b="1" baseline="0" dirty="0" err="1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Радиойодтерапия</a:t>
            </a:r>
            <a:r>
              <a:rPr lang="ru-RU" altLang="ru-RU" sz="2000" b="1" baseline="0" dirty="0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2949" y="380178"/>
            <a:ext cx="706941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5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Кому показана </a:t>
            </a:r>
            <a:r>
              <a:rPr lang="ru-RU" altLang="ru-RU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радиойодтерапия</a:t>
            </a:r>
            <a:r>
              <a:rPr lang="ru-RU" altLang="ru-RU" sz="25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" y="4786322"/>
            <a:ext cx="3714744" cy="1214446"/>
            <a:chOff x="2450" y="2181398"/>
            <a:chExt cx="3786187" cy="1514474"/>
          </a:xfrm>
        </p:grpSpPr>
        <p:sp>
          <p:nvSpPr>
            <p:cNvPr id="8" name="Нашивка 7"/>
            <p:cNvSpPr/>
            <p:nvPr/>
          </p:nvSpPr>
          <p:spPr>
            <a:xfrm>
              <a:off x="2450" y="2181398"/>
              <a:ext cx="3786187" cy="1514474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759687" y="2181398"/>
              <a:ext cx="2271713" cy="1514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0" i="0" u="none" strike="noStrike" kern="1200" cap="none" normalizeH="0" baseline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kern="1200" cap="none" normalizeH="0" baseline="0" dirty="0">
                  <a:ln/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Хирургическое  лечение: </a:t>
              </a:r>
              <a:r>
                <a:rPr kumimoji="0" lang="ru-RU" altLang="ru-RU" sz="1400" b="1" i="0" u="none" strike="noStrike" kern="1200" cap="none" normalizeH="0" baseline="0" dirty="0" err="1">
                  <a:ln/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тиреоидэктомия</a:t>
              </a:r>
              <a:r>
                <a:rPr kumimoji="0" lang="ru-RU" altLang="ru-RU" sz="1400" b="1" i="0" u="none" strike="noStrike" kern="1200" cap="none" normalizeH="0" baseline="0" dirty="0">
                  <a:ln/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kern="1200" cap="none" normalizeH="0" baseline="0" dirty="0">
                  <a:ln/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удаление поражённых регионарных  л/узлов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kern="1200" cap="none" normalizeH="0" baseline="0" dirty="0">
                  <a:ln/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143240" y="4786322"/>
            <a:ext cx="2714643" cy="1143008"/>
            <a:chOff x="3296433" y="2310128"/>
            <a:chExt cx="3142535" cy="1257014"/>
          </a:xfrm>
        </p:grpSpPr>
        <p:sp>
          <p:nvSpPr>
            <p:cNvPr id="11" name="Нашивка 10"/>
            <p:cNvSpPr/>
            <p:nvPr/>
          </p:nvSpPr>
          <p:spPr>
            <a:xfrm>
              <a:off x="3296433" y="2310128"/>
              <a:ext cx="3142535" cy="1257014"/>
            </a:xfrm>
            <a:prstGeom prst="chevron">
              <a:avLst/>
            </a:prstGeom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Нашивка 4"/>
            <p:cNvSpPr/>
            <p:nvPr/>
          </p:nvSpPr>
          <p:spPr>
            <a:xfrm>
              <a:off x="3924939" y="2310128"/>
              <a:ext cx="2183235" cy="1257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kern="1200" cap="none" normalizeH="0" baseline="0" dirty="0" err="1">
                  <a:ln/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Радиойодтерапия</a:t>
              </a:r>
              <a:endParaRPr kumimoji="0" lang="ru-RU" altLang="ru-RU" sz="1600" b="1" i="0" u="none" strike="noStrike" kern="1200" cap="none" normalizeH="0" baseline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286380" y="4786322"/>
            <a:ext cx="3286148" cy="1185576"/>
            <a:chOff x="5999014" y="2310128"/>
            <a:chExt cx="3142535" cy="1257014"/>
          </a:xfrm>
        </p:grpSpPr>
        <p:sp>
          <p:nvSpPr>
            <p:cNvPr id="14" name="Нашивка 13"/>
            <p:cNvSpPr/>
            <p:nvPr/>
          </p:nvSpPr>
          <p:spPr>
            <a:xfrm>
              <a:off x="5999014" y="2310128"/>
              <a:ext cx="3142535" cy="1257014"/>
            </a:xfrm>
            <a:prstGeom prst="chevron">
              <a:avLst/>
            </a:prstGeom>
          </p:spPr>
          <p:style>
            <a:lnRef idx="1">
              <a:schemeClr val="accent5">
                <a:tint val="40000"/>
                <a:alpha val="90000"/>
                <a:hueOff val="-3301999"/>
                <a:satOff val="-9425"/>
                <a:lumOff val="-7099"/>
                <a:alphaOff val="0"/>
              </a:schemeClr>
            </a:lnRef>
            <a:fillRef idx="1">
              <a:schemeClr val="accent5">
                <a:tint val="40000"/>
                <a:alpha val="90000"/>
                <a:hueOff val="-3301999"/>
                <a:satOff val="-9425"/>
                <a:lumOff val="-7099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-3301999"/>
                <a:satOff val="-9425"/>
                <a:lumOff val="-709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Нашивка 4"/>
            <p:cNvSpPr/>
            <p:nvPr/>
          </p:nvSpPr>
          <p:spPr>
            <a:xfrm>
              <a:off x="6627521" y="2310128"/>
              <a:ext cx="1885521" cy="1257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8255" rIns="0" bIns="825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kern="1200" cap="none" normalizeH="0" baseline="0" dirty="0" err="1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Супрессивная</a:t>
              </a:r>
              <a:r>
                <a:rPr kumimoji="0" lang="ru-RU" altLang="ru-RU" sz="1400" b="1" i="0" u="none" strike="noStrike" kern="1200" cap="none" normalizeH="0" baseline="0" dirty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терапия </a:t>
              </a:r>
              <a:r>
                <a:rPr kumimoji="0" lang="ru-RU" altLang="ru-RU" sz="1400" b="1" i="0" u="none" strike="noStrike" kern="1200" cap="none" normalizeH="0" baseline="0" dirty="0" err="1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левотироксином</a:t>
              </a:r>
              <a:r>
                <a:rPr kumimoji="0" lang="ru-RU" altLang="ru-RU" sz="1400" b="1" i="0" u="none" strike="noStrike" kern="1200" cap="none" normalizeH="0" baseline="0" dirty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kern="1200" cap="none" normalizeH="0" baseline="0" dirty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с  целью поддержания  ТТГ 0,1 </a:t>
              </a:r>
              <a:r>
                <a:rPr kumimoji="0" lang="ru-RU" altLang="ru-RU" sz="1400" b="1" i="0" u="none" strike="noStrike" kern="1200" cap="none" normalizeH="0" baseline="0" dirty="0" err="1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мкМЕ</a:t>
              </a:r>
              <a:r>
                <a:rPr kumimoji="0" lang="ru-RU" altLang="ru-RU" sz="1400" b="1" i="0" u="none" strike="noStrike" kern="1200" cap="none" normalizeH="0" baseline="0" dirty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/мл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92506" y="6039884"/>
            <a:ext cx="89514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i="1" baseline="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Радиойодтерапия</a:t>
            </a:r>
            <a:r>
              <a:rPr lang="ru-RU" altLang="ru-RU" sz="1600" i="1" baseline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– *«золотой стандарт» лечения при метастатическом ДРЩЖ </a:t>
            </a:r>
          </a:p>
          <a:p>
            <a:pPr eaLnBrk="1" hangingPunct="1"/>
            <a:r>
              <a:rPr lang="ru-RU" altLang="ru-RU" sz="1600" i="1" baseline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*в случае накопления </a:t>
            </a:r>
            <a:r>
              <a:rPr lang="en-US" altLang="ru-RU" sz="1600" i="1" baseline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 </a:t>
            </a:r>
            <a:r>
              <a:rPr lang="ru-RU" altLang="ru-RU" sz="1600" i="1" baseline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-131 в  метастазах (АТА, </a:t>
            </a:r>
            <a:r>
              <a:rPr lang="en-US" altLang="ru-RU" sz="1600" i="1" baseline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ETA, EANM, NCCN</a:t>
            </a:r>
            <a:r>
              <a:rPr lang="ru-RU" altLang="ru-RU" sz="1600" i="1" baseline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...</a:t>
            </a:r>
            <a:r>
              <a:rPr lang="en-US" altLang="ru-RU" sz="1600" i="1" baseline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ru-RU" altLang="ru-RU" sz="1600" b="1" i="1" baseline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C91B87-A548-4568-A77A-E84E2EF6D140}"/>
              </a:ext>
            </a:extLst>
          </p:cNvPr>
          <p:cNvSpPr/>
          <p:nvPr/>
        </p:nvSpPr>
        <p:spPr>
          <a:xfrm>
            <a:off x="1868691" y="3997085"/>
            <a:ext cx="5943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введение Na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с интервалом 3-6 месяцев проводится при выявлении очагов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гиперфиксации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радиойода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их полного исчезновения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92765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96521F-4DBD-4ECC-AD8A-AC778DCE27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655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ysClr val="window" lastClr="FFFFFF"/>
      </a:lt1>
      <a:dk2>
        <a:srgbClr val="04617B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5">
    <a:dk1>
      <a:sysClr val="windowText" lastClr="000000"/>
    </a:dk1>
    <a:lt1>
      <a:sysClr val="window" lastClr="FFFFFF"/>
    </a:lt1>
    <a:dk2>
      <a:srgbClr val="04617B"/>
    </a:dk2>
    <a:lt2>
      <a:srgbClr val="FFFFFF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1081</Words>
  <Application>Microsoft Office PowerPoint</Application>
  <PresentationFormat>Экран (4:3)</PresentationFormat>
  <Paragraphs>166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92.291.      Радио-йод терапия заболеваний щитовидной железы</vt:lpstr>
      <vt:lpstr>Излучение от пациента</vt:lpstr>
      <vt:lpstr>Палата для йодотерапии (контролируемая зона)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радиойодтерапии возможно только после тотального или околототального удаления щитовидной железы, регионарных метастазов дифференцированного рака щитовидной железы через 3-4 недели, и/или после отмены тироксина за 3 недели или трийодтиронина – за 2 недели до лечения.  Активное накопление радиойода обеспечивается правильной подготовкой и позволяет разрушить остаточную тиреоидную ткань, очаги опухоли и метастазы, не удаленные оперативным путем. </vt:lpstr>
      <vt:lpstr>       Перед лечением радиоактивным йодом :</vt:lpstr>
      <vt:lpstr>Противопоказания к процедуре</vt:lpstr>
      <vt:lpstr>Сцинтиграфия всего тела</vt:lpstr>
      <vt:lpstr> Диагностическая сцинтиграфия  всего тела с Натрия иодид I 131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проблем, ошибок  и осложнений при проведении РНТ</dc:title>
  <dc:creator>Botagoz Nursipatova</dc:creator>
  <cp:lastModifiedBy>Татьяна Белихина</cp:lastModifiedBy>
  <cp:revision>73</cp:revision>
  <dcterms:modified xsi:type="dcterms:W3CDTF">2022-02-25T08:32:28Z</dcterms:modified>
</cp:coreProperties>
</file>